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7" r:id="rId2"/>
    <p:sldId id="258" r:id="rId3"/>
    <p:sldId id="259" r:id="rId4"/>
    <p:sldId id="351" r:id="rId5"/>
    <p:sldId id="352" r:id="rId6"/>
    <p:sldId id="350" r:id="rId7"/>
    <p:sldId id="260" r:id="rId8"/>
    <p:sldId id="261" r:id="rId9"/>
    <p:sldId id="262" r:id="rId10"/>
    <p:sldId id="263" r:id="rId11"/>
    <p:sldId id="274" r:id="rId12"/>
    <p:sldId id="275" r:id="rId13"/>
    <p:sldId id="264" r:id="rId14"/>
    <p:sldId id="276" r:id="rId15"/>
    <p:sldId id="277" r:id="rId16"/>
    <p:sldId id="353" r:id="rId17"/>
    <p:sldId id="278" r:id="rId18"/>
    <p:sldId id="266" r:id="rId19"/>
    <p:sldId id="280" r:id="rId20"/>
    <p:sldId id="284" r:id="rId21"/>
    <p:sldId id="287" r:id="rId22"/>
    <p:sldId id="344" r:id="rId23"/>
    <p:sldId id="346" r:id="rId24"/>
    <p:sldId id="282" r:id="rId25"/>
    <p:sldId id="288" r:id="rId26"/>
    <p:sldId id="289" r:id="rId27"/>
    <p:sldId id="300" r:id="rId28"/>
    <p:sldId id="291" r:id="rId29"/>
    <p:sldId id="292" r:id="rId30"/>
    <p:sldId id="293" r:id="rId31"/>
    <p:sldId id="301" r:id="rId32"/>
    <p:sldId id="302" r:id="rId33"/>
    <p:sldId id="303" r:id="rId34"/>
    <p:sldId id="311" r:id="rId35"/>
    <p:sldId id="312" r:id="rId36"/>
    <p:sldId id="304" r:id="rId37"/>
    <p:sldId id="314" r:id="rId38"/>
    <p:sldId id="313" r:id="rId39"/>
    <p:sldId id="315" r:id="rId40"/>
    <p:sldId id="333" r:id="rId41"/>
    <p:sldId id="335" r:id="rId42"/>
    <p:sldId id="320" r:id="rId43"/>
    <p:sldId id="321" r:id="rId44"/>
    <p:sldId id="336" r:id="rId45"/>
    <p:sldId id="337" r:id="rId46"/>
    <p:sldId id="338" r:id="rId47"/>
    <p:sldId id="339" r:id="rId48"/>
    <p:sldId id="340" r:id="rId49"/>
    <p:sldId id="341" r:id="rId50"/>
    <p:sldId id="342" r:id="rId51"/>
    <p:sldId id="34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513"/>
    <a:srgbClr val="FF6699"/>
    <a:srgbClr val="E31DBD"/>
    <a:srgbClr val="551C55"/>
    <a:srgbClr val="7F498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8603FDC-E32A-4AB5-989C-0864C3EAD2B8}" styleName="主题样式 2 - 个性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4715"/>
  </p:normalViewPr>
  <p:slideViewPr>
    <p:cSldViewPr snapToGrid="0" snapToObjects="1">
      <p:cViewPr varScale="1">
        <p:scale>
          <a:sx n="82" d="100"/>
          <a:sy n="82" d="100"/>
        </p:scale>
        <p:origin x="-691" y="-8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9CDE77-062C-874C-A163-722D20BAE5A2}"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zh-CN" altLang="en-US"/>
        </a:p>
      </dgm:t>
    </dgm:pt>
    <dgm:pt modelId="{7FB6F369-1C17-FF4A-9487-24A1BEB41C85}">
      <dgm:prSet phldrT="[文本]" custT="1"/>
      <dgm:spPr>
        <a:solidFill>
          <a:srgbClr val="5A1B58">
            <a:alpha val="36000"/>
          </a:srgbClr>
        </a:solidFill>
      </dgm:spPr>
      <dgm:t>
        <a:bodyPr/>
        <a:lstStyle/>
        <a:p>
          <a:r>
            <a:rPr lang="zh-CN" altLang="en-US" sz="3600" dirty="0" smtClean="0">
              <a:latin typeface="STKaiti" charset="-122"/>
              <a:ea typeface="STKaiti" charset="-122"/>
              <a:cs typeface="STKaiti" charset="-122"/>
            </a:rPr>
            <a:t>客观性</a:t>
          </a:r>
          <a:endParaRPr lang="zh-CN" altLang="en-US" sz="3600" dirty="0">
            <a:latin typeface="STKaiti" charset="-122"/>
            <a:ea typeface="STKaiti" charset="-122"/>
            <a:cs typeface="STKaiti" charset="-122"/>
          </a:endParaRPr>
        </a:p>
      </dgm:t>
    </dgm:pt>
    <dgm:pt modelId="{E32BDADF-4FFC-B340-A226-138CC132F2C5}" type="parTrans" cxnId="{CAD5C9A8-730E-A44D-ABC1-F720C5C49F2E}">
      <dgm:prSet/>
      <dgm:spPr/>
      <dgm:t>
        <a:bodyPr/>
        <a:lstStyle/>
        <a:p>
          <a:endParaRPr lang="zh-CN" altLang="en-US"/>
        </a:p>
      </dgm:t>
    </dgm:pt>
    <dgm:pt modelId="{C845A169-1E88-7E48-8EC5-A2C0E05DC634}" type="sibTrans" cxnId="{CAD5C9A8-730E-A44D-ABC1-F720C5C49F2E}">
      <dgm:prSet/>
      <dgm:spPr/>
      <dgm:t>
        <a:bodyPr/>
        <a:lstStyle/>
        <a:p>
          <a:endParaRPr lang="zh-CN" altLang="en-US"/>
        </a:p>
      </dgm:t>
    </dgm:pt>
    <dgm:pt modelId="{42A98D34-66A9-2942-861D-0796998FBAB1}">
      <dgm:prSet phldrT="[文本]" custT="1"/>
      <dgm:spPr>
        <a:solidFill>
          <a:srgbClr val="5A1B58">
            <a:alpha val="34000"/>
          </a:srgbClr>
        </a:solidFill>
      </dgm:spPr>
      <dgm:t>
        <a:bodyPr/>
        <a:lstStyle/>
        <a:p>
          <a:r>
            <a:rPr lang="zh-CN" altLang="en-US" sz="3600" dirty="0" smtClean="0">
              <a:latin typeface="STKaiti" charset="-122"/>
              <a:ea typeface="STKaiti" charset="-122"/>
              <a:cs typeface="STKaiti" charset="-122"/>
            </a:rPr>
            <a:t>主体性</a:t>
          </a:r>
          <a:endParaRPr lang="zh-CN" altLang="en-US" sz="3600" dirty="0">
            <a:latin typeface="STKaiti" charset="-122"/>
            <a:ea typeface="STKaiti" charset="-122"/>
            <a:cs typeface="STKaiti" charset="-122"/>
          </a:endParaRPr>
        </a:p>
      </dgm:t>
    </dgm:pt>
    <dgm:pt modelId="{90530FA1-F25A-EA45-8DD4-AC087D533439}" type="parTrans" cxnId="{41D16AA8-46B5-FD4F-9D8A-A9A22B274252}">
      <dgm:prSet/>
      <dgm:spPr/>
      <dgm:t>
        <a:bodyPr/>
        <a:lstStyle/>
        <a:p>
          <a:endParaRPr lang="zh-CN" altLang="en-US"/>
        </a:p>
      </dgm:t>
    </dgm:pt>
    <dgm:pt modelId="{A6A14506-E974-ED4D-8B3E-8863BC765D5E}" type="sibTrans" cxnId="{41D16AA8-46B5-FD4F-9D8A-A9A22B274252}">
      <dgm:prSet/>
      <dgm:spPr/>
      <dgm:t>
        <a:bodyPr/>
        <a:lstStyle/>
        <a:p>
          <a:endParaRPr lang="zh-CN" altLang="en-US"/>
        </a:p>
      </dgm:t>
    </dgm:pt>
    <dgm:pt modelId="{A4E75FCA-79D5-7049-8C73-4181E04DC57E}">
      <dgm:prSet phldrT="[文本]" custT="1"/>
      <dgm:spPr>
        <a:solidFill>
          <a:srgbClr val="5A1B58">
            <a:alpha val="38000"/>
          </a:srgbClr>
        </a:solidFill>
      </dgm:spPr>
      <dgm:t>
        <a:bodyPr/>
        <a:lstStyle/>
        <a:p>
          <a:r>
            <a:rPr lang="zh-CN" altLang="en-US" sz="3600" dirty="0" smtClean="0">
              <a:latin typeface="STKaiti" charset="-122"/>
              <a:ea typeface="STKaiti" charset="-122"/>
              <a:cs typeface="STKaiti" charset="-122"/>
            </a:rPr>
            <a:t>历史性</a:t>
          </a:r>
          <a:endParaRPr lang="zh-CN" altLang="en-US" sz="3600" dirty="0">
            <a:latin typeface="STKaiti" charset="-122"/>
            <a:ea typeface="STKaiti" charset="-122"/>
            <a:cs typeface="STKaiti" charset="-122"/>
          </a:endParaRPr>
        </a:p>
      </dgm:t>
    </dgm:pt>
    <dgm:pt modelId="{CDD9EB36-FDC5-0446-A370-98BB3D545699}" type="parTrans" cxnId="{707D4764-65FD-D145-BDF5-57AE0FDB096E}">
      <dgm:prSet/>
      <dgm:spPr/>
      <dgm:t>
        <a:bodyPr/>
        <a:lstStyle/>
        <a:p>
          <a:endParaRPr lang="zh-CN" altLang="en-US"/>
        </a:p>
      </dgm:t>
    </dgm:pt>
    <dgm:pt modelId="{5ED8DE84-251D-9F43-8FFF-5C652FA1BB59}" type="sibTrans" cxnId="{707D4764-65FD-D145-BDF5-57AE0FDB096E}">
      <dgm:prSet/>
      <dgm:spPr/>
      <dgm:t>
        <a:bodyPr/>
        <a:lstStyle/>
        <a:p>
          <a:endParaRPr lang="zh-CN" altLang="en-US"/>
        </a:p>
      </dgm:t>
    </dgm:pt>
    <dgm:pt modelId="{CB71D6EA-D08A-B545-B0C0-31FC6202C6DC}">
      <dgm:prSet phldrT="[文本]" custT="1"/>
      <dgm:spPr>
        <a:solidFill>
          <a:srgbClr val="5A1B58">
            <a:alpha val="45000"/>
          </a:srgbClr>
        </a:solidFill>
      </dgm:spPr>
      <dgm:t>
        <a:bodyPr/>
        <a:lstStyle/>
        <a:p>
          <a:r>
            <a:rPr lang="zh-CN" altLang="en-US" sz="3600" dirty="0" smtClean="0">
              <a:latin typeface="STKaiti" charset="-122"/>
              <a:ea typeface="STKaiti" charset="-122"/>
              <a:cs typeface="STKaiti" charset="-122"/>
            </a:rPr>
            <a:t>多维性</a:t>
          </a:r>
          <a:endParaRPr lang="zh-CN" altLang="en-US" sz="3600" dirty="0">
            <a:latin typeface="STKaiti" charset="-122"/>
            <a:ea typeface="STKaiti" charset="-122"/>
            <a:cs typeface="STKaiti" charset="-122"/>
          </a:endParaRPr>
        </a:p>
      </dgm:t>
    </dgm:pt>
    <dgm:pt modelId="{29BD6F67-B123-BF45-939E-C357E45E98AF}" type="parTrans" cxnId="{485F6286-95A0-2641-B5D9-5F19E7F4507A}">
      <dgm:prSet/>
      <dgm:spPr/>
      <dgm:t>
        <a:bodyPr/>
        <a:lstStyle/>
        <a:p>
          <a:endParaRPr lang="zh-CN" altLang="en-US"/>
        </a:p>
      </dgm:t>
    </dgm:pt>
    <dgm:pt modelId="{DD1FE477-620F-A94C-8014-E5F5267B41AC}" type="sibTrans" cxnId="{485F6286-95A0-2641-B5D9-5F19E7F4507A}">
      <dgm:prSet/>
      <dgm:spPr/>
      <dgm:t>
        <a:bodyPr/>
        <a:lstStyle/>
        <a:p>
          <a:endParaRPr lang="zh-CN" altLang="en-US"/>
        </a:p>
      </dgm:t>
    </dgm:pt>
    <dgm:pt modelId="{CEE5E41D-5906-7F47-87BB-6B599AE0B472}" type="pres">
      <dgm:prSet presAssocID="{909CDE77-062C-874C-A163-722D20BAE5A2}" presName="matrix" presStyleCnt="0">
        <dgm:presLayoutVars>
          <dgm:chMax val="1"/>
          <dgm:dir/>
          <dgm:resizeHandles val="exact"/>
        </dgm:presLayoutVars>
      </dgm:prSet>
      <dgm:spPr/>
      <dgm:t>
        <a:bodyPr/>
        <a:lstStyle/>
        <a:p>
          <a:endParaRPr lang="zh-CN" altLang="en-US"/>
        </a:p>
      </dgm:t>
    </dgm:pt>
    <dgm:pt modelId="{A7438AF0-7444-2B4B-A4DE-984C5521C084}" type="pres">
      <dgm:prSet presAssocID="{909CDE77-062C-874C-A163-722D20BAE5A2}" presName="diamond" presStyleLbl="bgShp" presStyleIdx="0" presStyleCnt="1" custLinFactNeighborX="-1666" custLinFactNeighborY="-1027"/>
      <dgm:spPr>
        <a:solidFill>
          <a:schemeClr val="accent1">
            <a:tint val="40000"/>
            <a:hueOff val="0"/>
            <a:satOff val="0"/>
            <a:lumOff val="0"/>
            <a:alpha val="56000"/>
          </a:schemeClr>
        </a:solidFill>
      </dgm:spPr>
      <dgm:t>
        <a:bodyPr/>
        <a:lstStyle/>
        <a:p>
          <a:endParaRPr lang="zh-CN" altLang="en-US"/>
        </a:p>
      </dgm:t>
    </dgm:pt>
    <dgm:pt modelId="{3A53C030-B7F7-5C40-99A3-2EE0E4538368}" type="pres">
      <dgm:prSet presAssocID="{909CDE77-062C-874C-A163-722D20BAE5A2}" presName="quad1" presStyleLbl="node1" presStyleIdx="0" presStyleCnt="4" custScaleX="94871" custScaleY="81442" custLinFactNeighborX="-2730" custLinFactNeighborY="9179">
        <dgm:presLayoutVars>
          <dgm:chMax val="0"/>
          <dgm:chPref val="0"/>
          <dgm:bulletEnabled val="1"/>
        </dgm:presLayoutVars>
      </dgm:prSet>
      <dgm:spPr/>
      <dgm:t>
        <a:bodyPr/>
        <a:lstStyle/>
        <a:p>
          <a:endParaRPr lang="zh-CN" altLang="en-US"/>
        </a:p>
      </dgm:t>
    </dgm:pt>
    <dgm:pt modelId="{8A206928-831F-8D45-A905-790FE899A869}" type="pres">
      <dgm:prSet presAssocID="{909CDE77-062C-874C-A163-722D20BAE5A2}" presName="quad2" presStyleLbl="node1" presStyleIdx="1" presStyleCnt="4" custScaleX="96083" custScaleY="81442" custLinFactNeighborX="2789" custLinFactNeighborY="9179">
        <dgm:presLayoutVars>
          <dgm:chMax val="0"/>
          <dgm:chPref val="0"/>
          <dgm:bulletEnabled val="1"/>
        </dgm:presLayoutVars>
      </dgm:prSet>
      <dgm:spPr/>
      <dgm:t>
        <a:bodyPr/>
        <a:lstStyle/>
        <a:p>
          <a:endParaRPr lang="zh-CN" altLang="en-US"/>
        </a:p>
      </dgm:t>
    </dgm:pt>
    <dgm:pt modelId="{4E289751-5058-D043-AECC-3AE488DB3688}" type="pres">
      <dgm:prSet presAssocID="{909CDE77-062C-874C-A163-722D20BAE5A2}" presName="quad3" presStyleLbl="node1" presStyleIdx="2" presStyleCnt="4" custScaleX="93628" custScaleY="73931" custLinFactNeighborX="-1358" custLinFactNeighborY="-841">
        <dgm:presLayoutVars>
          <dgm:chMax val="0"/>
          <dgm:chPref val="0"/>
          <dgm:bulletEnabled val="1"/>
        </dgm:presLayoutVars>
      </dgm:prSet>
      <dgm:spPr/>
      <dgm:t>
        <a:bodyPr/>
        <a:lstStyle/>
        <a:p>
          <a:endParaRPr lang="zh-CN" altLang="en-US"/>
        </a:p>
      </dgm:t>
    </dgm:pt>
    <dgm:pt modelId="{98F42417-2FA4-5E4E-ACBE-5B2719518EC9}" type="pres">
      <dgm:prSet presAssocID="{909CDE77-062C-874C-A163-722D20BAE5A2}" presName="quad4" presStyleLbl="node1" presStyleIdx="3" presStyleCnt="4" custScaleX="99501" custScaleY="73932" custLinFactNeighborX="-187" custLinFactNeighborY="-842">
        <dgm:presLayoutVars>
          <dgm:chMax val="0"/>
          <dgm:chPref val="0"/>
          <dgm:bulletEnabled val="1"/>
        </dgm:presLayoutVars>
      </dgm:prSet>
      <dgm:spPr/>
      <dgm:t>
        <a:bodyPr/>
        <a:lstStyle/>
        <a:p>
          <a:endParaRPr lang="zh-CN" altLang="en-US"/>
        </a:p>
      </dgm:t>
    </dgm:pt>
  </dgm:ptLst>
  <dgm:cxnLst>
    <dgm:cxn modelId="{CAD5C9A8-730E-A44D-ABC1-F720C5C49F2E}" srcId="{909CDE77-062C-874C-A163-722D20BAE5A2}" destId="{7FB6F369-1C17-FF4A-9487-24A1BEB41C85}" srcOrd="0" destOrd="0" parTransId="{E32BDADF-4FFC-B340-A226-138CC132F2C5}" sibTransId="{C845A169-1E88-7E48-8EC5-A2C0E05DC634}"/>
    <dgm:cxn modelId="{707D4764-65FD-D145-BDF5-57AE0FDB096E}" srcId="{909CDE77-062C-874C-A163-722D20BAE5A2}" destId="{A4E75FCA-79D5-7049-8C73-4181E04DC57E}" srcOrd="2" destOrd="0" parTransId="{CDD9EB36-FDC5-0446-A370-98BB3D545699}" sibTransId="{5ED8DE84-251D-9F43-8FFF-5C652FA1BB59}"/>
    <dgm:cxn modelId="{36FA9A56-4A8E-D14F-9AC7-9FBE0C285D00}" type="presOf" srcId="{CB71D6EA-D08A-B545-B0C0-31FC6202C6DC}" destId="{98F42417-2FA4-5E4E-ACBE-5B2719518EC9}" srcOrd="0" destOrd="0" presId="urn:microsoft.com/office/officeart/2005/8/layout/matrix3"/>
    <dgm:cxn modelId="{41D16AA8-46B5-FD4F-9D8A-A9A22B274252}" srcId="{909CDE77-062C-874C-A163-722D20BAE5A2}" destId="{42A98D34-66A9-2942-861D-0796998FBAB1}" srcOrd="1" destOrd="0" parTransId="{90530FA1-F25A-EA45-8DD4-AC087D533439}" sibTransId="{A6A14506-E974-ED4D-8B3E-8863BC765D5E}"/>
    <dgm:cxn modelId="{485F6286-95A0-2641-B5D9-5F19E7F4507A}" srcId="{909CDE77-062C-874C-A163-722D20BAE5A2}" destId="{CB71D6EA-D08A-B545-B0C0-31FC6202C6DC}" srcOrd="3" destOrd="0" parTransId="{29BD6F67-B123-BF45-939E-C357E45E98AF}" sibTransId="{DD1FE477-620F-A94C-8014-E5F5267B41AC}"/>
    <dgm:cxn modelId="{5F443CD9-94C2-D042-B643-4575992A965C}" type="presOf" srcId="{7FB6F369-1C17-FF4A-9487-24A1BEB41C85}" destId="{3A53C030-B7F7-5C40-99A3-2EE0E4538368}" srcOrd="0" destOrd="0" presId="urn:microsoft.com/office/officeart/2005/8/layout/matrix3"/>
    <dgm:cxn modelId="{3E06B0C2-7755-2F43-8528-C6A90EDE3121}" type="presOf" srcId="{909CDE77-062C-874C-A163-722D20BAE5A2}" destId="{CEE5E41D-5906-7F47-87BB-6B599AE0B472}" srcOrd="0" destOrd="0" presId="urn:microsoft.com/office/officeart/2005/8/layout/matrix3"/>
    <dgm:cxn modelId="{BFCE5B72-E814-0E49-AF0B-C1F5A2BE58F8}" type="presOf" srcId="{42A98D34-66A9-2942-861D-0796998FBAB1}" destId="{8A206928-831F-8D45-A905-790FE899A869}" srcOrd="0" destOrd="0" presId="urn:microsoft.com/office/officeart/2005/8/layout/matrix3"/>
    <dgm:cxn modelId="{DBCE0387-E1A2-D94F-8171-C79F2FE32C86}" type="presOf" srcId="{A4E75FCA-79D5-7049-8C73-4181E04DC57E}" destId="{4E289751-5058-D043-AECC-3AE488DB3688}" srcOrd="0" destOrd="0" presId="urn:microsoft.com/office/officeart/2005/8/layout/matrix3"/>
    <dgm:cxn modelId="{14E46396-EE6B-B34F-824A-05CE7E8578FC}" type="presParOf" srcId="{CEE5E41D-5906-7F47-87BB-6B599AE0B472}" destId="{A7438AF0-7444-2B4B-A4DE-984C5521C084}" srcOrd="0" destOrd="0" presId="urn:microsoft.com/office/officeart/2005/8/layout/matrix3"/>
    <dgm:cxn modelId="{55F9C7E1-9B11-B74B-950B-A4CC7370533F}" type="presParOf" srcId="{CEE5E41D-5906-7F47-87BB-6B599AE0B472}" destId="{3A53C030-B7F7-5C40-99A3-2EE0E4538368}" srcOrd="1" destOrd="0" presId="urn:microsoft.com/office/officeart/2005/8/layout/matrix3"/>
    <dgm:cxn modelId="{74B05A2C-2C15-A749-A965-6974389886AA}" type="presParOf" srcId="{CEE5E41D-5906-7F47-87BB-6B599AE0B472}" destId="{8A206928-831F-8D45-A905-790FE899A869}" srcOrd="2" destOrd="0" presId="urn:microsoft.com/office/officeart/2005/8/layout/matrix3"/>
    <dgm:cxn modelId="{D4866A84-CA65-DB4E-BE0F-F26A41F3FEB0}" type="presParOf" srcId="{CEE5E41D-5906-7F47-87BB-6B599AE0B472}" destId="{4E289751-5058-D043-AECC-3AE488DB3688}" srcOrd="3" destOrd="0" presId="urn:microsoft.com/office/officeart/2005/8/layout/matrix3"/>
    <dgm:cxn modelId="{5AF7D0FA-2219-3F46-84F1-8B7F9D8EA024}" type="presParOf" srcId="{CEE5E41D-5906-7F47-87BB-6B599AE0B472}" destId="{98F42417-2FA4-5E4E-ACBE-5B2719518EC9}" srcOrd="4" destOrd="0" presId="urn:microsoft.com/office/officeart/2005/8/layout/matrix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60CF7-807A-5343-9AB7-AC8AE4C2C498}" type="datetimeFigureOut">
              <a:rPr kumimoji="1" lang="zh-CN" altLang="en-US" smtClean="0"/>
              <a:pPr/>
              <a:t>2019/4/1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34EB5-55B9-2F47-AC6C-B4733FBE3DAE}" type="slidenum">
              <a:rPr kumimoji="1" lang="zh-CN" altLang="en-US" smtClean="0"/>
              <a:pPr/>
              <a:t>‹#›</a:t>
            </a:fld>
            <a:endParaRPr kumimoji="1" lang="zh-CN" altLang="en-US"/>
          </a:p>
        </p:txBody>
      </p:sp>
    </p:spTree>
    <p:extLst>
      <p:ext uri="{BB962C8B-B14F-4D97-AF65-F5344CB8AC3E}">
        <p14:creationId xmlns="" xmlns:p14="http://schemas.microsoft.com/office/powerpoint/2010/main" val="118854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11D5BD9-8DD2-2C40-AF1F-59D097E9E84A}" type="slidenum">
              <a:rPr kumimoji="1" lang="zh-CN" altLang="en-US" smtClean="0"/>
              <a:pPr/>
              <a:t>1</a:t>
            </a:fld>
            <a:endParaRPr kumimoji="1" lang="zh-CN" altLang="en-US"/>
          </a:p>
        </p:txBody>
      </p:sp>
    </p:spTree>
    <p:extLst>
      <p:ext uri="{BB962C8B-B14F-4D97-AF65-F5344CB8AC3E}">
        <p14:creationId xmlns="" xmlns:p14="http://schemas.microsoft.com/office/powerpoint/2010/main" val="192007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 xmlns:p14="http://schemas.microsoft.com/office/powerpoint/2010/main" val="115343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EB127D-2DE6-4FF9-BDB8-40F9E765070D}" type="slidenum">
              <a:rPr lang="zh-CN" altLang="en-US" smtClean="0"/>
              <a:pPr>
                <a:defRPr/>
              </a:pPr>
              <a:t>10</a:t>
            </a:fld>
            <a:endParaRPr lang="zh-CN" altLang="en-US"/>
          </a:p>
        </p:txBody>
      </p:sp>
    </p:spTree>
    <p:extLst>
      <p:ext uri="{BB962C8B-B14F-4D97-AF65-F5344CB8AC3E}">
        <p14:creationId xmlns="" xmlns:p14="http://schemas.microsoft.com/office/powerpoint/2010/main" val="10147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B134EB5-55B9-2F47-AC6C-B4733FBE3DAE}" type="slidenum">
              <a:rPr kumimoji="1" lang="zh-CN" altLang="en-US" smtClean="0"/>
              <a:pPr/>
              <a:t>46</a:t>
            </a:fld>
            <a:endParaRPr kumimoji="1" lang="zh-CN" altLang="en-US"/>
          </a:p>
        </p:txBody>
      </p:sp>
    </p:spTree>
    <p:extLst>
      <p:ext uri="{BB962C8B-B14F-4D97-AF65-F5344CB8AC3E}">
        <p14:creationId xmlns="" xmlns:p14="http://schemas.microsoft.com/office/powerpoint/2010/main" val="369174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557941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82535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070843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4708706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53848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pPr>
              <a:defRPr/>
            </a:pPr>
            <a:endParaRPr lang="en-US"/>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471764A3-DD1B-164C-9F8E-8C1EA51B3D75}" type="slidenum">
              <a:rPr lang="en-US" altLang="zh-CN"/>
              <a:pPr/>
              <a:t>‹#›</a:t>
            </a:fld>
            <a:endParaRPr lang="en-US" altLang="zh-CN"/>
          </a:p>
        </p:txBody>
      </p:sp>
    </p:spTree>
    <p:extLst>
      <p:ext uri="{BB962C8B-B14F-4D97-AF65-F5344CB8AC3E}">
        <p14:creationId xmlns="" xmlns:p14="http://schemas.microsoft.com/office/powerpoint/2010/main" val="29357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40710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10078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383154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52031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13701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51984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194154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B2BA4BF-DAA9-F34C-942A-2D5D51A25FA1}" type="datetimeFigureOut">
              <a:rPr kumimoji="1" lang="zh-CN" altLang="en-US" smtClean="0"/>
              <a:pPr/>
              <a:t>2019/4/1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4D2AFD-D76B-0240-A247-58C44FB1FEC7}" type="slidenum">
              <a:rPr kumimoji="1" lang="zh-CN" altLang="en-US" smtClean="0"/>
              <a:pPr/>
              <a:t>‹#›</a:t>
            </a:fld>
            <a:endParaRPr kumimoji="1" lang="zh-CN" altLang="en-US"/>
          </a:p>
        </p:txBody>
      </p:sp>
    </p:spTree>
    <p:extLst>
      <p:ext uri="{BB962C8B-B14F-4D97-AF65-F5344CB8AC3E}">
        <p14:creationId xmlns="" xmlns:p14="http://schemas.microsoft.com/office/powerpoint/2010/main" val="531202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BA4BF-DAA9-F34C-942A-2D5D51A25FA1}" type="datetimeFigureOut">
              <a:rPr kumimoji="1" lang="zh-CN" altLang="en-US" smtClean="0"/>
              <a:pPr/>
              <a:t>2019/4/1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D2AFD-D76B-0240-A247-58C44FB1FEC7}" type="slidenum">
              <a:rPr kumimoji="1" lang="zh-CN" altLang="en-US" smtClean="0"/>
              <a:pPr/>
              <a:t>‹#›</a:t>
            </a:fld>
            <a:endParaRPr kumimoji="1" lang="zh-CN" altLang="en-US"/>
          </a:p>
        </p:txBody>
      </p:sp>
      <p:pic>
        <p:nvPicPr>
          <p:cNvPr id="7" name="图片 6"/>
          <p:cNvPicPr>
            <a:picLocks noChangeAspect="1"/>
          </p:cNvPicPr>
          <p:nvPr/>
        </p:nvPicPr>
        <p:blipFill>
          <a:blip r:embed="rId16" cstate="screen">
            <a:clrChange>
              <a:clrFrom>
                <a:srgbClr val="FFFFFF"/>
              </a:clrFrom>
              <a:clrTo>
                <a:srgbClr val="FFFFFF">
                  <a:alpha val="0"/>
                </a:srgbClr>
              </a:clrTo>
            </a:clrChange>
          </a:blip>
          <a:stretch>
            <a:fillRect/>
          </a:stretch>
        </p:blipFill>
        <p:spPr>
          <a:xfrm>
            <a:off x="10356432" y="280966"/>
            <a:ext cx="1694608" cy="538906"/>
          </a:xfrm>
          <a:prstGeom prst="rect">
            <a:avLst/>
          </a:prstGeom>
        </p:spPr>
      </p:pic>
    </p:spTree>
    <p:extLst>
      <p:ext uri="{BB962C8B-B14F-4D97-AF65-F5344CB8AC3E}">
        <p14:creationId xmlns="" xmlns:p14="http://schemas.microsoft.com/office/powerpoint/2010/main" val="1574326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28.xml"/><Relationship Id="rId2"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25.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26.xml"/><Relationship Id="rId1" Type="http://schemas.openxmlformats.org/officeDocument/2006/relationships/slideLayout" Target="../slideLayouts/slideLayout7.xml"/><Relationship Id="rId5" Type="http://schemas.openxmlformats.org/officeDocument/2006/relationships/slide" Target="slide4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 y="1002440"/>
            <a:ext cx="12191995" cy="197563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1"/>
          </a:p>
        </p:txBody>
      </p:sp>
      <p:pic>
        <p:nvPicPr>
          <p:cNvPr id="14338" name="图片 3" descr="图片包含 草, 户外, 建筑物, 天空&#10;&#10;已生成极高可信度的说明"/>
          <p:cNvPicPr>
            <a:picLocks noChangeAspect="1"/>
          </p:cNvPicPr>
          <p:nvPr/>
        </p:nvPicPr>
        <p:blipFill>
          <a:blip r:embed="rId3">
            <a:clrChange>
              <a:clrFrom>
                <a:srgbClr val="FCFFFF"/>
              </a:clrFrom>
              <a:clrTo>
                <a:srgbClr val="FCFFFF">
                  <a:alpha val="0"/>
                </a:srgbClr>
              </a:clrTo>
            </a:clrChange>
            <a:extLst>
              <a:ext uri="{28A0092B-C50C-407E-A947-70E740481C1C}">
                <a14:useLocalDpi xmlns="" xmlns:a14="http://schemas.microsoft.com/office/drawing/2010/main" val="0"/>
              </a:ext>
            </a:extLst>
          </a:blip>
          <a:srcRect/>
          <a:stretch>
            <a:fillRect/>
          </a:stretch>
        </p:blipFill>
        <p:spPr bwMode="auto">
          <a:xfrm>
            <a:off x="5" y="2978070"/>
            <a:ext cx="12192001"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39" name="矩形 4"/>
          <p:cNvSpPr>
            <a:spLocks noChangeArrowheads="1"/>
          </p:cNvSpPr>
          <p:nvPr/>
        </p:nvSpPr>
        <p:spPr bwMode="auto">
          <a:xfrm>
            <a:off x="604621" y="1205425"/>
            <a:ext cx="11028311" cy="1354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zh-CN" altLang="en-US" sz="2800" b="1" dirty="0" smtClean="0">
                <a:solidFill>
                  <a:schemeClr val="bg1"/>
                </a:solidFill>
                <a:latin typeface="Kaiti SC" charset="-122"/>
                <a:ea typeface="Kaiti SC" charset="-122"/>
                <a:cs typeface="Kaiti SC" charset="-122"/>
              </a:rPr>
              <a:t>马克思主义与我们同时代</a:t>
            </a:r>
            <a:endParaRPr lang="zh-CN" altLang="en-US" sz="2800" b="1" dirty="0">
              <a:solidFill>
                <a:schemeClr val="bg1"/>
              </a:solidFill>
              <a:latin typeface="Kaiti SC" charset="-122"/>
              <a:ea typeface="Kaiti SC" charset="-122"/>
              <a:cs typeface="Kaiti SC" charset="-122"/>
            </a:endParaRPr>
          </a:p>
          <a:p>
            <a:pPr algn="ctr" eaLnBrk="1" hangingPunct="1"/>
            <a:r>
              <a:rPr lang="zh-CN" altLang="en-US" sz="5400" b="1" dirty="0" smtClean="0">
                <a:solidFill>
                  <a:schemeClr val="bg1"/>
                </a:solidFill>
                <a:latin typeface="Kaiti SC" charset="-122"/>
                <a:ea typeface="Kaiti SC" charset="-122"/>
                <a:cs typeface="Kaiti SC" charset="-122"/>
              </a:rPr>
              <a:t>实践视野下的认识论</a:t>
            </a:r>
            <a:endParaRPr lang="zh-CN" altLang="en-US" sz="5400" b="1" dirty="0">
              <a:solidFill>
                <a:schemeClr val="bg1"/>
              </a:solidFill>
              <a:latin typeface="Kaiti SC" charset="-122"/>
              <a:ea typeface="Kaiti SC" charset="-122"/>
              <a:cs typeface="Kaiti SC" charset="-122"/>
            </a:endParaRPr>
          </a:p>
        </p:txBody>
      </p:sp>
      <p:sp>
        <p:nvSpPr>
          <p:cNvPr id="7" name="文本框 6"/>
          <p:cNvSpPr txBox="1"/>
          <p:nvPr/>
        </p:nvSpPr>
        <p:spPr>
          <a:xfrm>
            <a:off x="2873810" y="3371429"/>
            <a:ext cx="6709577" cy="461665"/>
          </a:xfrm>
          <a:prstGeom prst="rect">
            <a:avLst/>
          </a:prstGeom>
          <a:noFill/>
        </p:spPr>
        <p:txBody>
          <a:bodyPr wrap="square" rtlCol="0">
            <a:spAutoFit/>
          </a:bodyPr>
          <a:lstStyle/>
          <a:p>
            <a:r>
              <a:rPr kumimoji="1" lang="zh-CN" altLang="en-US" sz="2400" b="1" dirty="0">
                <a:latin typeface="Kaiti SC" charset="-122"/>
                <a:ea typeface="Kaiti SC" charset="-122"/>
                <a:cs typeface="Kaiti SC" charset="-122"/>
              </a:rPr>
              <a:t>马克思主义学院     </a:t>
            </a:r>
            <a:r>
              <a:rPr kumimoji="1" lang="zh-CN" altLang="en-US" sz="2400" b="1" dirty="0" smtClean="0">
                <a:latin typeface="Kaiti SC" charset="-122"/>
                <a:ea typeface="Kaiti SC" charset="-122"/>
                <a:cs typeface="Kaiti SC" charset="-122"/>
              </a:rPr>
              <a:t>  陈</a:t>
            </a:r>
            <a:r>
              <a:rPr kumimoji="1" lang="en-US" altLang="zh-CN" sz="2400" b="1" dirty="0" smtClean="0">
                <a:latin typeface="Kaiti SC" charset="-122"/>
                <a:ea typeface="Kaiti SC" charset="-122"/>
                <a:cs typeface="Kaiti SC" charset="-122"/>
              </a:rPr>
              <a:t> </a:t>
            </a:r>
            <a:r>
              <a:rPr kumimoji="1" lang="zh-CN" altLang="en-US" sz="2400" b="1" dirty="0" smtClean="0">
                <a:latin typeface="Kaiti SC" charset="-122"/>
                <a:ea typeface="Kaiti SC" charset="-122"/>
                <a:cs typeface="Kaiti SC" charset="-122"/>
              </a:rPr>
              <a:t>建    </a:t>
            </a:r>
            <a:r>
              <a:rPr kumimoji="1" lang="en-US" altLang="zh-CN" sz="2400" b="1" dirty="0" smtClean="0">
                <a:latin typeface="Kaiti SC" charset="-122"/>
                <a:ea typeface="Kaiti SC" charset="-122"/>
                <a:cs typeface="Kaiti SC" charset="-122"/>
              </a:rPr>
              <a:t>  </a:t>
            </a:r>
            <a:r>
              <a:rPr kumimoji="1" lang="zh-CN" altLang="en-US" sz="2400" b="1" dirty="0" smtClean="0">
                <a:latin typeface="Kaiti SC" charset="-122"/>
                <a:ea typeface="Kaiti SC" charset="-122"/>
                <a:cs typeface="Kaiti SC" charset="-122"/>
              </a:rPr>
              <a:t> </a:t>
            </a:r>
            <a:r>
              <a:rPr kumimoji="1" lang="en-US" altLang="zh-CN" sz="2400" b="1" dirty="0" err="1" smtClean="0">
                <a:latin typeface="Kaiti SC" charset="-122"/>
                <a:ea typeface="Kaiti SC" charset="-122"/>
                <a:cs typeface="Kaiti SC" charset="-122"/>
              </a:rPr>
              <a:t>chenjian@nju.edu.cn</a:t>
            </a:r>
            <a:r>
              <a:rPr kumimoji="1" lang="zh-CN" altLang="en-US" sz="2400" b="1" dirty="0" smtClean="0">
                <a:latin typeface="Kaiti SC" charset="-122"/>
                <a:ea typeface="Kaiti SC" charset="-122"/>
                <a:cs typeface="Kaiti SC" charset="-122"/>
              </a:rPr>
              <a:t>   </a:t>
            </a:r>
            <a:endParaRPr kumimoji="1" lang="zh-CN" altLang="en-US" sz="2400" b="1" dirty="0">
              <a:latin typeface="Kaiti SC" charset="-122"/>
              <a:ea typeface="Kaiti SC" charset="-122"/>
              <a:cs typeface="Kaiti SC" charset="-122"/>
            </a:endParaRPr>
          </a:p>
        </p:txBody>
      </p:sp>
    </p:spTree>
    <p:extLst>
      <p:ext uri="{BB962C8B-B14F-4D97-AF65-F5344CB8AC3E}">
        <p14:creationId xmlns="" xmlns:p14="http://schemas.microsoft.com/office/powerpoint/2010/main" val="2147086797"/>
      </p:ext>
    </p:extLst>
  </p:cSld>
  <p:clrMapOvr>
    <a:masterClrMapping/>
  </p:clrMapOvr>
  <p:transition>
    <p:pull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 y="0"/>
            <a:ext cx="758833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实践</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实践在认识活动中的决定作用</a:t>
            </a:r>
            <a:endParaRPr kumimoji="1" lang="zh-CN" altLang="en-US" sz="3200" b="1" dirty="0">
              <a:latin typeface="Kaiti SC" charset="-122"/>
              <a:ea typeface="Kaiti SC" charset="-122"/>
              <a:cs typeface="Kaiti SC" charset="-122"/>
            </a:endParaRPr>
          </a:p>
        </p:txBody>
      </p:sp>
      <p:sp>
        <p:nvSpPr>
          <p:cNvPr id="6" name="梯形 5"/>
          <p:cNvSpPr/>
          <p:nvPr/>
        </p:nvSpPr>
        <p:spPr>
          <a:xfrm>
            <a:off x="3700793" y="1700934"/>
            <a:ext cx="6319837" cy="647700"/>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7" name="梯形 6"/>
          <p:cNvSpPr/>
          <p:nvPr/>
        </p:nvSpPr>
        <p:spPr>
          <a:xfrm>
            <a:off x="3683330" y="2699472"/>
            <a:ext cx="6411913" cy="642937"/>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b="1" dirty="0"/>
          </a:p>
        </p:txBody>
      </p:sp>
      <p:sp>
        <p:nvSpPr>
          <p:cNvPr id="8" name="梯形 7"/>
          <p:cNvSpPr/>
          <p:nvPr/>
        </p:nvSpPr>
        <p:spPr>
          <a:xfrm>
            <a:off x="3591255" y="3712297"/>
            <a:ext cx="6503988" cy="654050"/>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9" name="梯形 8"/>
          <p:cNvSpPr/>
          <p:nvPr/>
        </p:nvSpPr>
        <p:spPr>
          <a:xfrm>
            <a:off x="3591255" y="4710834"/>
            <a:ext cx="6643688" cy="790575"/>
          </a:xfrm>
          <a:prstGeom prst="trapezoid">
            <a:avLst/>
          </a:pr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0" name="三角形 9"/>
          <p:cNvSpPr/>
          <p:nvPr/>
        </p:nvSpPr>
        <p:spPr>
          <a:xfrm rot="10800000">
            <a:off x="3759530" y="1442172"/>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dirty="0"/>
          </a:p>
        </p:txBody>
      </p:sp>
      <p:sp>
        <p:nvSpPr>
          <p:cNvPr id="11" name="三角形 10"/>
          <p:cNvSpPr/>
          <p:nvPr/>
        </p:nvSpPr>
        <p:spPr>
          <a:xfrm rot="10800000">
            <a:off x="3759530" y="2432772"/>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三角形 11"/>
          <p:cNvSpPr/>
          <p:nvPr/>
        </p:nvSpPr>
        <p:spPr>
          <a:xfrm rot="10800000">
            <a:off x="3657930" y="3478934"/>
            <a:ext cx="647700" cy="892175"/>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三角形 12"/>
          <p:cNvSpPr/>
          <p:nvPr/>
        </p:nvSpPr>
        <p:spPr>
          <a:xfrm rot="10800000">
            <a:off x="3726193" y="4609234"/>
            <a:ext cx="649287" cy="890588"/>
          </a:xfrm>
          <a:prstGeom prst="triangle">
            <a:avLst/>
          </a:prstGeom>
          <a:solidFill>
            <a:srgbClr val="5A1B58">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4" name="矩形 13"/>
          <p:cNvSpPr>
            <a:spLocks noChangeArrowheads="1"/>
          </p:cNvSpPr>
          <p:nvPr/>
        </p:nvSpPr>
        <p:spPr bwMode="auto">
          <a:xfrm>
            <a:off x="4665993" y="1764434"/>
            <a:ext cx="5141151" cy="523220"/>
          </a:xfrm>
          <a:prstGeom prst="rect">
            <a:avLst/>
          </a:prstGeom>
          <a:solidFill>
            <a:srgbClr val="5A1B58">
              <a:alpha val="5098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2800" b="1" dirty="0" smtClean="0">
                <a:solidFill>
                  <a:schemeClr val="bg1"/>
                </a:solidFill>
                <a:latin typeface="STKaiti" charset="-122"/>
                <a:ea typeface="STKaiti" charset="-122"/>
                <a:cs typeface="STKaiti" charset="-122"/>
              </a:rPr>
              <a:t>实践是认识的来源</a:t>
            </a:r>
            <a:endParaRPr lang="zh-CN" altLang="en-US" sz="2800" b="1" dirty="0">
              <a:solidFill>
                <a:schemeClr val="bg1"/>
              </a:solidFill>
              <a:latin typeface="STKaiti" charset="-122"/>
              <a:ea typeface="STKaiti" charset="-122"/>
              <a:cs typeface="STKaiti" charset="-122"/>
            </a:endParaRPr>
          </a:p>
        </p:txBody>
      </p:sp>
      <p:sp>
        <p:nvSpPr>
          <p:cNvPr id="15" name="文本框 18"/>
          <p:cNvSpPr txBox="1">
            <a:spLocks noChangeArrowheads="1"/>
          </p:cNvSpPr>
          <p:nvPr/>
        </p:nvSpPr>
        <p:spPr bwMode="auto">
          <a:xfrm>
            <a:off x="4675994" y="2755224"/>
            <a:ext cx="5131150" cy="523220"/>
          </a:xfrm>
          <a:prstGeom prst="rect">
            <a:avLst/>
          </a:prstGeom>
          <a:solidFill>
            <a:srgbClr val="5A1B58">
              <a:alpha val="4901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2800" b="1" dirty="0" smtClean="0">
                <a:solidFill>
                  <a:schemeClr val="bg1"/>
                </a:solidFill>
                <a:latin typeface="STKaiti" charset="-122"/>
                <a:ea typeface="STKaiti" charset="-122"/>
                <a:cs typeface="STKaiti" charset="-122"/>
              </a:rPr>
              <a:t>实践是认识发展的动力</a:t>
            </a:r>
            <a:endParaRPr lang="zh-CN" altLang="en-US" sz="2800" b="1" dirty="0">
              <a:solidFill>
                <a:schemeClr val="bg1"/>
              </a:solidFill>
              <a:latin typeface="STKaiti" charset="-122"/>
              <a:ea typeface="STKaiti" charset="-122"/>
              <a:cs typeface="STKaiti" charset="-122"/>
            </a:endParaRPr>
          </a:p>
        </p:txBody>
      </p:sp>
      <p:sp>
        <p:nvSpPr>
          <p:cNvPr id="16" name="文本框 19"/>
          <p:cNvSpPr txBox="1">
            <a:spLocks noChangeArrowheads="1"/>
          </p:cNvSpPr>
          <p:nvPr/>
        </p:nvSpPr>
        <p:spPr bwMode="auto">
          <a:xfrm>
            <a:off x="4675994" y="3777384"/>
            <a:ext cx="5131150" cy="523220"/>
          </a:xfrm>
          <a:prstGeom prst="rect">
            <a:avLst/>
          </a:prstGeom>
          <a:solidFill>
            <a:srgbClr val="5A1B58">
              <a:alpha val="5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2800" b="1" dirty="0" smtClean="0">
                <a:solidFill>
                  <a:schemeClr val="bg1"/>
                </a:solidFill>
                <a:latin typeface="STKaiti" charset="-122"/>
                <a:ea typeface="STKaiti" charset="-122"/>
                <a:cs typeface="STKaiti" charset="-122"/>
              </a:rPr>
              <a:t>实践是认识的目的</a:t>
            </a:r>
            <a:endParaRPr lang="zh-CN" altLang="en-US" sz="2800" b="1" dirty="0">
              <a:solidFill>
                <a:schemeClr val="bg1"/>
              </a:solidFill>
              <a:latin typeface="STKaiti" charset="-122"/>
              <a:ea typeface="STKaiti" charset="-122"/>
              <a:cs typeface="STKaiti" charset="-122"/>
            </a:endParaRPr>
          </a:p>
        </p:txBody>
      </p:sp>
      <p:sp>
        <p:nvSpPr>
          <p:cNvPr id="17" name="文本框 20"/>
          <p:cNvSpPr txBox="1">
            <a:spLocks noChangeArrowheads="1"/>
          </p:cNvSpPr>
          <p:nvPr/>
        </p:nvSpPr>
        <p:spPr bwMode="auto">
          <a:xfrm>
            <a:off x="4675994" y="4844511"/>
            <a:ext cx="5131150" cy="523220"/>
          </a:xfrm>
          <a:prstGeom prst="rect">
            <a:avLst/>
          </a:prstGeom>
          <a:solidFill>
            <a:srgbClr val="5A1B58">
              <a:alpha val="5803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2800" b="1" dirty="0" smtClean="0">
                <a:solidFill>
                  <a:schemeClr val="bg1"/>
                </a:solidFill>
                <a:latin typeface="STKaiti" charset="-122"/>
                <a:ea typeface="STKaiti" charset="-122"/>
                <a:cs typeface="STKaiti" charset="-122"/>
              </a:rPr>
              <a:t>实践是检验真理的唯一标准</a:t>
            </a:r>
            <a:endParaRPr lang="zh-CN" altLang="en-US" sz="2800" b="1" dirty="0">
              <a:solidFill>
                <a:schemeClr val="bg1"/>
              </a:solidFill>
              <a:latin typeface="STKaiti" charset="-122"/>
              <a:ea typeface="STKaiti" charset="-122"/>
              <a:cs typeface="STKaiti" charset="-122"/>
            </a:endParaRPr>
          </a:p>
        </p:txBody>
      </p:sp>
      <p:cxnSp>
        <p:nvCxnSpPr>
          <p:cNvPr id="18" name="直线连接符 17"/>
          <p:cNvCxnSpPr/>
          <p:nvPr/>
        </p:nvCxnSpPr>
        <p:spPr>
          <a:xfrm>
            <a:off x="1594180" y="1818409"/>
            <a:ext cx="0" cy="3321050"/>
          </a:xfrm>
          <a:prstGeom prst="line">
            <a:avLst/>
          </a:prstGeom>
          <a:ln>
            <a:solidFill>
              <a:srgbClr val="5A1B58"/>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a:spLocks noChangeArrowheads="1"/>
          </p:cNvSpPr>
          <p:nvPr/>
        </p:nvSpPr>
        <p:spPr bwMode="auto">
          <a:xfrm>
            <a:off x="1873104" y="2053032"/>
            <a:ext cx="738664" cy="28518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kumimoji="1" lang="zh-CN" altLang="en-US" sz="3600" dirty="0" smtClean="0">
                <a:solidFill>
                  <a:srgbClr val="5A1B58"/>
                </a:solidFill>
                <a:latin typeface="STKaiti" charset="-122"/>
                <a:ea typeface="STKaiti" charset="-122"/>
                <a:cs typeface="STKaiti" charset="-122"/>
              </a:rPr>
              <a:t>四大作用</a:t>
            </a:r>
            <a:endParaRPr kumimoji="1" lang="zh-CN" altLang="en-US" sz="3600" dirty="0">
              <a:solidFill>
                <a:srgbClr val="5A1B58"/>
              </a:solidFill>
              <a:latin typeface="STKaiti" charset="-122"/>
              <a:ea typeface="STKaiti" charset="-122"/>
              <a:cs typeface="STKaiti" charset="-122"/>
            </a:endParaRPr>
          </a:p>
        </p:txBody>
      </p:sp>
    </p:spTree>
    <p:extLst>
      <p:ext uri="{BB962C8B-B14F-4D97-AF65-F5344CB8AC3E}">
        <p14:creationId xmlns="" xmlns:p14="http://schemas.microsoft.com/office/powerpoint/2010/main" val="268000710"/>
      </p:ext>
    </p:extLst>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49"/>
          <p:cNvGrpSpPr/>
          <p:nvPr/>
        </p:nvGrpSpPr>
        <p:grpSpPr>
          <a:xfrm>
            <a:off x="5556113" y="1619312"/>
            <a:ext cx="1187036" cy="2408198"/>
            <a:chOff x="3963988" y="2005013"/>
            <a:chExt cx="1270000" cy="2576512"/>
          </a:xfrm>
        </p:grpSpPr>
        <p:sp>
          <p:nvSpPr>
            <p:cNvPr id="60" name="Freeform 5"/>
            <p:cNvSpPr>
              <a:spLocks/>
            </p:cNvSpPr>
            <p:nvPr/>
          </p:nvSpPr>
          <p:spPr bwMode="auto">
            <a:xfrm>
              <a:off x="4411663" y="3951288"/>
              <a:ext cx="92075" cy="352425"/>
            </a:xfrm>
            <a:custGeom>
              <a:avLst/>
              <a:gdLst/>
              <a:ahLst/>
              <a:cxnLst>
                <a:cxn ang="0">
                  <a:pos x="32" y="0"/>
                </a:cxn>
                <a:cxn ang="0">
                  <a:pos x="0" y="33"/>
                </a:cxn>
                <a:cxn ang="0">
                  <a:pos x="32" y="251"/>
                </a:cxn>
                <a:cxn ang="0">
                  <a:pos x="65" y="33"/>
                </a:cxn>
                <a:cxn ang="0">
                  <a:pos x="32" y="0"/>
                </a:cxn>
              </a:cxnLst>
              <a:rect l="0" t="0" r="r" b="b"/>
              <a:pathLst>
                <a:path w="65" h="251">
                  <a:moveTo>
                    <a:pt x="32" y="0"/>
                  </a:moveTo>
                  <a:cubicBezTo>
                    <a:pt x="14" y="0"/>
                    <a:pt x="0" y="15"/>
                    <a:pt x="0" y="33"/>
                  </a:cubicBezTo>
                  <a:cubicBezTo>
                    <a:pt x="0" y="51"/>
                    <a:pt x="32" y="251"/>
                    <a:pt x="32" y="251"/>
                  </a:cubicBezTo>
                  <a:cubicBezTo>
                    <a:pt x="32" y="251"/>
                    <a:pt x="65" y="51"/>
                    <a:pt x="65" y="33"/>
                  </a:cubicBezTo>
                  <a:cubicBezTo>
                    <a:pt x="65" y="15"/>
                    <a:pt x="50" y="0"/>
                    <a:pt x="32" y="0"/>
                  </a:cubicBezTo>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1" name="Freeform 6"/>
            <p:cNvSpPr>
              <a:spLocks/>
            </p:cNvSpPr>
            <p:nvPr/>
          </p:nvSpPr>
          <p:spPr bwMode="auto">
            <a:xfrm>
              <a:off x="4551363" y="4229100"/>
              <a:ext cx="90488" cy="352425"/>
            </a:xfrm>
            <a:custGeom>
              <a:avLst/>
              <a:gdLst/>
              <a:ahLst/>
              <a:cxnLst>
                <a:cxn ang="0">
                  <a:pos x="33" y="0"/>
                </a:cxn>
                <a:cxn ang="0">
                  <a:pos x="0" y="33"/>
                </a:cxn>
                <a:cxn ang="0">
                  <a:pos x="33" y="251"/>
                </a:cxn>
                <a:cxn ang="0">
                  <a:pos x="65" y="33"/>
                </a:cxn>
                <a:cxn ang="0">
                  <a:pos x="33" y="0"/>
                </a:cxn>
              </a:cxnLst>
              <a:rect l="0" t="0" r="r" b="b"/>
              <a:pathLst>
                <a:path w="65" h="251">
                  <a:moveTo>
                    <a:pt x="33" y="0"/>
                  </a:moveTo>
                  <a:cubicBezTo>
                    <a:pt x="15" y="0"/>
                    <a:pt x="0" y="15"/>
                    <a:pt x="0" y="33"/>
                  </a:cubicBezTo>
                  <a:cubicBezTo>
                    <a:pt x="0" y="51"/>
                    <a:pt x="33" y="251"/>
                    <a:pt x="33" y="251"/>
                  </a:cubicBezTo>
                  <a:cubicBezTo>
                    <a:pt x="33" y="251"/>
                    <a:pt x="65" y="51"/>
                    <a:pt x="65" y="33"/>
                  </a:cubicBezTo>
                  <a:cubicBezTo>
                    <a:pt x="65" y="15"/>
                    <a:pt x="51" y="0"/>
                    <a:pt x="33" y="0"/>
                  </a:cubicBezTo>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2" name="Freeform 7"/>
            <p:cNvSpPr>
              <a:spLocks/>
            </p:cNvSpPr>
            <p:nvPr/>
          </p:nvSpPr>
          <p:spPr bwMode="auto">
            <a:xfrm>
              <a:off x="4697413" y="3997325"/>
              <a:ext cx="90488" cy="350838"/>
            </a:xfrm>
            <a:custGeom>
              <a:avLst/>
              <a:gdLst/>
              <a:ahLst/>
              <a:cxnLst>
                <a:cxn ang="0">
                  <a:pos x="33" y="0"/>
                </a:cxn>
                <a:cxn ang="0">
                  <a:pos x="0" y="32"/>
                </a:cxn>
                <a:cxn ang="0">
                  <a:pos x="33" y="250"/>
                </a:cxn>
                <a:cxn ang="0">
                  <a:pos x="65" y="32"/>
                </a:cxn>
                <a:cxn ang="0">
                  <a:pos x="33" y="0"/>
                </a:cxn>
              </a:cxnLst>
              <a:rect l="0" t="0" r="r" b="b"/>
              <a:pathLst>
                <a:path w="65" h="250">
                  <a:moveTo>
                    <a:pt x="33" y="0"/>
                  </a:moveTo>
                  <a:cubicBezTo>
                    <a:pt x="15" y="0"/>
                    <a:pt x="0" y="14"/>
                    <a:pt x="0" y="32"/>
                  </a:cubicBezTo>
                  <a:cubicBezTo>
                    <a:pt x="0" y="50"/>
                    <a:pt x="33" y="250"/>
                    <a:pt x="33" y="250"/>
                  </a:cubicBezTo>
                  <a:cubicBezTo>
                    <a:pt x="33" y="250"/>
                    <a:pt x="65" y="50"/>
                    <a:pt x="65" y="32"/>
                  </a:cubicBezTo>
                  <a:cubicBezTo>
                    <a:pt x="65" y="14"/>
                    <a:pt x="51" y="0"/>
                    <a:pt x="33" y="0"/>
                  </a:cubicBezTo>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3" name="Rectangle 8"/>
            <p:cNvSpPr>
              <a:spLocks noChangeArrowheads="1"/>
            </p:cNvSpPr>
            <p:nvPr/>
          </p:nvSpPr>
          <p:spPr bwMode="auto">
            <a:xfrm>
              <a:off x="4418013" y="3805238"/>
              <a:ext cx="361950" cy="120650"/>
            </a:xfrm>
            <a:prstGeom prst="rect">
              <a:avLst/>
            </a:prstGeom>
            <a:solidFill>
              <a:srgbClr val="EDEDE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4" name="Rectangle 9"/>
            <p:cNvSpPr>
              <a:spLocks noChangeArrowheads="1"/>
            </p:cNvSpPr>
            <p:nvPr/>
          </p:nvSpPr>
          <p:spPr bwMode="auto">
            <a:xfrm>
              <a:off x="4418013" y="3805238"/>
              <a:ext cx="180975" cy="1206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5" name="Freeform 10"/>
            <p:cNvSpPr>
              <a:spLocks/>
            </p:cNvSpPr>
            <p:nvPr/>
          </p:nvSpPr>
          <p:spPr bwMode="auto">
            <a:xfrm>
              <a:off x="3963988" y="3300413"/>
              <a:ext cx="1270000" cy="865188"/>
            </a:xfrm>
            <a:custGeom>
              <a:avLst/>
              <a:gdLst/>
              <a:ahLst/>
              <a:cxnLst>
                <a:cxn ang="0">
                  <a:pos x="452" y="329"/>
                </a:cxn>
                <a:cxn ang="0">
                  <a:pos x="873" y="616"/>
                </a:cxn>
                <a:cxn ang="0">
                  <a:pos x="904" y="452"/>
                </a:cxn>
                <a:cxn ang="0">
                  <a:pos x="452" y="0"/>
                </a:cxn>
                <a:cxn ang="0">
                  <a:pos x="0" y="452"/>
                </a:cxn>
                <a:cxn ang="0">
                  <a:pos x="31" y="616"/>
                </a:cxn>
                <a:cxn ang="0">
                  <a:pos x="452" y="329"/>
                </a:cxn>
              </a:cxnLst>
              <a:rect l="0" t="0" r="r" b="b"/>
              <a:pathLst>
                <a:path w="904" h="616">
                  <a:moveTo>
                    <a:pt x="452" y="329"/>
                  </a:moveTo>
                  <a:cubicBezTo>
                    <a:pt x="644" y="329"/>
                    <a:pt x="807" y="448"/>
                    <a:pt x="873" y="616"/>
                  </a:cubicBezTo>
                  <a:cubicBezTo>
                    <a:pt x="893" y="566"/>
                    <a:pt x="904" y="510"/>
                    <a:pt x="904" y="452"/>
                  </a:cubicBezTo>
                  <a:cubicBezTo>
                    <a:pt x="904" y="203"/>
                    <a:pt x="702" y="0"/>
                    <a:pt x="452" y="0"/>
                  </a:cubicBezTo>
                  <a:cubicBezTo>
                    <a:pt x="203" y="0"/>
                    <a:pt x="0" y="203"/>
                    <a:pt x="0" y="452"/>
                  </a:cubicBezTo>
                  <a:cubicBezTo>
                    <a:pt x="0" y="510"/>
                    <a:pt x="11" y="566"/>
                    <a:pt x="31" y="616"/>
                  </a:cubicBezTo>
                  <a:cubicBezTo>
                    <a:pt x="97" y="448"/>
                    <a:pt x="260" y="329"/>
                    <a:pt x="452" y="329"/>
                  </a:cubicBezTo>
                  <a:close/>
                </a:path>
              </a:pathLst>
            </a:custGeom>
            <a:solidFill>
              <a:srgbClr val="949C6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6" name="Freeform 11"/>
            <p:cNvSpPr>
              <a:spLocks/>
            </p:cNvSpPr>
            <p:nvPr/>
          </p:nvSpPr>
          <p:spPr bwMode="auto">
            <a:xfrm>
              <a:off x="4760913" y="3321050"/>
              <a:ext cx="473075" cy="844550"/>
            </a:xfrm>
            <a:custGeom>
              <a:avLst/>
              <a:gdLst/>
              <a:ahLst/>
              <a:cxnLst>
                <a:cxn ang="0">
                  <a:pos x="0" y="0"/>
                </a:cxn>
                <a:cxn ang="0">
                  <a:pos x="0" y="329"/>
                </a:cxn>
                <a:cxn ang="0">
                  <a:pos x="306" y="601"/>
                </a:cxn>
                <a:cxn ang="0">
                  <a:pos x="337" y="437"/>
                </a:cxn>
                <a:cxn ang="0">
                  <a:pos x="0" y="0"/>
                </a:cxn>
              </a:cxnLst>
              <a:rect l="0" t="0" r="r" b="b"/>
              <a:pathLst>
                <a:path w="337" h="601">
                  <a:moveTo>
                    <a:pt x="0" y="0"/>
                  </a:moveTo>
                  <a:cubicBezTo>
                    <a:pt x="0" y="329"/>
                    <a:pt x="0" y="329"/>
                    <a:pt x="0" y="329"/>
                  </a:cubicBezTo>
                  <a:cubicBezTo>
                    <a:pt x="140" y="366"/>
                    <a:pt x="254" y="468"/>
                    <a:pt x="306" y="601"/>
                  </a:cubicBezTo>
                  <a:cubicBezTo>
                    <a:pt x="326" y="551"/>
                    <a:pt x="337" y="495"/>
                    <a:pt x="337" y="437"/>
                  </a:cubicBezTo>
                  <a:cubicBezTo>
                    <a:pt x="337" y="228"/>
                    <a:pt x="194" y="51"/>
                    <a:pt x="0" y="0"/>
                  </a:cubicBezTo>
                  <a:close/>
                </a:path>
              </a:pathLst>
            </a:custGeom>
            <a:solidFill>
              <a:srgbClr val="949C6B">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7" name="Freeform 12"/>
            <p:cNvSpPr>
              <a:spLocks/>
            </p:cNvSpPr>
            <p:nvPr/>
          </p:nvSpPr>
          <p:spPr bwMode="auto">
            <a:xfrm>
              <a:off x="4206876" y="2005013"/>
              <a:ext cx="784225" cy="1874838"/>
            </a:xfrm>
            <a:custGeom>
              <a:avLst/>
              <a:gdLst/>
              <a:ahLst/>
              <a:cxnLst>
                <a:cxn ang="0">
                  <a:pos x="279" y="1309"/>
                </a:cxn>
                <a:cxn ang="0">
                  <a:pos x="438" y="1333"/>
                </a:cxn>
                <a:cxn ang="0">
                  <a:pos x="558" y="774"/>
                </a:cxn>
                <a:cxn ang="0">
                  <a:pos x="279" y="0"/>
                </a:cxn>
                <a:cxn ang="0">
                  <a:pos x="0" y="774"/>
                </a:cxn>
                <a:cxn ang="0">
                  <a:pos x="120" y="1333"/>
                </a:cxn>
                <a:cxn ang="0">
                  <a:pos x="279" y="1309"/>
                </a:cxn>
              </a:cxnLst>
              <a:rect l="0" t="0" r="r" b="b"/>
              <a:pathLst>
                <a:path w="558" h="1333">
                  <a:moveTo>
                    <a:pt x="279" y="1309"/>
                  </a:moveTo>
                  <a:cubicBezTo>
                    <a:pt x="335" y="1309"/>
                    <a:pt x="388" y="1317"/>
                    <a:pt x="438" y="1333"/>
                  </a:cubicBezTo>
                  <a:cubicBezTo>
                    <a:pt x="513" y="1182"/>
                    <a:pt x="558" y="987"/>
                    <a:pt x="558" y="774"/>
                  </a:cubicBezTo>
                  <a:cubicBezTo>
                    <a:pt x="558" y="436"/>
                    <a:pt x="445" y="143"/>
                    <a:pt x="279" y="0"/>
                  </a:cubicBezTo>
                  <a:cubicBezTo>
                    <a:pt x="113" y="143"/>
                    <a:pt x="0" y="436"/>
                    <a:pt x="0" y="774"/>
                  </a:cubicBezTo>
                  <a:cubicBezTo>
                    <a:pt x="0" y="987"/>
                    <a:pt x="45" y="1182"/>
                    <a:pt x="120" y="1333"/>
                  </a:cubicBezTo>
                  <a:cubicBezTo>
                    <a:pt x="170" y="1317"/>
                    <a:pt x="223" y="1309"/>
                    <a:pt x="279" y="1309"/>
                  </a:cubicBezTo>
                  <a:close/>
                </a:path>
              </a:pathLst>
            </a:custGeom>
            <a:solidFill>
              <a:srgbClr val="A54D7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8" name="Freeform 13"/>
            <p:cNvSpPr>
              <a:spLocks/>
            </p:cNvSpPr>
            <p:nvPr/>
          </p:nvSpPr>
          <p:spPr bwMode="auto">
            <a:xfrm>
              <a:off x="4595813" y="2005013"/>
              <a:ext cx="395288" cy="1874838"/>
            </a:xfrm>
            <a:custGeom>
              <a:avLst/>
              <a:gdLst/>
              <a:ahLst/>
              <a:cxnLst>
                <a:cxn ang="0">
                  <a:pos x="2" y="0"/>
                </a:cxn>
                <a:cxn ang="0">
                  <a:pos x="0" y="1"/>
                </a:cxn>
                <a:cxn ang="0">
                  <a:pos x="0" y="1309"/>
                </a:cxn>
                <a:cxn ang="0">
                  <a:pos x="2" y="1309"/>
                </a:cxn>
                <a:cxn ang="0">
                  <a:pos x="161" y="1333"/>
                </a:cxn>
                <a:cxn ang="0">
                  <a:pos x="281" y="774"/>
                </a:cxn>
                <a:cxn ang="0">
                  <a:pos x="2" y="0"/>
                </a:cxn>
              </a:cxnLst>
              <a:rect l="0" t="0" r="r" b="b"/>
              <a:pathLst>
                <a:path w="281" h="1333">
                  <a:moveTo>
                    <a:pt x="2" y="0"/>
                  </a:moveTo>
                  <a:cubicBezTo>
                    <a:pt x="1" y="0"/>
                    <a:pt x="1" y="1"/>
                    <a:pt x="0" y="1"/>
                  </a:cubicBezTo>
                  <a:cubicBezTo>
                    <a:pt x="0" y="1309"/>
                    <a:pt x="0" y="1309"/>
                    <a:pt x="0" y="1309"/>
                  </a:cubicBezTo>
                  <a:cubicBezTo>
                    <a:pt x="1" y="1309"/>
                    <a:pt x="1" y="1309"/>
                    <a:pt x="2" y="1309"/>
                  </a:cubicBezTo>
                  <a:cubicBezTo>
                    <a:pt x="58" y="1309"/>
                    <a:pt x="111" y="1317"/>
                    <a:pt x="161" y="1333"/>
                  </a:cubicBezTo>
                  <a:cubicBezTo>
                    <a:pt x="236" y="1182"/>
                    <a:pt x="281" y="987"/>
                    <a:pt x="281" y="774"/>
                  </a:cubicBezTo>
                  <a:cubicBezTo>
                    <a:pt x="281" y="436"/>
                    <a:pt x="168" y="143"/>
                    <a:pt x="2" y="0"/>
                  </a:cubicBezTo>
                  <a:close/>
                </a:path>
              </a:pathLst>
            </a:custGeom>
            <a:solidFill>
              <a:srgbClr val="A54D74">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69" name="Freeform 14"/>
            <p:cNvSpPr>
              <a:spLocks/>
            </p:cNvSpPr>
            <p:nvPr/>
          </p:nvSpPr>
          <p:spPr bwMode="auto">
            <a:xfrm>
              <a:off x="4308476" y="2005013"/>
              <a:ext cx="579438" cy="460375"/>
            </a:xfrm>
            <a:custGeom>
              <a:avLst/>
              <a:gdLst/>
              <a:ahLst/>
              <a:cxnLst>
                <a:cxn ang="0">
                  <a:pos x="206" y="320"/>
                </a:cxn>
                <a:cxn ang="0">
                  <a:pos x="412" y="327"/>
                </a:cxn>
                <a:cxn ang="0">
                  <a:pos x="206" y="0"/>
                </a:cxn>
                <a:cxn ang="0">
                  <a:pos x="0" y="327"/>
                </a:cxn>
                <a:cxn ang="0">
                  <a:pos x="206" y="320"/>
                </a:cxn>
              </a:cxnLst>
              <a:rect l="0" t="0" r="r" b="b"/>
              <a:pathLst>
                <a:path w="412" h="327">
                  <a:moveTo>
                    <a:pt x="206" y="320"/>
                  </a:moveTo>
                  <a:cubicBezTo>
                    <a:pt x="276" y="320"/>
                    <a:pt x="345" y="322"/>
                    <a:pt x="412" y="327"/>
                  </a:cubicBezTo>
                  <a:cubicBezTo>
                    <a:pt x="363" y="188"/>
                    <a:pt x="291" y="74"/>
                    <a:pt x="206" y="0"/>
                  </a:cubicBezTo>
                  <a:cubicBezTo>
                    <a:pt x="121" y="74"/>
                    <a:pt x="49" y="188"/>
                    <a:pt x="0" y="327"/>
                  </a:cubicBezTo>
                  <a:cubicBezTo>
                    <a:pt x="67" y="322"/>
                    <a:pt x="136" y="320"/>
                    <a:pt x="206" y="320"/>
                  </a:cubicBezTo>
                  <a:close/>
                </a:path>
              </a:pathLst>
            </a:custGeom>
            <a:solidFill>
              <a:srgbClr val="6F818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0" name="Freeform 15"/>
            <p:cNvSpPr>
              <a:spLocks/>
            </p:cNvSpPr>
            <p:nvPr/>
          </p:nvSpPr>
          <p:spPr bwMode="auto">
            <a:xfrm>
              <a:off x="4595813" y="2005013"/>
              <a:ext cx="292100" cy="460375"/>
            </a:xfrm>
            <a:custGeom>
              <a:avLst/>
              <a:gdLst/>
              <a:ahLst/>
              <a:cxnLst>
                <a:cxn ang="0">
                  <a:pos x="0" y="1"/>
                </a:cxn>
                <a:cxn ang="0">
                  <a:pos x="0" y="320"/>
                </a:cxn>
                <a:cxn ang="0">
                  <a:pos x="2" y="320"/>
                </a:cxn>
                <a:cxn ang="0">
                  <a:pos x="208" y="327"/>
                </a:cxn>
                <a:cxn ang="0">
                  <a:pos x="2" y="0"/>
                </a:cxn>
                <a:cxn ang="0">
                  <a:pos x="0" y="1"/>
                </a:cxn>
              </a:cxnLst>
              <a:rect l="0" t="0" r="r" b="b"/>
              <a:pathLst>
                <a:path w="208" h="327">
                  <a:moveTo>
                    <a:pt x="0" y="1"/>
                  </a:moveTo>
                  <a:cubicBezTo>
                    <a:pt x="0" y="320"/>
                    <a:pt x="0" y="320"/>
                    <a:pt x="0" y="320"/>
                  </a:cubicBezTo>
                  <a:cubicBezTo>
                    <a:pt x="1" y="320"/>
                    <a:pt x="1" y="320"/>
                    <a:pt x="2" y="320"/>
                  </a:cubicBezTo>
                  <a:cubicBezTo>
                    <a:pt x="72" y="320"/>
                    <a:pt x="141" y="322"/>
                    <a:pt x="208" y="327"/>
                  </a:cubicBezTo>
                  <a:cubicBezTo>
                    <a:pt x="159" y="188"/>
                    <a:pt x="87" y="74"/>
                    <a:pt x="2" y="0"/>
                  </a:cubicBezTo>
                  <a:cubicBezTo>
                    <a:pt x="1" y="0"/>
                    <a:pt x="1" y="1"/>
                    <a:pt x="0" y="1"/>
                  </a:cubicBezTo>
                  <a:close/>
                </a:path>
              </a:pathLst>
            </a:custGeom>
            <a:solidFill>
              <a:srgbClr val="6F8183">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1" name="Freeform 16"/>
            <p:cNvSpPr>
              <a:spLocks/>
            </p:cNvSpPr>
            <p:nvPr/>
          </p:nvSpPr>
          <p:spPr bwMode="auto">
            <a:xfrm>
              <a:off x="4514851" y="3262313"/>
              <a:ext cx="168275" cy="906463"/>
            </a:xfrm>
            <a:custGeom>
              <a:avLst/>
              <a:gdLst/>
              <a:ahLst/>
              <a:cxnLst>
                <a:cxn ang="0">
                  <a:pos x="60" y="0"/>
                </a:cxn>
                <a:cxn ang="0">
                  <a:pos x="0" y="322"/>
                </a:cxn>
                <a:cxn ang="0">
                  <a:pos x="60" y="645"/>
                </a:cxn>
                <a:cxn ang="0">
                  <a:pos x="120" y="322"/>
                </a:cxn>
                <a:cxn ang="0">
                  <a:pos x="60" y="0"/>
                </a:cxn>
              </a:cxnLst>
              <a:rect l="0" t="0" r="r" b="b"/>
              <a:pathLst>
                <a:path w="120" h="645">
                  <a:moveTo>
                    <a:pt x="60" y="0"/>
                  </a:moveTo>
                  <a:cubicBezTo>
                    <a:pt x="24" y="60"/>
                    <a:pt x="0" y="182"/>
                    <a:pt x="0" y="322"/>
                  </a:cubicBezTo>
                  <a:cubicBezTo>
                    <a:pt x="0" y="463"/>
                    <a:pt x="24" y="585"/>
                    <a:pt x="60" y="645"/>
                  </a:cubicBezTo>
                  <a:cubicBezTo>
                    <a:pt x="96" y="585"/>
                    <a:pt x="120" y="463"/>
                    <a:pt x="120" y="322"/>
                  </a:cubicBezTo>
                  <a:cubicBezTo>
                    <a:pt x="120" y="182"/>
                    <a:pt x="96" y="60"/>
                    <a:pt x="60" y="0"/>
                  </a:cubicBezTo>
                  <a:close/>
                </a:path>
              </a:pathLst>
            </a:custGeom>
            <a:solidFill>
              <a:srgbClr val="949C6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2" name="Freeform 17"/>
            <p:cNvSpPr>
              <a:spLocks/>
            </p:cNvSpPr>
            <p:nvPr/>
          </p:nvSpPr>
          <p:spPr bwMode="auto">
            <a:xfrm>
              <a:off x="4595813" y="3262313"/>
              <a:ext cx="87313" cy="906463"/>
            </a:xfrm>
            <a:custGeom>
              <a:avLst/>
              <a:gdLst/>
              <a:ahLst/>
              <a:cxnLst>
                <a:cxn ang="0">
                  <a:pos x="0" y="3"/>
                </a:cxn>
                <a:cxn ang="0">
                  <a:pos x="0" y="642"/>
                </a:cxn>
                <a:cxn ang="0">
                  <a:pos x="2" y="645"/>
                </a:cxn>
                <a:cxn ang="0">
                  <a:pos x="62" y="322"/>
                </a:cxn>
                <a:cxn ang="0">
                  <a:pos x="2" y="0"/>
                </a:cxn>
                <a:cxn ang="0">
                  <a:pos x="0" y="3"/>
                </a:cxn>
              </a:cxnLst>
              <a:rect l="0" t="0" r="r" b="b"/>
              <a:pathLst>
                <a:path w="62" h="645">
                  <a:moveTo>
                    <a:pt x="0" y="3"/>
                  </a:moveTo>
                  <a:cubicBezTo>
                    <a:pt x="0" y="642"/>
                    <a:pt x="0" y="642"/>
                    <a:pt x="0" y="642"/>
                  </a:cubicBezTo>
                  <a:cubicBezTo>
                    <a:pt x="1" y="643"/>
                    <a:pt x="1" y="644"/>
                    <a:pt x="2" y="645"/>
                  </a:cubicBezTo>
                  <a:cubicBezTo>
                    <a:pt x="38" y="585"/>
                    <a:pt x="62" y="463"/>
                    <a:pt x="62" y="322"/>
                  </a:cubicBezTo>
                  <a:cubicBezTo>
                    <a:pt x="62" y="182"/>
                    <a:pt x="38" y="60"/>
                    <a:pt x="2" y="0"/>
                  </a:cubicBezTo>
                  <a:cubicBezTo>
                    <a:pt x="1" y="1"/>
                    <a:pt x="1" y="2"/>
                    <a:pt x="0" y="3"/>
                  </a:cubicBezTo>
                  <a:close/>
                </a:path>
              </a:pathLst>
            </a:custGeom>
            <a:solidFill>
              <a:srgbClr val="949C6B">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3" name="Oval 18"/>
            <p:cNvSpPr>
              <a:spLocks noChangeArrowheads="1"/>
            </p:cNvSpPr>
            <p:nvPr/>
          </p:nvSpPr>
          <p:spPr bwMode="auto">
            <a:xfrm>
              <a:off x="4378326" y="2652713"/>
              <a:ext cx="441325" cy="439738"/>
            </a:xfrm>
            <a:prstGeom prst="ellipse">
              <a:avLst/>
            </a:prstGeom>
            <a:solidFill>
              <a:srgbClr val="766A5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4" name="Oval 19"/>
            <p:cNvSpPr>
              <a:spLocks noChangeArrowheads="1"/>
            </p:cNvSpPr>
            <p:nvPr/>
          </p:nvSpPr>
          <p:spPr bwMode="auto">
            <a:xfrm>
              <a:off x="4445001" y="2720975"/>
              <a:ext cx="306388" cy="306388"/>
            </a:xfrm>
            <a:prstGeom prst="ellipse">
              <a:avLst/>
            </a:prstGeom>
            <a:solidFill>
              <a:sysClr val="windowText" lastClr="000000">
                <a:lumMod val="50000"/>
                <a:lumOff val="50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5" name="Freeform 20"/>
            <p:cNvSpPr>
              <a:spLocks/>
            </p:cNvSpPr>
            <p:nvPr/>
          </p:nvSpPr>
          <p:spPr bwMode="auto">
            <a:xfrm>
              <a:off x="4595813" y="2652713"/>
              <a:ext cx="223838" cy="439738"/>
            </a:xfrm>
            <a:custGeom>
              <a:avLst/>
              <a:gdLst/>
              <a:ahLst/>
              <a:cxnLst>
                <a:cxn ang="0">
                  <a:pos x="2" y="0"/>
                </a:cxn>
                <a:cxn ang="0">
                  <a:pos x="0" y="0"/>
                </a:cxn>
                <a:cxn ang="0">
                  <a:pos x="0" y="48"/>
                </a:cxn>
                <a:cxn ang="0">
                  <a:pos x="2" y="48"/>
                </a:cxn>
                <a:cxn ang="0">
                  <a:pos x="111" y="157"/>
                </a:cxn>
                <a:cxn ang="0">
                  <a:pos x="2" y="266"/>
                </a:cxn>
                <a:cxn ang="0">
                  <a:pos x="0" y="265"/>
                </a:cxn>
                <a:cxn ang="0">
                  <a:pos x="0" y="313"/>
                </a:cxn>
                <a:cxn ang="0">
                  <a:pos x="2" y="313"/>
                </a:cxn>
                <a:cxn ang="0">
                  <a:pos x="159" y="157"/>
                </a:cxn>
                <a:cxn ang="0">
                  <a:pos x="2" y="0"/>
                </a:cxn>
              </a:cxnLst>
              <a:rect l="0" t="0" r="r" b="b"/>
              <a:pathLst>
                <a:path w="159" h="313">
                  <a:moveTo>
                    <a:pt x="2" y="0"/>
                  </a:moveTo>
                  <a:cubicBezTo>
                    <a:pt x="1" y="0"/>
                    <a:pt x="1" y="0"/>
                    <a:pt x="0" y="0"/>
                  </a:cubicBezTo>
                  <a:cubicBezTo>
                    <a:pt x="0" y="48"/>
                    <a:pt x="0" y="48"/>
                    <a:pt x="0" y="48"/>
                  </a:cubicBezTo>
                  <a:cubicBezTo>
                    <a:pt x="1" y="48"/>
                    <a:pt x="1" y="48"/>
                    <a:pt x="2" y="48"/>
                  </a:cubicBezTo>
                  <a:cubicBezTo>
                    <a:pt x="62" y="48"/>
                    <a:pt x="111" y="96"/>
                    <a:pt x="111" y="157"/>
                  </a:cubicBezTo>
                  <a:cubicBezTo>
                    <a:pt x="111" y="217"/>
                    <a:pt x="62" y="266"/>
                    <a:pt x="2" y="266"/>
                  </a:cubicBezTo>
                  <a:cubicBezTo>
                    <a:pt x="1" y="266"/>
                    <a:pt x="1" y="265"/>
                    <a:pt x="0" y="265"/>
                  </a:cubicBezTo>
                  <a:cubicBezTo>
                    <a:pt x="0" y="313"/>
                    <a:pt x="0" y="313"/>
                    <a:pt x="0" y="313"/>
                  </a:cubicBezTo>
                  <a:cubicBezTo>
                    <a:pt x="1" y="313"/>
                    <a:pt x="1" y="313"/>
                    <a:pt x="2" y="313"/>
                  </a:cubicBezTo>
                  <a:cubicBezTo>
                    <a:pt x="88" y="313"/>
                    <a:pt x="159" y="243"/>
                    <a:pt x="159" y="157"/>
                  </a:cubicBezTo>
                  <a:cubicBezTo>
                    <a:pt x="159" y="70"/>
                    <a:pt x="88" y="0"/>
                    <a:pt x="2" y="0"/>
                  </a:cubicBezTo>
                  <a:close/>
                </a:path>
              </a:pathLst>
            </a:custGeom>
            <a:solidFill>
              <a:srgbClr val="766A50">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76" name="Freeform 21"/>
            <p:cNvSpPr>
              <a:spLocks/>
            </p:cNvSpPr>
            <p:nvPr/>
          </p:nvSpPr>
          <p:spPr bwMode="auto">
            <a:xfrm>
              <a:off x="4595813" y="2720975"/>
              <a:ext cx="155575" cy="306388"/>
            </a:xfrm>
            <a:custGeom>
              <a:avLst/>
              <a:gdLst/>
              <a:ahLst/>
              <a:cxnLst>
                <a:cxn ang="0">
                  <a:pos x="111" y="109"/>
                </a:cxn>
                <a:cxn ang="0">
                  <a:pos x="2" y="0"/>
                </a:cxn>
                <a:cxn ang="0">
                  <a:pos x="0" y="0"/>
                </a:cxn>
                <a:cxn ang="0">
                  <a:pos x="0" y="217"/>
                </a:cxn>
                <a:cxn ang="0">
                  <a:pos x="2" y="218"/>
                </a:cxn>
                <a:cxn ang="0">
                  <a:pos x="111" y="109"/>
                </a:cxn>
              </a:cxnLst>
              <a:rect l="0" t="0" r="r" b="b"/>
              <a:pathLst>
                <a:path w="111" h="218">
                  <a:moveTo>
                    <a:pt x="111" y="109"/>
                  </a:moveTo>
                  <a:cubicBezTo>
                    <a:pt x="111" y="48"/>
                    <a:pt x="62" y="0"/>
                    <a:pt x="2" y="0"/>
                  </a:cubicBezTo>
                  <a:cubicBezTo>
                    <a:pt x="1" y="0"/>
                    <a:pt x="1" y="0"/>
                    <a:pt x="0" y="0"/>
                  </a:cubicBezTo>
                  <a:cubicBezTo>
                    <a:pt x="0" y="217"/>
                    <a:pt x="0" y="217"/>
                    <a:pt x="0" y="217"/>
                  </a:cubicBezTo>
                  <a:cubicBezTo>
                    <a:pt x="1" y="217"/>
                    <a:pt x="1" y="218"/>
                    <a:pt x="2" y="218"/>
                  </a:cubicBezTo>
                  <a:cubicBezTo>
                    <a:pt x="62" y="218"/>
                    <a:pt x="111" y="169"/>
                    <a:pt x="111" y="109"/>
                  </a:cubicBezTo>
                  <a:close/>
                </a:path>
              </a:pathLst>
            </a:custGeom>
            <a:solidFill>
              <a:sysClr val="windowText" lastClr="000000">
                <a:lumMod val="65000"/>
                <a:lumOff val="3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Bookman Old Style" panose="02050604050505020204"/>
              </a:endParaRPr>
            </a:p>
          </p:txBody>
        </p:sp>
      </p:grpSp>
      <p:grpSp>
        <p:nvGrpSpPr>
          <p:cNvPr id="77" name="Group 53"/>
          <p:cNvGrpSpPr/>
          <p:nvPr/>
        </p:nvGrpSpPr>
        <p:grpSpPr>
          <a:xfrm>
            <a:off x="4779618" y="3417930"/>
            <a:ext cx="2643188" cy="812800"/>
            <a:chOff x="3228976" y="3935413"/>
            <a:chExt cx="2643188" cy="812800"/>
          </a:xfrm>
          <a:solidFill>
            <a:sysClr val="windowText" lastClr="000000">
              <a:lumMod val="65000"/>
              <a:lumOff val="35000"/>
            </a:sysClr>
          </a:solidFill>
        </p:grpSpPr>
        <p:sp>
          <p:nvSpPr>
            <p:cNvPr id="78" name="Freeform 22"/>
            <p:cNvSpPr>
              <a:spLocks/>
            </p:cNvSpPr>
            <p:nvPr/>
          </p:nvSpPr>
          <p:spPr bwMode="auto">
            <a:xfrm>
              <a:off x="3228976" y="3935413"/>
              <a:ext cx="39688" cy="42863"/>
            </a:xfrm>
            <a:custGeom>
              <a:avLst/>
              <a:gdLst/>
              <a:ahLst/>
              <a:cxnLst>
                <a:cxn ang="0">
                  <a:pos x="0" y="10"/>
                </a:cxn>
                <a:cxn ang="0">
                  <a:pos x="12" y="31"/>
                </a:cxn>
                <a:cxn ang="0">
                  <a:pos x="29" y="21"/>
                </a:cxn>
                <a:cxn ang="0">
                  <a:pos x="17" y="0"/>
                </a:cxn>
                <a:cxn ang="0">
                  <a:pos x="0" y="10"/>
                </a:cxn>
              </a:cxnLst>
              <a:rect l="0" t="0" r="r" b="b"/>
              <a:pathLst>
                <a:path w="29" h="31">
                  <a:moveTo>
                    <a:pt x="0" y="10"/>
                  </a:moveTo>
                  <a:cubicBezTo>
                    <a:pt x="4" y="17"/>
                    <a:pt x="8" y="24"/>
                    <a:pt x="12" y="31"/>
                  </a:cubicBezTo>
                  <a:cubicBezTo>
                    <a:pt x="29" y="21"/>
                    <a:pt x="29" y="21"/>
                    <a:pt x="29" y="21"/>
                  </a:cubicBezTo>
                  <a:cubicBezTo>
                    <a:pt x="25" y="14"/>
                    <a:pt x="21" y="7"/>
                    <a:pt x="17" y="0"/>
                  </a:cubicBezTo>
                  <a:lnTo>
                    <a:pt x="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79" name="Group 36"/>
            <p:cNvGrpSpPr/>
            <p:nvPr/>
          </p:nvGrpSpPr>
          <p:grpSpPr>
            <a:xfrm>
              <a:off x="3279776" y="4021138"/>
              <a:ext cx="2592388" cy="727075"/>
              <a:chOff x="3279776" y="3973513"/>
              <a:chExt cx="2592388" cy="727075"/>
            </a:xfrm>
            <a:grpFill/>
          </p:grpSpPr>
          <p:sp>
            <p:nvSpPr>
              <p:cNvPr id="80" name="Freeform 24"/>
              <p:cNvSpPr>
                <a:spLocks/>
              </p:cNvSpPr>
              <p:nvPr/>
            </p:nvSpPr>
            <p:spPr bwMode="auto">
              <a:xfrm>
                <a:off x="5792788" y="4076700"/>
                <a:ext cx="42863" cy="42863"/>
              </a:xfrm>
              <a:custGeom>
                <a:avLst/>
                <a:gdLst/>
                <a:ahLst/>
                <a:cxnLst>
                  <a:cxn ang="0">
                    <a:pos x="15" y="31"/>
                  </a:cxn>
                  <a:cxn ang="0">
                    <a:pos x="31" y="12"/>
                  </a:cxn>
                  <a:cxn ang="0">
                    <a:pos x="15" y="0"/>
                  </a:cxn>
                  <a:cxn ang="0">
                    <a:pos x="0" y="19"/>
                  </a:cxn>
                  <a:cxn ang="0">
                    <a:pos x="15" y="31"/>
                  </a:cxn>
                </a:cxnLst>
                <a:rect l="0" t="0" r="r" b="b"/>
                <a:pathLst>
                  <a:path w="31" h="31">
                    <a:moveTo>
                      <a:pt x="15" y="31"/>
                    </a:moveTo>
                    <a:cubicBezTo>
                      <a:pt x="21" y="25"/>
                      <a:pt x="26" y="19"/>
                      <a:pt x="31" y="12"/>
                    </a:cubicBezTo>
                    <a:cubicBezTo>
                      <a:pt x="15" y="0"/>
                      <a:pt x="15" y="0"/>
                      <a:pt x="15" y="0"/>
                    </a:cubicBezTo>
                    <a:cubicBezTo>
                      <a:pt x="10" y="6"/>
                      <a:pt x="5" y="13"/>
                      <a:pt x="0" y="19"/>
                    </a:cubicBezTo>
                    <a:lnTo>
                      <a:pt x="15"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81" name="Group 34"/>
              <p:cNvGrpSpPr/>
              <p:nvPr/>
            </p:nvGrpSpPr>
            <p:grpSpPr>
              <a:xfrm>
                <a:off x="3279776" y="3973513"/>
                <a:ext cx="2592388" cy="727075"/>
                <a:chOff x="3279776" y="3973513"/>
                <a:chExt cx="2592388" cy="727075"/>
              </a:xfrm>
              <a:grpFill/>
            </p:grpSpPr>
            <p:sp>
              <p:nvSpPr>
                <p:cNvPr id="82" name="Freeform 23"/>
                <p:cNvSpPr>
                  <a:spLocks noEditPoints="1"/>
                </p:cNvSpPr>
                <p:nvPr/>
              </p:nvSpPr>
              <p:spPr bwMode="auto">
                <a:xfrm>
                  <a:off x="3279776" y="3973513"/>
                  <a:ext cx="2489200" cy="727075"/>
                </a:xfrm>
                <a:custGeom>
                  <a:avLst/>
                  <a:gdLst/>
                  <a:ahLst/>
                  <a:cxnLst>
                    <a:cxn ang="0">
                      <a:pos x="1771" y="141"/>
                    </a:cxn>
                    <a:cxn ang="0">
                      <a:pos x="1725" y="162"/>
                    </a:cxn>
                    <a:cxn ang="0">
                      <a:pos x="1670" y="242"/>
                    </a:cxn>
                    <a:cxn ang="0">
                      <a:pos x="1691" y="195"/>
                    </a:cxn>
                    <a:cxn ang="0">
                      <a:pos x="1670" y="242"/>
                    </a:cxn>
                    <a:cxn ang="0">
                      <a:pos x="1633" y="272"/>
                    </a:cxn>
                    <a:cxn ang="0">
                      <a:pos x="1583" y="285"/>
                    </a:cxn>
                    <a:cxn ang="0">
                      <a:pos x="1516" y="354"/>
                    </a:cxn>
                    <a:cxn ang="0">
                      <a:pos x="1545" y="312"/>
                    </a:cxn>
                    <a:cxn ang="0">
                      <a:pos x="1516" y="354"/>
                    </a:cxn>
                    <a:cxn ang="0">
                      <a:pos x="1474" y="378"/>
                    </a:cxn>
                    <a:cxn ang="0">
                      <a:pos x="1423" y="382"/>
                    </a:cxn>
                    <a:cxn ang="0">
                      <a:pos x="1345" y="439"/>
                    </a:cxn>
                    <a:cxn ang="0">
                      <a:pos x="1381" y="402"/>
                    </a:cxn>
                    <a:cxn ang="0">
                      <a:pos x="1345" y="439"/>
                    </a:cxn>
                    <a:cxn ang="0">
                      <a:pos x="1300" y="455"/>
                    </a:cxn>
                    <a:cxn ang="0">
                      <a:pos x="1249" y="451"/>
                    </a:cxn>
                    <a:cxn ang="0">
                      <a:pos x="1162" y="493"/>
                    </a:cxn>
                    <a:cxn ang="0">
                      <a:pos x="1204" y="463"/>
                    </a:cxn>
                    <a:cxn ang="0">
                      <a:pos x="1162" y="493"/>
                    </a:cxn>
                    <a:cxn ang="0">
                      <a:pos x="1115" y="502"/>
                    </a:cxn>
                    <a:cxn ang="0">
                      <a:pos x="1066" y="489"/>
                    </a:cxn>
                    <a:cxn ang="0">
                      <a:pos x="973" y="516"/>
                    </a:cxn>
                    <a:cxn ang="0">
                      <a:pos x="1019" y="494"/>
                    </a:cxn>
                    <a:cxn ang="0">
                      <a:pos x="973" y="516"/>
                    </a:cxn>
                    <a:cxn ang="0">
                      <a:pos x="925" y="517"/>
                    </a:cxn>
                    <a:cxn ang="0">
                      <a:pos x="878" y="495"/>
                    </a:cxn>
                    <a:cxn ang="0">
                      <a:pos x="782" y="506"/>
                    </a:cxn>
                    <a:cxn ang="0">
                      <a:pos x="832" y="492"/>
                    </a:cxn>
                    <a:cxn ang="0">
                      <a:pos x="782" y="506"/>
                    </a:cxn>
                    <a:cxn ang="0">
                      <a:pos x="735" y="499"/>
                    </a:cxn>
                    <a:cxn ang="0">
                      <a:pos x="693" y="470"/>
                    </a:cxn>
                    <a:cxn ang="0">
                      <a:pos x="596" y="464"/>
                    </a:cxn>
                    <a:cxn ang="0">
                      <a:pos x="647" y="458"/>
                    </a:cxn>
                    <a:cxn ang="0">
                      <a:pos x="596" y="464"/>
                    </a:cxn>
                    <a:cxn ang="0">
                      <a:pos x="551" y="448"/>
                    </a:cxn>
                    <a:cxn ang="0">
                      <a:pos x="514" y="413"/>
                    </a:cxn>
                    <a:cxn ang="0">
                      <a:pos x="420" y="391"/>
                    </a:cxn>
                    <a:cxn ang="0">
                      <a:pos x="463" y="412"/>
                    </a:cxn>
                    <a:cxn ang="0">
                      <a:pos x="433" y="375"/>
                    </a:cxn>
                    <a:cxn ang="0">
                      <a:pos x="420" y="391"/>
                    </a:cxn>
                    <a:cxn ang="0">
                      <a:pos x="378" y="368"/>
                    </a:cxn>
                    <a:cxn ang="0">
                      <a:pos x="348" y="326"/>
                    </a:cxn>
                    <a:cxn ang="0">
                      <a:pos x="259" y="289"/>
                    </a:cxn>
                    <a:cxn ang="0">
                      <a:pos x="309" y="300"/>
                    </a:cxn>
                    <a:cxn ang="0">
                      <a:pos x="259" y="289"/>
                    </a:cxn>
                    <a:cxn ang="0">
                      <a:pos x="222" y="259"/>
                    </a:cxn>
                    <a:cxn ang="0">
                      <a:pos x="199" y="213"/>
                    </a:cxn>
                    <a:cxn ang="0">
                      <a:pos x="118" y="161"/>
                    </a:cxn>
                    <a:cxn ang="0">
                      <a:pos x="165" y="181"/>
                    </a:cxn>
                    <a:cxn ang="0">
                      <a:pos x="118" y="161"/>
                    </a:cxn>
                    <a:cxn ang="0">
                      <a:pos x="86" y="125"/>
                    </a:cxn>
                    <a:cxn ang="0">
                      <a:pos x="71" y="76"/>
                    </a:cxn>
                    <a:cxn ang="0">
                      <a:pos x="0" y="11"/>
                    </a:cxn>
                    <a:cxn ang="0">
                      <a:pos x="43" y="38"/>
                    </a:cxn>
                    <a:cxn ang="0">
                      <a:pos x="0" y="11"/>
                    </a:cxn>
                  </a:cxnLst>
                  <a:rect l="0" t="0" r="r" b="b"/>
                  <a:pathLst>
                    <a:path w="1771" h="517">
                      <a:moveTo>
                        <a:pt x="1739" y="176"/>
                      </a:moveTo>
                      <a:cubicBezTo>
                        <a:pt x="1750" y="165"/>
                        <a:pt x="1761" y="153"/>
                        <a:pt x="1771" y="141"/>
                      </a:cubicBezTo>
                      <a:cubicBezTo>
                        <a:pt x="1756" y="128"/>
                        <a:pt x="1756" y="128"/>
                        <a:pt x="1756" y="128"/>
                      </a:cubicBezTo>
                      <a:cubicBezTo>
                        <a:pt x="1746" y="140"/>
                        <a:pt x="1735" y="151"/>
                        <a:pt x="1725" y="162"/>
                      </a:cubicBezTo>
                      <a:lnTo>
                        <a:pt x="1739" y="176"/>
                      </a:lnTo>
                      <a:close/>
                      <a:moveTo>
                        <a:pt x="1670" y="242"/>
                      </a:moveTo>
                      <a:cubicBezTo>
                        <a:pt x="1682" y="231"/>
                        <a:pt x="1693" y="221"/>
                        <a:pt x="1705" y="210"/>
                      </a:cubicBezTo>
                      <a:cubicBezTo>
                        <a:pt x="1691" y="195"/>
                        <a:pt x="1691" y="195"/>
                        <a:pt x="1691" y="195"/>
                      </a:cubicBezTo>
                      <a:cubicBezTo>
                        <a:pt x="1680" y="206"/>
                        <a:pt x="1668" y="216"/>
                        <a:pt x="1657" y="227"/>
                      </a:cubicBezTo>
                      <a:lnTo>
                        <a:pt x="1670" y="242"/>
                      </a:lnTo>
                      <a:close/>
                      <a:moveTo>
                        <a:pt x="1595" y="301"/>
                      </a:moveTo>
                      <a:cubicBezTo>
                        <a:pt x="1608" y="292"/>
                        <a:pt x="1621" y="282"/>
                        <a:pt x="1633" y="272"/>
                      </a:cubicBezTo>
                      <a:cubicBezTo>
                        <a:pt x="1621" y="257"/>
                        <a:pt x="1621" y="257"/>
                        <a:pt x="1621" y="257"/>
                      </a:cubicBezTo>
                      <a:cubicBezTo>
                        <a:pt x="1608" y="266"/>
                        <a:pt x="1596" y="276"/>
                        <a:pt x="1583" y="285"/>
                      </a:cubicBezTo>
                      <a:lnTo>
                        <a:pt x="1595" y="301"/>
                      </a:lnTo>
                      <a:close/>
                      <a:moveTo>
                        <a:pt x="1516" y="354"/>
                      </a:moveTo>
                      <a:cubicBezTo>
                        <a:pt x="1529" y="346"/>
                        <a:pt x="1543" y="337"/>
                        <a:pt x="1556" y="329"/>
                      </a:cubicBezTo>
                      <a:cubicBezTo>
                        <a:pt x="1545" y="312"/>
                        <a:pt x="1545" y="312"/>
                        <a:pt x="1545" y="312"/>
                      </a:cubicBezTo>
                      <a:cubicBezTo>
                        <a:pt x="1532" y="321"/>
                        <a:pt x="1519" y="329"/>
                        <a:pt x="1505" y="337"/>
                      </a:cubicBezTo>
                      <a:lnTo>
                        <a:pt x="1516" y="354"/>
                      </a:lnTo>
                      <a:close/>
                      <a:moveTo>
                        <a:pt x="1432" y="400"/>
                      </a:moveTo>
                      <a:cubicBezTo>
                        <a:pt x="1446" y="393"/>
                        <a:pt x="1461" y="386"/>
                        <a:pt x="1474" y="378"/>
                      </a:cubicBezTo>
                      <a:cubicBezTo>
                        <a:pt x="1465" y="361"/>
                        <a:pt x="1465" y="361"/>
                        <a:pt x="1465" y="361"/>
                      </a:cubicBezTo>
                      <a:cubicBezTo>
                        <a:pt x="1451" y="368"/>
                        <a:pt x="1437" y="375"/>
                        <a:pt x="1423" y="382"/>
                      </a:cubicBezTo>
                      <a:lnTo>
                        <a:pt x="1432" y="400"/>
                      </a:lnTo>
                      <a:close/>
                      <a:moveTo>
                        <a:pt x="1345" y="439"/>
                      </a:moveTo>
                      <a:cubicBezTo>
                        <a:pt x="1360" y="433"/>
                        <a:pt x="1374" y="427"/>
                        <a:pt x="1389" y="420"/>
                      </a:cubicBezTo>
                      <a:cubicBezTo>
                        <a:pt x="1381" y="402"/>
                        <a:pt x="1381" y="402"/>
                        <a:pt x="1381" y="402"/>
                      </a:cubicBezTo>
                      <a:cubicBezTo>
                        <a:pt x="1367" y="409"/>
                        <a:pt x="1352" y="415"/>
                        <a:pt x="1338" y="420"/>
                      </a:cubicBezTo>
                      <a:lnTo>
                        <a:pt x="1345" y="439"/>
                      </a:lnTo>
                      <a:close/>
                      <a:moveTo>
                        <a:pt x="1255" y="470"/>
                      </a:moveTo>
                      <a:cubicBezTo>
                        <a:pt x="1270" y="465"/>
                        <a:pt x="1285" y="461"/>
                        <a:pt x="1300" y="455"/>
                      </a:cubicBezTo>
                      <a:cubicBezTo>
                        <a:pt x="1294" y="436"/>
                        <a:pt x="1294" y="436"/>
                        <a:pt x="1294" y="436"/>
                      </a:cubicBezTo>
                      <a:cubicBezTo>
                        <a:pt x="1279" y="442"/>
                        <a:pt x="1264" y="446"/>
                        <a:pt x="1249" y="451"/>
                      </a:cubicBezTo>
                      <a:lnTo>
                        <a:pt x="1255" y="470"/>
                      </a:lnTo>
                      <a:close/>
                      <a:moveTo>
                        <a:pt x="1162" y="493"/>
                      </a:moveTo>
                      <a:cubicBezTo>
                        <a:pt x="1178" y="490"/>
                        <a:pt x="1193" y="487"/>
                        <a:pt x="1209" y="483"/>
                      </a:cubicBezTo>
                      <a:cubicBezTo>
                        <a:pt x="1204" y="463"/>
                        <a:pt x="1204" y="463"/>
                        <a:pt x="1204" y="463"/>
                      </a:cubicBezTo>
                      <a:cubicBezTo>
                        <a:pt x="1189" y="467"/>
                        <a:pt x="1173" y="471"/>
                        <a:pt x="1158" y="474"/>
                      </a:cubicBezTo>
                      <a:lnTo>
                        <a:pt x="1162" y="493"/>
                      </a:lnTo>
                      <a:close/>
                      <a:moveTo>
                        <a:pt x="1068" y="509"/>
                      </a:moveTo>
                      <a:cubicBezTo>
                        <a:pt x="1084" y="507"/>
                        <a:pt x="1100" y="505"/>
                        <a:pt x="1115" y="502"/>
                      </a:cubicBezTo>
                      <a:cubicBezTo>
                        <a:pt x="1112" y="482"/>
                        <a:pt x="1112" y="482"/>
                        <a:pt x="1112" y="482"/>
                      </a:cubicBezTo>
                      <a:cubicBezTo>
                        <a:pt x="1097" y="485"/>
                        <a:pt x="1081" y="487"/>
                        <a:pt x="1066" y="489"/>
                      </a:cubicBezTo>
                      <a:lnTo>
                        <a:pt x="1068" y="509"/>
                      </a:lnTo>
                      <a:close/>
                      <a:moveTo>
                        <a:pt x="973" y="516"/>
                      </a:moveTo>
                      <a:cubicBezTo>
                        <a:pt x="989" y="516"/>
                        <a:pt x="1005" y="515"/>
                        <a:pt x="1020" y="513"/>
                      </a:cubicBezTo>
                      <a:cubicBezTo>
                        <a:pt x="1019" y="494"/>
                        <a:pt x="1019" y="494"/>
                        <a:pt x="1019" y="494"/>
                      </a:cubicBezTo>
                      <a:cubicBezTo>
                        <a:pt x="1003" y="495"/>
                        <a:pt x="988" y="496"/>
                        <a:pt x="972" y="496"/>
                      </a:cubicBezTo>
                      <a:lnTo>
                        <a:pt x="973" y="516"/>
                      </a:lnTo>
                      <a:close/>
                      <a:moveTo>
                        <a:pt x="877" y="515"/>
                      </a:moveTo>
                      <a:cubicBezTo>
                        <a:pt x="893" y="516"/>
                        <a:pt x="909" y="517"/>
                        <a:pt x="925" y="517"/>
                      </a:cubicBezTo>
                      <a:cubicBezTo>
                        <a:pt x="925" y="497"/>
                        <a:pt x="925" y="497"/>
                        <a:pt x="925" y="497"/>
                      </a:cubicBezTo>
                      <a:cubicBezTo>
                        <a:pt x="910" y="497"/>
                        <a:pt x="894" y="496"/>
                        <a:pt x="878" y="495"/>
                      </a:cubicBezTo>
                      <a:lnTo>
                        <a:pt x="877" y="515"/>
                      </a:lnTo>
                      <a:close/>
                      <a:moveTo>
                        <a:pt x="782" y="506"/>
                      </a:moveTo>
                      <a:cubicBezTo>
                        <a:pt x="798" y="508"/>
                        <a:pt x="814" y="510"/>
                        <a:pt x="830" y="512"/>
                      </a:cubicBezTo>
                      <a:cubicBezTo>
                        <a:pt x="832" y="492"/>
                        <a:pt x="832" y="492"/>
                        <a:pt x="832" y="492"/>
                      </a:cubicBezTo>
                      <a:cubicBezTo>
                        <a:pt x="816" y="490"/>
                        <a:pt x="801" y="489"/>
                        <a:pt x="785" y="486"/>
                      </a:cubicBezTo>
                      <a:lnTo>
                        <a:pt x="782" y="506"/>
                      </a:lnTo>
                      <a:close/>
                      <a:moveTo>
                        <a:pt x="688" y="489"/>
                      </a:moveTo>
                      <a:cubicBezTo>
                        <a:pt x="704" y="493"/>
                        <a:pt x="720" y="496"/>
                        <a:pt x="735" y="499"/>
                      </a:cubicBezTo>
                      <a:cubicBezTo>
                        <a:pt x="739" y="479"/>
                        <a:pt x="739" y="479"/>
                        <a:pt x="739" y="479"/>
                      </a:cubicBezTo>
                      <a:cubicBezTo>
                        <a:pt x="723" y="476"/>
                        <a:pt x="708" y="473"/>
                        <a:pt x="693" y="470"/>
                      </a:cubicBezTo>
                      <a:lnTo>
                        <a:pt x="688" y="489"/>
                      </a:lnTo>
                      <a:close/>
                      <a:moveTo>
                        <a:pt x="596" y="464"/>
                      </a:moveTo>
                      <a:cubicBezTo>
                        <a:pt x="611" y="469"/>
                        <a:pt x="627" y="473"/>
                        <a:pt x="642" y="478"/>
                      </a:cubicBezTo>
                      <a:cubicBezTo>
                        <a:pt x="647" y="458"/>
                        <a:pt x="647" y="458"/>
                        <a:pt x="647" y="458"/>
                      </a:cubicBezTo>
                      <a:cubicBezTo>
                        <a:pt x="632" y="454"/>
                        <a:pt x="617" y="450"/>
                        <a:pt x="602" y="445"/>
                      </a:cubicBezTo>
                      <a:lnTo>
                        <a:pt x="596" y="464"/>
                      </a:lnTo>
                      <a:close/>
                      <a:moveTo>
                        <a:pt x="507" y="431"/>
                      </a:moveTo>
                      <a:cubicBezTo>
                        <a:pt x="521" y="437"/>
                        <a:pt x="536" y="443"/>
                        <a:pt x="551" y="448"/>
                      </a:cubicBezTo>
                      <a:cubicBezTo>
                        <a:pt x="558" y="430"/>
                        <a:pt x="558" y="430"/>
                        <a:pt x="558" y="430"/>
                      </a:cubicBezTo>
                      <a:cubicBezTo>
                        <a:pt x="543" y="424"/>
                        <a:pt x="529" y="419"/>
                        <a:pt x="514" y="413"/>
                      </a:cubicBezTo>
                      <a:lnTo>
                        <a:pt x="507" y="431"/>
                      </a:lnTo>
                      <a:close/>
                      <a:moveTo>
                        <a:pt x="420" y="391"/>
                      </a:moveTo>
                      <a:cubicBezTo>
                        <a:pt x="421" y="391"/>
                        <a:pt x="423" y="392"/>
                        <a:pt x="424" y="393"/>
                      </a:cubicBezTo>
                      <a:cubicBezTo>
                        <a:pt x="437" y="399"/>
                        <a:pt x="450" y="406"/>
                        <a:pt x="463" y="412"/>
                      </a:cubicBezTo>
                      <a:cubicBezTo>
                        <a:pt x="471" y="394"/>
                        <a:pt x="471" y="394"/>
                        <a:pt x="471" y="394"/>
                      </a:cubicBezTo>
                      <a:cubicBezTo>
                        <a:pt x="459" y="388"/>
                        <a:pt x="446" y="381"/>
                        <a:pt x="433" y="375"/>
                      </a:cubicBezTo>
                      <a:cubicBezTo>
                        <a:pt x="432" y="374"/>
                        <a:pt x="431" y="373"/>
                        <a:pt x="429" y="373"/>
                      </a:cubicBezTo>
                      <a:lnTo>
                        <a:pt x="420" y="391"/>
                      </a:lnTo>
                      <a:close/>
                      <a:moveTo>
                        <a:pt x="337" y="343"/>
                      </a:moveTo>
                      <a:cubicBezTo>
                        <a:pt x="351" y="351"/>
                        <a:pt x="364" y="360"/>
                        <a:pt x="378" y="368"/>
                      </a:cubicBezTo>
                      <a:cubicBezTo>
                        <a:pt x="388" y="350"/>
                        <a:pt x="388" y="350"/>
                        <a:pt x="388" y="350"/>
                      </a:cubicBezTo>
                      <a:cubicBezTo>
                        <a:pt x="375" y="343"/>
                        <a:pt x="361" y="334"/>
                        <a:pt x="348" y="326"/>
                      </a:cubicBezTo>
                      <a:lnTo>
                        <a:pt x="337" y="343"/>
                      </a:lnTo>
                      <a:close/>
                      <a:moveTo>
                        <a:pt x="259" y="289"/>
                      </a:moveTo>
                      <a:cubicBezTo>
                        <a:pt x="272" y="298"/>
                        <a:pt x="285" y="308"/>
                        <a:pt x="298" y="317"/>
                      </a:cubicBezTo>
                      <a:cubicBezTo>
                        <a:pt x="309" y="300"/>
                        <a:pt x="309" y="300"/>
                        <a:pt x="309" y="300"/>
                      </a:cubicBezTo>
                      <a:cubicBezTo>
                        <a:pt x="296" y="291"/>
                        <a:pt x="284" y="282"/>
                        <a:pt x="271" y="273"/>
                      </a:cubicBezTo>
                      <a:lnTo>
                        <a:pt x="259" y="289"/>
                      </a:lnTo>
                      <a:close/>
                      <a:moveTo>
                        <a:pt x="186" y="228"/>
                      </a:moveTo>
                      <a:cubicBezTo>
                        <a:pt x="197" y="238"/>
                        <a:pt x="209" y="249"/>
                        <a:pt x="222" y="259"/>
                      </a:cubicBezTo>
                      <a:cubicBezTo>
                        <a:pt x="234" y="244"/>
                        <a:pt x="234" y="244"/>
                        <a:pt x="234" y="244"/>
                      </a:cubicBezTo>
                      <a:cubicBezTo>
                        <a:pt x="222" y="234"/>
                        <a:pt x="211" y="223"/>
                        <a:pt x="199" y="213"/>
                      </a:cubicBezTo>
                      <a:lnTo>
                        <a:pt x="186" y="228"/>
                      </a:lnTo>
                      <a:close/>
                      <a:moveTo>
                        <a:pt x="118" y="161"/>
                      </a:moveTo>
                      <a:cubicBezTo>
                        <a:pt x="128" y="172"/>
                        <a:pt x="140" y="184"/>
                        <a:pt x="151" y="195"/>
                      </a:cubicBezTo>
                      <a:cubicBezTo>
                        <a:pt x="165" y="181"/>
                        <a:pt x="165" y="181"/>
                        <a:pt x="165" y="181"/>
                      </a:cubicBezTo>
                      <a:cubicBezTo>
                        <a:pt x="154" y="170"/>
                        <a:pt x="143" y="159"/>
                        <a:pt x="132" y="147"/>
                      </a:cubicBezTo>
                      <a:lnTo>
                        <a:pt x="118" y="161"/>
                      </a:lnTo>
                      <a:close/>
                      <a:moveTo>
                        <a:pt x="56" y="88"/>
                      </a:moveTo>
                      <a:cubicBezTo>
                        <a:pt x="65" y="101"/>
                        <a:pt x="76" y="113"/>
                        <a:pt x="86" y="125"/>
                      </a:cubicBezTo>
                      <a:cubicBezTo>
                        <a:pt x="101" y="112"/>
                        <a:pt x="101" y="112"/>
                        <a:pt x="101" y="112"/>
                      </a:cubicBezTo>
                      <a:cubicBezTo>
                        <a:pt x="91" y="100"/>
                        <a:pt x="81" y="88"/>
                        <a:pt x="71" y="76"/>
                      </a:cubicBezTo>
                      <a:lnTo>
                        <a:pt x="56" y="88"/>
                      </a:lnTo>
                      <a:close/>
                      <a:moveTo>
                        <a:pt x="0" y="11"/>
                      </a:moveTo>
                      <a:cubicBezTo>
                        <a:pt x="9" y="24"/>
                        <a:pt x="18" y="37"/>
                        <a:pt x="27" y="50"/>
                      </a:cubicBezTo>
                      <a:cubicBezTo>
                        <a:pt x="43" y="38"/>
                        <a:pt x="43" y="38"/>
                        <a:pt x="43" y="38"/>
                      </a:cubicBezTo>
                      <a:cubicBezTo>
                        <a:pt x="34" y="26"/>
                        <a:pt x="25" y="13"/>
                        <a:pt x="17" y="0"/>
                      </a:cubicBezTo>
                      <a:lnTo>
                        <a:pt x="0"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83" name="Freeform 25"/>
                <p:cNvSpPr>
                  <a:spLocks noEditPoints="1"/>
                </p:cNvSpPr>
                <p:nvPr/>
              </p:nvSpPr>
              <p:spPr bwMode="auto">
                <a:xfrm>
                  <a:off x="5603876" y="4040188"/>
                  <a:ext cx="268288" cy="271463"/>
                </a:xfrm>
                <a:custGeom>
                  <a:avLst/>
                  <a:gdLst/>
                  <a:ahLst/>
                  <a:cxnLst>
                    <a:cxn ang="0">
                      <a:pos x="119" y="132"/>
                    </a:cxn>
                    <a:cxn ang="0">
                      <a:pos x="110" y="166"/>
                    </a:cxn>
                    <a:cxn ang="0">
                      <a:pos x="126" y="171"/>
                    </a:cxn>
                    <a:cxn ang="0">
                      <a:pos x="135" y="136"/>
                    </a:cxn>
                    <a:cxn ang="0">
                      <a:pos x="119" y="132"/>
                    </a:cxn>
                    <a:cxn ang="0">
                      <a:pos x="135" y="62"/>
                    </a:cxn>
                    <a:cxn ang="0">
                      <a:pos x="126" y="97"/>
                    </a:cxn>
                    <a:cxn ang="0">
                      <a:pos x="144" y="101"/>
                    </a:cxn>
                    <a:cxn ang="0">
                      <a:pos x="152" y="67"/>
                    </a:cxn>
                    <a:cxn ang="0">
                      <a:pos x="135" y="62"/>
                    </a:cxn>
                    <a:cxn ang="0">
                      <a:pos x="143" y="22"/>
                    </a:cxn>
                    <a:cxn ang="0">
                      <a:pos x="145" y="22"/>
                    </a:cxn>
                    <a:cxn ang="0">
                      <a:pos x="143" y="29"/>
                    </a:cxn>
                    <a:cxn ang="0">
                      <a:pos x="161" y="32"/>
                    </a:cxn>
                    <a:cxn ang="0">
                      <a:pos x="169" y="0"/>
                    </a:cxn>
                    <a:cxn ang="0">
                      <a:pos x="141" y="4"/>
                    </a:cxn>
                    <a:cxn ang="0">
                      <a:pos x="143" y="22"/>
                    </a:cxn>
                    <a:cxn ang="0">
                      <a:pos x="72" y="31"/>
                    </a:cxn>
                    <a:cxn ang="0">
                      <a:pos x="108" y="26"/>
                    </a:cxn>
                    <a:cxn ang="0">
                      <a:pos x="105" y="8"/>
                    </a:cxn>
                    <a:cxn ang="0">
                      <a:pos x="71" y="13"/>
                    </a:cxn>
                    <a:cxn ang="0">
                      <a:pos x="72" y="31"/>
                    </a:cxn>
                    <a:cxn ang="0">
                      <a:pos x="3" y="39"/>
                    </a:cxn>
                    <a:cxn ang="0">
                      <a:pos x="38" y="35"/>
                    </a:cxn>
                    <a:cxn ang="0">
                      <a:pos x="35" y="17"/>
                    </a:cxn>
                    <a:cxn ang="0">
                      <a:pos x="0" y="22"/>
                    </a:cxn>
                    <a:cxn ang="0">
                      <a:pos x="3" y="39"/>
                    </a:cxn>
                  </a:cxnLst>
                  <a:rect l="0" t="0" r="r" b="b"/>
                  <a:pathLst>
                    <a:path w="169" h="171">
                      <a:moveTo>
                        <a:pt x="119" y="132"/>
                      </a:moveTo>
                      <a:lnTo>
                        <a:pt x="110" y="166"/>
                      </a:lnTo>
                      <a:lnTo>
                        <a:pt x="126" y="171"/>
                      </a:lnTo>
                      <a:lnTo>
                        <a:pt x="135" y="136"/>
                      </a:lnTo>
                      <a:lnTo>
                        <a:pt x="119" y="132"/>
                      </a:lnTo>
                      <a:close/>
                      <a:moveTo>
                        <a:pt x="135" y="62"/>
                      </a:moveTo>
                      <a:lnTo>
                        <a:pt x="126" y="97"/>
                      </a:lnTo>
                      <a:lnTo>
                        <a:pt x="144" y="101"/>
                      </a:lnTo>
                      <a:lnTo>
                        <a:pt x="152" y="67"/>
                      </a:lnTo>
                      <a:lnTo>
                        <a:pt x="135" y="62"/>
                      </a:lnTo>
                      <a:close/>
                      <a:moveTo>
                        <a:pt x="143" y="22"/>
                      </a:moveTo>
                      <a:lnTo>
                        <a:pt x="145" y="22"/>
                      </a:lnTo>
                      <a:lnTo>
                        <a:pt x="143" y="29"/>
                      </a:lnTo>
                      <a:lnTo>
                        <a:pt x="161" y="32"/>
                      </a:lnTo>
                      <a:lnTo>
                        <a:pt x="169" y="0"/>
                      </a:lnTo>
                      <a:lnTo>
                        <a:pt x="141" y="4"/>
                      </a:lnTo>
                      <a:lnTo>
                        <a:pt x="143" y="22"/>
                      </a:lnTo>
                      <a:close/>
                      <a:moveTo>
                        <a:pt x="72" y="31"/>
                      </a:moveTo>
                      <a:lnTo>
                        <a:pt x="108" y="26"/>
                      </a:lnTo>
                      <a:lnTo>
                        <a:pt x="105" y="8"/>
                      </a:lnTo>
                      <a:lnTo>
                        <a:pt x="71" y="13"/>
                      </a:lnTo>
                      <a:lnTo>
                        <a:pt x="72" y="31"/>
                      </a:lnTo>
                      <a:close/>
                      <a:moveTo>
                        <a:pt x="3" y="39"/>
                      </a:moveTo>
                      <a:lnTo>
                        <a:pt x="38" y="35"/>
                      </a:lnTo>
                      <a:lnTo>
                        <a:pt x="35" y="17"/>
                      </a:lnTo>
                      <a:lnTo>
                        <a:pt x="0" y="22"/>
                      </a:lnTo>
                      <a:lnTo>
                        <a:pt x="3"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grpSp>
      </p:grpSp>
      <p:grpSp>
        <p:nvGrpSpPr>
          <p:cNvPr id="84" name="Group 54"/>
          <p:cNvGrpSpPr/>
          <p:nvPr/>
        </p:nvGrpSpPr>
        <p:grpSpPr>
          <a:xfrm>
            <a:off x="6968784" y="1311316"/>
            <a:ext cx="752475" cy="1360488"/>
            <a:chOff x="5418138" y="1828800"/>
            <a:chExt cx="752475" cy="1360488"/>
          </a:xfrm>
          <a:solidFill>
            <a:sysClr val="windowText" lastClr="000000">
              <a:lumMod val="65000"/>
              <a:lumOff val="35000"/>
            </a:sysClr>
          </a:solidFill>
        </p:grpSpPr>
        <p:sp>
          <p:nvSpPr>
            <p:cNvPr id="85" name="Freeform 26"/>
            <p:cNvSpPr>
              <a:spLocks/>
            </p:cNvSpPr>
            <p:nvPr/>
          </p:nvSpPr>
          <p:spPr bwMode="auto">
            <a:xfrm>
              <a:off x="6142038" y="3154363"/>
              <a:ext cx="28575" cy="34925"/>
            </a:xfrm>
            <a:custGeom>
              <a:avLst/>
              <a:gdLst/>
              <a:ahLst/>
              <a:cxnLst>
                <a:cxn ang="0">
                  <a:pos x="20" y="24"/>
                </a:cxn>
                <a:cxn ang="0">
                  <a:pos x="20" y="7"/>
                </a:cxn>
                <a:cxn ang="0">
                  <a:pos x="20" y="0"/>
                </a:cxn>
                <a:cxn ang="0">
                  <a:pos x="0" y="0"/>
                </a:cxn>
                <a:cxn ang="0">
                  <a:pos x="0" y="7"/>
                </a:cxn>
                <a:cxn ang="0">
                  <a:pos x="0" y="24"/>
                </a:cxn>
                <a:cxn ang="0">
                  <a:pos x="20" y="24"/>
                </a:cxn>
              </a:cxnLst>
              <a:rect l="0" t="0" r="r" b="b"/>
              <a:pathLst>
                <a:path w="20" h="24">
                  <a:moveTo>
                    <a:pt x="20" y="24"/>
                  </a:moveTo>
                  <a:cubicBezTo>
                    <a:pt x="20" y="19"/>
                    <a:pt x="20" y="13"/>
                    <a:pt x="20" y="7"/>
                  </a:cubicBezTo>
                  <a:cubicBezTo>
                    <a:pt x="20" y="5"/>
                    <a:pt x="20" y="2"/>
                    <a:pt x="20" y="0"/>
                  </a:cubicBezTo>
                  <a:cubicBezTo>
                    <a:pt x="0" y="0"/>
                    <a:pt x="0" y="0"/>
                    <a:pt x="0" y="0"/>
                  </a:cubicBezTo>
                  <a:cubicBezTo>
                    <a:pt x="0" y="2"/>
                    <a:pt x="0" y="5"/>
                    <a:pt x="0" y="7"/>
                  </a:cubicBezTo>
                  <a:cubicBezTo>
                    <a:pt x="0" y="13"/>
                    <a:pt x="0" y="18"/>
                    <a:pt x="0" y="24"/>
                  </a:cubicBezTo>
                  <a:lnTo>
                    <a:pt x="2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86" name="Freeform 28"/>
            <p:cNvSpPr>
              <a:spLocks/>
            </p:cNvSpPr>
            <p:nvPr/>
          </p:nvSpPr>
          <p:spPr bwMode="auto">
            <a:xfrm>
              <a:off x="5430838" y="1838325"/>
              <a:ext cx="42863" cy="42863"/>
            </a:xfrm>
            <a:custGeom>
              <a:avLst/>
              <a:gdLst/>
              <a:ahLst/>
              <a:cxnLst>
                <a:cxn ang="0">
                  <a:pos x="31" y="14"/>
                </a:cxn>
                <a:cxn ang="0">
                  <a:pos x="11" y="0"/>
                </a:cxn>
                <a:cxn ang="0">
                  <a:pos x="0" y="17"/>
                </a:cxn>
                <a:cxn ang="0">
                  <a:pos x="20" y="30"/>
                </a:cxn>
                <a:cxn ang="0">
                  <a:pos x="31" y="14"/>
                </a:cxn>
              </a:cxnLst>
              <a:rect l="0" t="0" r="r" b="b"/>
              <a:pathLst>
                <a:path w="31" h="30">
                  <a:moveTo>
                    <a:pt x="31" y="14"/>
                  </a:moveTo>
                  <a:cubicBezTo>
                    <a:pt x="24" y="9"/>
                    <a:pt x="17" y="5"/>
                    <a:pt x="11" y="0"/>
                  </a:cubicBezTo>
                  <a:cubicBezTo>
                    <a:pt x="0" y="17"/>
                    <a:pt x="0" y="17"/>
                    <a:pt x="0" y="17"/>
                  </a:cubicBezTo>
                  <a:cubicBezTo>
                    <a:pt x="7" y="22"/>
                    <a:pt x="13" y="26"/>
                    <a:pt x="20" y="30"/>
                  </a:cubicBezTo>
                  <a:lnTo>
                    <a:pt x="31"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87" name="Group 35"/>
            <p:cNvGrpSpPr/>
            <p:nvPr/>
          </p:nvGrpSpPr>
          <p:grpSpPr>
            <a:xfrm>
              <a:off x="5418138" y="1828800"/>
              <a:ext cx="750888" cy="1262063"/>
              <a:chOff x="5418138" y="1781175"/>
              <a:chExt cx="750888" cy="1262063"/>
            </a:xfrm>
            <a:grpFill/>
          </p:grpSpPr>
          <p:sp>
            <p:nvSpPr>
              <p:cNvPr id="88" name="Freeform 27"/>
              <p:cNvSpPr>
                <a:spLocks noEditPoints="1"/>
              </p:cNvSpPr>
              <p:nvPr/>
            </p:nvSpPr>
            <p:spPr bwMode="auto">
              <a:xfrm>
                <a:off x="5511801" y="1849438"/>
                <a:ext cx="657225" cy="1193800"/>
              </a:xfrm>
              <a:custGeom>
                <a:avLst/>
                <a:gdLst/>
                <a:ahLst/>
                <a:cxnLst>
                  <a:cxn ang="0">
                    <a:pos x="50" y="29"/>
                  </a:cxn>
                  <a:cxn ang="0">
                    <a:pos x="12" y="0"/>
                  </a:cxn>
                  <a:cxn ang="0">
                    <a:pos x="0" y="16"/>
                  </a:cxn>
                  <a:cxn ang="0">
                    <a:pos x="37" y="45"/>
                  </a:cxn>
                  <a:cxn ang="0">
                    <a:pos x="50" y="29"/>
                  </a:cxn>
                  <a:cxn ang="0">
                    <a:pos x="121" y="91"/>
                  </a:cxn>
                  <a:cxn ang="0">
                    <a:pos x="86" y="59"/>
                  </a:cxn>
                  <a:cxn ang="0">
                    <a:pos x="73" y="74"/>
                  </a:cxn>
                  <a:cxn ang="0">
                    <a:pos x="107" y="106"/>
                  </a:cxn>
                  <a:cxn ang="0">
                    <a:pos x="121" y="91"/>
                  </a:cxn>
                  <a:cxn ang="0">
                    <a:pos x="187" y="159"/>
                  </a:cxn>
                  <a:cxn ang="0">
                    <a:pos x="155" y="124"/>
                  </a:cxn>
                  <a:cxn ang="0">
                    <a:pos x="140" y="138"/>
                  </a:cxn>
                  <a:cxn ang="0">
                    <a:pos x="172" y="172"/>
                  </a:cxn>
                  <a:cxn ang="0">
                    <a:pos x="187" y="159"/>
                  </a:cxn>
                  <a:cxn ang="0">
                    <a:pos x="246" y="233"/>
                  </a:cxn>
                  <a:cxn ang="0">
                    <a:pos x="217" y="195"/>
                  </a:cxn>
                  <a:cxn ang="0">
                    <a:pos x="202" y="208"/>
                  </a:cxn>
                  <a:cxn ang="0">
                    <a:pos x="230" y="245"/>
                  </a:cxn>
                  <a:cxn ang="0">
                    <a:pos x="246" y="233"/>
                  </a:cxn>
                  <a:cxn ang="0">
                    <a:pos x="300" y="311"/>
                  </a:cxn>
                  <a:cxn ang="0">
                    <a:pos x="274" y="271"/>
                  </a:cxn>
                  <a:cxn ang="0">
                    <a:pos x="257" y="282"/>
                  </a:cxn>
                  <a:cxn ang="0">
                    <a:pos x="283" y="321"/>
                  </a:cxn>
                  <a:cxn ang="0">
                    <a:pos x="300" y="311"/>
                  </a:cxn>
                  <a:cxn ang="0">
                    <a:pos x="346" y="393"/>
                  </a:cxn>
                  <a:cxn ang="0">
                    <a:pos x="324" y="352"/>
                  </a:cxn>
                  <a:cxn ang="0">
                    <a:pos x="306" y="361"/>
                  </a:cxn>
                  <a:cxn ang="0">
                    <a:pos x="328" y="402"/>
                  </a:cxn>
                  <a:cxn ang="0">
                    <a:pos x="346" y="393"/>
                  </a:cxn>
                  <a:cxn ang="0">
                    <a:pos x="385" y="480"/>
                  </a:cxn>
                  <a:cxn ang="0">
                    <a:pos x="367" y="436"/>
                  </a:cxn>
                  <a:cxn ang="0">
                    <a:pos x="348" y="444"/>
                  </a:cxn>
                  <a:cxn ang="0">
                    <a:pos x="367" y="487"/>
                  </a:cxn>
                  <a:cxn ang="0">
                    <a:pos x="385" y="480"/>
                  </a:cxn>
                  <a:cxn ang="0">
                    <a:pos x="417" y="569"/>
                  </a:cxn>
                  <a:cxn ang="0">
                    <a:pos x="402" y="524"/>
                  </a:cxn>
                  <a:cxn ang="0">
                    <a:pos x="384" y="531"/>
                  </a:cxn>
                  <a:cxn ang="0">
                    <a:pos x="398" y="575"/>
                  </a:cxn>
                  <a:cxn ang="0">
                    <a:pos x="417" y="569"/>
                  </a:cxn>
                  <a:cxn ang="0">
                    <a:pos x="442" y="660"/>
                  </a:cxn>
                  <a:cxn ang="0">
                    <a:pos x="431" y="614"/>
                  </a:cxn>
                  <a:cxn ang="0">
                    <a:pos x="411" y="619"/>
                  </a:cxn>
                  <a:cxn ang="0">
                    <a:pos x="422" y="665"/>
                  </a:cxn>
                  <a:cxn ang="0">
                    <a:pos x="442" y="660"/>
                  </a:cxn>
                  <a:cxn ang="0">
                    <a:pos x="458" y="753"/>
                  </a:cxn>
                  <a:cxn ang="0">
                    <a:pos x="451" y="707"/>
                  </a:cxn>
                  <a:cxn ang="0">
                    <a:pos x="431" y="710"/>
                  </a:cxn>
                  <a:cxn ang="0">
                    <a:pos x="438" y="756"/>
                  </a:cxn>
                  <a:cxn ang="0">
                    <a:pos x="458" y="753"/>
                  </a:cxn>
                  <a:cxn ang="0">
                    <a:pos x="467" y="848"/>
                  </a:cxn>
                  <a:cxn ang="0">
                    <a:pos x="464" y="801"/>
                  </a:cxn>
                  <a:cxn ang="0">
                    <a:pos x="444" y="802"/>
                  </a:cxn>
                  <a:cxn ang="0">
                    <a:pos x="447" y="849"/>
                  </a:cxn>
                  <a:cxn ang="0">
                    <a:pos x="467" y="848"/>
                  </a:cxn>
                </a:cxnLst>
                <a:rect l="0" t="0" r="r" b="b"/>
                <a:pathLst>
                  <a:path w="467" h="849">
                    <a:moveTo>
                      <a:pt x="50" y="29"/>
                    </a:moveTo>
                    <a:cubicBezTo>
                      <a:pt x="37" y="19"/>
                      <a:pt x="25" y="10"/>
                      <a:pt x="12" y="0"/>
                    </a:cubicBezTo>
                    <a:cubicBezTo>
                      <a:pt x="0" y="16"/>
                      <a:pt x="0" y="16"/>
                      <a:pt x="0" y="16"/>
                    </a:cubicBezTo>
                    <a:cubicBezTo>
                      <a:pt x="13" y="25"/>
                      <a:pt x="25" y="35"/>
                      <a:pt x="37" y="45"/>
                    </a:cubicBezTo>
                    <a:lnTo>
                      <a:pt x="50" y="29"/>
                    </a:lnTo>
                    <a:close/>
                    <a:moveTo>
                      <a:pt x="121" y="91"/>
                    </a:moveTo>
                    <a:cubicBezTo>
                      <a:pt x="110" y="80"/>
                      <a:pt x="98" y="70"/>
                      <a:pt x="86" y="59"/>
                    </a:cubicBezTo>
                    <a:cubicBezTo>
                      <a:pt x="73" y="74"/>
                      <a:pt x="73" y="74"/>
                      <a:pt x="73" y="74"/>
                    </a:cubicBezTo>
                    <a:cubicBezTo>
                      <a:pt x="84" y="85"/>
                      <a:pt x="96" y="95"/>
                      <a:pt x="107" y="106"/>
                    </a:cubicBezTo>
                    <a:lnTo>
                      <a:pt x="121" y="91"/>
                    </a:lnTo>
                    <a:close/>
                    <a:moveTo>
                      <a:pt x="187" y="159"/>
                    </a:moveTo>
                    <a:cubicBezTo>
                      <a:pt x="176" y="147"/>
                      <a:pt x="166" y="136"/>
                      <a:pt x="155" y="124"/>
                    </a:cubicBezTo>
                    <a:cubicBezTo>
                      <a:pt x="140" y="138"/>
                      <a:pt x="140" y="138"/>
                      <a:pt x="140" y="138"/>
                    </a:cubicBezTo>
                    <a:cubicBezTo>
                      <a:pt x="151" y="150"/>
                      <a:pt x="161" y="161"/>
                      <a:pt x="172" y="172"/>
                    </a:cubicBezTo>
                    <a:lnTo>
                      <a:pt x="187" y="159"/>
                    </a:lnTo>
                    <a:close/>
                    <a:moveTo>
                      <a:pt x="246" y="233"/>
                    </a:moveTo>
                    <a:cubicBezTo>
                      <a:pt x="237" y="220"/>
                      <a:pt x="227" y="208"/>
                      <a:pt x="217" y="195"/>
                    </a:cubicBezTo>
                    <a:cubicBezTo>
                      <a:pt x="202" y="208"/>
                      <a:pt x="202" y="208"/>
                      <a:pt x="202" y="208"/>
                    </a:cubicBezTo>
                    <a:cubicBezTo>
                      <a:pt x="212" y="220"/>
                      <a:pt x="221" y="232"/>
                      <a:pt x="230" y="245"/>
                    </a:cubicBezTo>
                    <a:lnTo>
                      <a:pt x="246" y="233"/>
                    </a:lnTo>
                    <a:close/>
                    <a:moveTo>
                      <a:pt x="300" y="311"/>
                    </a:moveTo>
                    <a:cubicBezTo>
                      <a:pt x="291" y="297"/>
                      <a:pt x="283" y="284"/>
                      <a:pt x="274" y="271"/>
                    </a:cubicBezTo>
                    <a:cubicBezTo>
                      <a:pt x="257" y="282"/>
                      <a:pt x="257" y="282"/>
                      <a:pt x="257" y="282"/>
                    </a:cubicBezTo>
                    <a:cubicBezTo>
                      <a:pt x="266" y="295"/>
                      <a:pt x="275" y="308"/>
                      <a:pt x="283" y="321"/>
                    </a:cubicBezTo>
                    <a:lnTo>
                      <a:pt x="300" y="311"/>
                    </a:lnTo>
                    <a:close/>
                    <a:moveTo>
                      <a:pt x="346" y="393"/>
                    </a:moveTo>
                    <a:cubicBezTo>
                      <a:pt x="339" y="379"/>
                      <a:pt x="332" y="365"/>
                      <a:pt x="324" y="352"/>
                    </a:cubicBezTo>
                    <a:cubicBezTo>
                      <a:pt x="306" y="361"/>
                      <a:pt x="306" y="361"/>
                      <a:pt x="306" y="361"/>
                    </a:cubicBezTo>
                    <a:cubicBezTo>
                      <a:pt x="314" y="375"/>
                      <a:pt x="321" y="389"/>
                      <a:pt x="328" y="402"/>
                    </a:cubicBezTo>
                    <a:lnTo>
                      <a:pt x="346" y="393"/>
                    </a:lnTo>
                    <a:close/>
                    <a:moveTo>
                      <a:pt x="385" y="480"/>
                    </a:moveTo>
                    <a:cubicBezTo>
                      <a:pt x="380" y="465"/>
                      <a:pt x="373" y="450"/>
                      <a:pt x="367" y="436"/>
                    </a:cubicBezTo>
                    <a:cubicBezTo>
                      <a:pt x="348" y="444"/>
                      <a:pt x="348" y="444"/>
                      <a:pt x="348" y="444"/>
                    </a:cubicBezTo>
                    <a:cubicBezTo>
                      <a:pt x="355" y="458"/>
                      <a:pt x="361" y="473"/>
                      <a:pt x="367" y="487"/>
                    </a:cubicBezTo>
                    <a:lnTo>
                      <a:pt x="385" y="480"/>
                    </a:lnTo>
                    <a:close/>
                    <a:moveTo>
                      <a:pt x="417" y="569"/>
                    </a:moveTo>
                    <a:cubicBezTo>
                      <a:pt x="413" y="554"/>
                      <a:pt x="408" y="539"/>
                      <a:pt x="402" y="524"/>
                    </a:cubicBezTo>
                    <a:cubicBezTo>
                      <a:pt x="384" y="531"/>
                      <a:pt x="384" y="531"/>
                      <a:pt x="384" y="531"/>
                    </a:cubicBezTo>
                    <a:cubicBezTo>
                      <a:pt x="389" y="545"/>
                      <a:pt x="394" y="560"/>
                      <a:pt x="398" y="575"/>
                    </a:cubicBezTo>
                    <a:lnTo>
                      <a:pt x="417" y="569"/>
                    </a:lnTo>
                    <a:close/>
                    <a:moveTo>
                      <a:pt x="442" y="660"/>
                    </a:moveTo>
                    <a:cubicBezTo>
                      <a:pt x="438" y="645"/>
                      <a:pt x="435" y="629"/>
                      <a:pt x="431" y="614"/>
                    </a:cubicBezTo>
                    <a:cubicBezTo>
                      <a:pt x="411" y="619"/>
                      <a:pt x="411" y="619"/>
                      <a:pt x="411" y="619"/>
                    </a:cubicBezTo>
                    <a:cubicBezTo>
                      <a:pt x="415" y="634"/>
                      <a:pt x="419" y="649"/>
                      <a:pt x="422" y="665"/>
                    </a:cubicBezTo>
                    <a:lnTo>
                      <a:pt x="442" y="660"/>
                    </a:lnTo>
                    <a:close/>
                    <a:moveTo>
                      <a:pt x="458" y="753"/>
                    </a:moveTo>
                    <a:cubicBezTo>
                      <a:pt x="456" y="738"/>
                      <a:pt x="454" y="722"/>
                      <a:pt x="451" y="707"/>
                    </a:cubicBezTo>
                    <a:cubicBezTo>
                      <a:pt x="431" y="710"/>
                      <a:pt x="431" y="710"/>
                      <a:pt x="431" y="710"/>
                    </a:cubicBezTo>
                    <a:cubicBezTo>
                      <a:pt x="434" y="725"/>
                      <a:pt x="436" y="741"/>
                      <a:pt x="438" y="756"/>
                    </a:cubicBezTo>
                    <a:lnTo>
                      <a:pt x="458" y="753"/>
                    </a:lnTo>
                    <a:close/>
                    <a:moveTo>
                      <a:pt x="467" y="848"/>
                    </a:moveTo>
                    <a:cubicBezTo>
                      <a:pt x="466" y="832"/>
                      <a:pt x="465" y="816"/>
                      <a:pt x="464" y="801"/>
                    </a:cubicBezTo>
                    <a:cubicBezTo>
                      <a:pt x="444" y="802"/>
                      <a:pt x="444" y="802"/>
                      <a:pt x="444" y="802"/>
                    </a:cubicBezTo>
                    <a:cubicBezTo>
                      <a:pt x="445" y="818"/>
                      <a:pt x="446" y="833"/>
                      <a:pt x="447" y="849"/>
                    </a:cubicBezTo>
                    <a:lnTo>
                      <a:pt x="467" y="8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89" name="Freeform 29"/>
              <p:cNvSpPr>
                <a:spLocks noEditPoints="1"/>
              </p:cNvSpPr>
              <p:nvPr/>
            </p:nvSpPr>
            <p:spPr bwMode="auto">
              <a:xfrm>
                <a:off x="5418138" y="1781175"/>
                <a:ext cx="276225" cy="260350"/>
              </a:xfrm>
              <a:custGeom>
                <a:avLst/>
                <a:gdLst/>
                <a:ahLst/>
                <a:cxnLst>
                  <a:cxn ang="0">
                    <a:pos x="139" y="19"/>
                  </a:cxn>
                  <a:cxn ang="0">
                    <a:pos x="174" y="18"/>
                  </a:cxn>
                  <a:cxn ang="0">
                    <a:pos x="174" y="0"/>
                  </a:cxn>
                  <a:cxn ang="0">
                    <a:pos x="139" y="1"/>
                  </a:cxn>
                  <a:cxn ang="0">
                    <a:pos x="139" y="19"/>
                  </a:cxn>
                  <a:cxn ang="0">
                    <a:pos x="68" y="20"/>
                  </a:cxn>
                  <a:cxn ang="0">
                    <a:pos x="104" y="20"/>
                  </a:cxn>
                  <a:cxn ang="0">
                    <a:pos x="104" y="2"/>
                  </a:cxn>
                  <a:cxn ang="0">
                    <a:pos x="68" y="3"/>
                  </a:cxn>
                  <a:cxn ang="0">
                    <a:pos x="68" y="20"/>
                  </a:cxn>
                  <a:cxn ang="0">
                    <a:pos x="26" y="25"/>
                  </a:cxn>
                  <a:cxn ang="0">
                    <a:pos x="25" y="22"/>
                  </a:cxn>
                  <a:cxn ang="0">
                    <a:pos x="33" y="21"/>
                  </a:cxn>
                  <a:cxn ang="0">
                    <a:pos x="33" y="4"/>
                  </a:cxn>
                  <a:cxn ang="0">
                    <a:pos x="0" y="5"/>
                  </a:cxn>
                  <a:cxn ang="0">
                    <a:pos x="10" y="30"/>
                  </a:cxn>
                  <a:cxn ang="0">
                    <a:pos x="26" y="25"/>
                  </a:cxn>
                  <a:cxn ang="0">
                    <a:pos x="50" y="91"/>
                  </a:cxn>
                  <a:cxn ang="0">
                    <a:pos x="38" y="59"/>
                  </a:cxn>
                  <a:cxn ang="0">
                    <a:pos x="21" y="64"/>
                  </a:cxn>
                  <a:cxn ang="0">
                    <a:pos x="33" y="98"/>
                  </a:cxn>
                  <a:cxn ang="0">
                    <a:pos x="50" y="91"/>
                  </a:cxn>
                  <a:cxn ang="0">
                    <a:pos x="73" y="159"/>
                  </a:cxn>
                  <a:cxn ang="0">
                    <a:pos x="61" y="125"/>
                  </a:cxn>
                  <a:cxn ang="0">
                    <a:pos x="44" y="131"/>
                  </a:cxn>
                  <a:cxn ang="0">
                    <a:pos x="57" y="164"/>
                  </a:cxn>
                  <a:cxn ang="0">
                    <a:pos x="73" y="159"/>
                  </a:cxn>
                </a:cxnLst>
                <a:rect l="0" t="0" r="r" b="b"/>
                <a:pathLst>
                  <a:path w="174" h="164">
                    <a:moveTo>
                      <a:pt x="139" y="19"/>
                    </a:moveTo>
                    <a:lnTo>
                      <a:pt x="174" y="18"/>
                    </a:lnTo>
                    <a:lnTo>
                      <a:pt x="174" y="0"/>
                    </a:lnTo>
                    <a:lnTo>
                      <a:pt x="139" y="1"/>
                    </a:lnTo>
                    <a:lnTo>
                      <a:pt x="139" y="19"/>
                    </a:lnTo>
                    <a:close/>
                    <a:moveTo>
                      <a:pt x="68" y="20"/>
                    </a:moveTo>
                    <a:lnTo>
                      <a:pt x="104" y="20"/>
                    </a:lnTo>
                    <a:lnTo>
                      <a:pt x="104" y="2"/>
                    </a:lnTo>
                    <a:lnTo>
                      <a:pt x="68" y="3"/>
                    </a:lnTo>
                    <a:lnTo>
                      <a:pt x="68" y="20"/>
                    </a:lnTo>
                    <a:close/>
                    <a:moveTo>
                      <a:pt x="26" y="25"/>
                    </a:moveTo>
                    <a:lnTo>
                      <a:pt x="25" y="22"/>
                    </a:lnTo>
                    <a:lnTo>
                      <a:pt x="33" y="21"/>
                    </a:lnTo>
                    <a:lnTo>
                      <a:pt x="33" y="4"/>
                    </a:lnTo>
                    <a:lnTo>
                      <a:pt x="0" y="5"/>
                    </a:lnTo>
                    <a:lnTo>
                      <a:pt x="10" y="30"/>
                    </a:lnTo>
                    <a:lnTo>
                      <a:pt x="26" y="25"/>
                    </a:lnTo>
                    <a:close/>
                    <a:moveTo>
                      <a:pt x="50" y="91"/>
                    </a:moveTo>
                    <a:lnTo>
                      <a:pt x="38" y="59"/>
                    </a:lnTo>
                    <a:lnTo>
                      <a:pt x="21" y="64"/>
                    </a:lnTo>
                    <a:lnTo>
                      <a:pt x="33" y="98"/>
                    </a:lnTo>
                    <a:lnTo>
                      <a:pt x="50" y="91"/>
                    </a:lnTo>
                    <a:close/>
                    <a:moveTo>
                      <a:pt x="73" y="159"/>
                    </a:moveTo>
                    <a:lnTo>
                      <a:pt x="61" y="125"/>
                    </a:lnTo>
                    <a:lnTo>
                      <a:pt x="44" y="131"/>
                    </a:lnTo>
                    <a:lnTo>
                      <a:pt x="57" y="164"/>
                    </a:lnTo>
                    <a:lnTo>
                      <a:pt x="73" y="15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grpSp>
      <p:sp>
        <p:nvSpPr>
          <p:cNvPr id="90" name="Freeform 30"/>
          <p:cNvSpPr>
            <a:spLocks/>
          </p:cNvSpPr>
          <p:nvPr/>
        </p:nvSpPr>
        <p:spPr bwMode="auto">
          <a:xfrm>
            <a:off x="4084297" y="2725782"/>
            <a:ext cx="1133475" cy="638175"/>
          </a:xfrm>
          <a:custGeom>
            <a:avLst/>
            <a:gdLst/>
            <a:ahLst/>
            <a:cxnLst>
              <a:cxn ang="0">
                <a:pos x="451" y="0"/>
              </a:cxn>
              <a:cxn ang="0">
                <a:pos x="294" y="119"/>
              </a:cxn>
              <a:cxn ang="0">
                <a:pos x="235" y="103"/>
              </a:cxn>
              <a:cxn ang="0">
                <a:pos x="118" y="220"/>
              </a:cxn>
              <a:cxn ang="0">
                <a:pos x="0" y="337"/>
              </a:cxn>
              <a:cxn ang="0">
                <a:pos x="118" y="454"/>
              </a:cxn>
              <a:cxn ang="0">
                <a:pos x="665" y="454"/>
              </a:cxn>
              <a:cxn ang="0">
                <a:pos x="806" y="313"/>
              </a:cxn>
              <a:cxn ang="0">
                <a:pos x="744" y="196"/>
              </a:cxn>
              <a:cxn ang="0">
                <a:pos x="744" y="194"/>
              </a:cxn>
              <a:cxn ang="0">
                <a:pos x="636" y="86"/>
              </a:cxn>
              <a:cxn ang="0">
                <a:pos x="598" y="93"/>
              </a:cxn>
              <a:cxn ang="0">
                <a:pos x="451" y="0"/>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rgbClr val="6F818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91" name="Freeform 31"/>
          <p:cNvSpPr>
            <a:spLocks/>
          </p:cNvSpPr>
          <p:nvPr/>
        </p:nvSpPr>
        <p:spPr bwMode="auto">
          <a:xfrm>
            <a:off x="5394107" y="702974"/>
            <a:ext cx="1454150" cy="819150"/>
          </a:xfrm>
          <a:custGeom>
            <a:avLst/>
            <a:gdLst/>
            <a:ahLst/>
            <a:cxnLst>
              <a:cxn ang="0">
                <a:pos x="954" y="252"/>
              </a:cxn>
              <a:cxn ang="0">
                <a:pos x="954" y="249"/>
              </a:cxn>
              <a:cxn ang="0">
                <a:pos x="815" y="110"/>
              </a:cxn>
              <a:cxn ang="0">
                <a:pos x="767" y="119"/>
              </a:cxn>
              <a:cxn ang="0">
                <a:pos x="578" y="0"/>
              </a:cxn>
              <a:cxn ang="0">
                <a:pos x="377" y="152"/>
              </a:cxn>
              <a:cxn ang="0">
                <a:pos x="301" y="131"/>
              </a:cxn>
              <a:cxn ang="0">
                <a:pos x="150" y="282"/>
              </a:cxn>
              <a:cxn ang="0">
                <a:pos x="0" y="432"/>
              </a:cxn>
              <a:cxn ang="0">
                <a:pos x="150" y="583"/>
              </a:cxn>
              <a:cxn ang="0">
                <a:pos x="853" y="583"/>
              </a:cxn>
              <a:cxn ang="0">
                <a:pos x="1034" y="402"/>
              </a:cxn>
              <a:cxn ang="0">
                <a:pos x="954" y="252"/>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CCC89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sp>
        <p:nvSpPr>
          <p:cNvPr id="92" name="Freeform 32"/>
          <p:cNvSpPr>
            <a:spLocks/>
          </p:cNvSpPr>
          <p:nvPr/>
        </p:nvSpPr>
        <p:spPr bwMode="auto">
          <a:xfrm>
            <a:off x="6952909" y="2800392"/>
            <a:ext cx="1204913" cy="679450"/>
          </a:xfrm>
          <a:custGeom>
            <a:avLst/>
            <a:gdLst/>
            <a:ahLst/>
            <a:cxnLst>
              <a:cxn ang="0">
                <a:pos x="479" y="0"/>
              </a:cxn>
              <a:cxn ang="0">
                <a:pos x="312" y="126"/>
              </a:cxn>
              <a:cxn ang="0">
                <a:pos x="249" y="109"/>
              </a:cxn>
              <a:cxn ang="0">
                <a:pos x="124" y="234"/>
              </a:cxn>
              <a:cxn ang="0">
                <a:pos x="0" y="358"/>
              </a:cxn>
              <a:cxn ang="0">
                <a:pos x="124" y="483"/>
              </a:cxn>
              <a:cxn ang="0">
                <a:pos x="707" y="483"/>
              </a:cxn>
              <a:cxn ang="0">
                <a:pos x="857" y="333"/>
              </a:cxn>
              <a:cxn ang="0">
                <a:pos x="790" y="208"/>
              </a:cxn>
              <a:cxn ang="0">
                <a:pos x="790" y="206"/>
              </a:cxn>
              <a:cxn ang="0">
                <a:pos x="675" y="91"/>
              </a:cxn>
              <a:cxn ang="0">
                <a:pos x="635" y="99"/>
              </a:cxn>
              <a:cxn ang="0">
                <a:pos x="479" y="0"/>
              </a:cxn>
            </a:cxnLst>
            <a:rect l="0" t="0" r="r" b="b"/>
            <a:pathLst>
              <a:path w="857" h="483">
                <a:moveTo>
                  <a:pt x="479" y="0"/>
                </a:moveTo>
                <a:cubicBezTo>
                  <a:pt x="399" y="0"/>
                  <a:pt x="332" y="53"/>
                  <a:pt x="312" y="126"/>
                </a:cubicBezTo>
                <a:cubicBezTo>
                  <a:pt x="293" y="115"/>
                  <a:pt x="272" y="109"/>
                  <a:pt x="249" y="109"/>
                </a:cubicBezTo>
                <a:cubicBezTo>
                  <a:pt x="180" y="109"/>
                  <a:pt x="124" y="165"/>
                  <a:pt x="124" y="234"/>
                </a:cubicBezTo>
                <a:cubicBezTo>
                  <a:pt x="55" y="234"/>
                  <a:pt x="0" y="289"/>
                  <a:pt x="0" y="358"/>
                </a:cubicBezTo>
                <a:cubicBezTo>
                  <a:pt x="0" y="427"/>
                  <a:pt x="55" y="483"/>
                  <a:pt x="124" y="483"/>
                </a:cubicBezTo>
                <a:cubicBezTo>
                  <a:pt x="707" y="483"/>
                  <a:pt x="707" y="483"/>
                  <a:pt x="707" y="483"/>
                </a:cubicBezTo>
                <a:cubicBezTo>
                  <a:pt x="789" y="483"/>
                  <a:pt x="857" y="416"/>
                  <a:pt x="857" y="333"/>
                </a:cubicBezTo>
                <a:cubicBezTo>
                  <a:pt x="857" y="281"/>
                  <a:pt x="830" y="235"/>
                  <a:pt x="790" y="208"/>
                </a:cubicBezTo>
                <a:cubicBezTo>
                  <a:pt x="790" y="208"/>
                  <a:pt x="790" y="207"/>
                  <a:pt x="790" y="206"/>
                </a:cubicBezTo>
                <a:cubicBezTo>
                  <a:pt x="790" y="143"/>
                  <a:pt x="739" y="91"/>
                  <a:pt x="675" y="91"/>
                </a:cubicBezTo>
                <a:cubicBezTo>
                  <a:pt x="661" y="91"/>
                  <a:pt x="648" y="94"/>
                  <a:pt x="635" y="99"/>
                </a:cubicBezTo>
                <a:cubicBezTo>
                  <a:pt x="607" y="40"/>
                  <a:pt x="548" y="0"/>
                  <a:pt x="479" y="0"/>
                </a:cubicBezTo>
              </a:path>
            </a:pathLst>
          </a:custGeom>
          <a:solidFill>
            <a:srgbClr val="967E9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Bookman Old Style" panose="02050604050505020204"/>
            </a:endParaRPr>
          </a:p>
        </p:txBody>
      </p:sp>
      <p:grpSp>
        <p:nvGrpSpPr>
          <p:cNvPr id="93" name="Group 119"/>
          <p:cNvGrpSpPr/>
          <p:nvPr/>
        </p:nvGrpSpPr>
        <p:grpSpPr>
          <a:xfrm>
            <a:off x="7362982" y="2964197"/>
            <a:ext cx="384765" cy="351839"/>
            <a:chOff x="2046288" y="3759200"/>
            <a:chExt cx="296863" cy="271463"/>
          </a:xfrm>
          <a:solidFill>
            <a:schemeClr val="bg1"/>
          </a:solidFill>
        </p:grpSpPr>
        <p:sp>
          <p:nvSpPr>
            <p:cNvPr id="94" name="Rectangle 160"/>
            <p:cNvSpPr>
              <a:spLocks noChangeArrowheads="1"/>
            </p:cNvSpPr>
            <p:nvPr/>
          </p:nvSpPr>
          <p:spPr bwMode="auto">
            <a:xfrm>
              <a:off x="2065338" y="3973513"/>
              <a:ext cx="55563" cy="571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95" name="Rectangle 161"/>
            <p:cNvSpPr>
              <a:spLocks noChangeArrowheads="1"/>
            </p:cNvSpPr>
            <p:nvPr/>
          </p:nvSpPr>
          <p:spPr bwMode="auto">
            <a:xfrm>
              <a:off x="2139950" y="3935413"/>
              <a:ext cx="55563" cy="952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96" name="Rectangle 162"/>
            <p:cNvSpPr>
              <a:spLocks noChangeArrowheads="1"/>
            </p:cNvSpPr>
            <p:nvPr/>
          </p:nvSpPr>
          <p:spPr bwMode="auto">
            <a:xfrm>
              <a:off x="2212975" y="3898900"/>
              <a:ext cx="57150" cy="1317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97" name="Rectangle 163"/>
            <p:cNvSpPr>
              <a:spLocks noChangeArrowheads="1"/>
            </p:cNvSpPr>
            <p:nvPr/>
          </p:nvSpPr>
          <p:spPr bwMode="auto">
            <a:xfrm>
              <a:off x="2287588" y="3860800"/>
              <a:ext cx="55563" cy="1698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98" name="Freeform 164"/>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100" name="Group 150"/>
          <p:cNvGrpSpPr/>
          <p:nvPr/>
        </p:nvGrpSpPr>
        <p:grpSpPr>
          <a:xfrm rot="2609953">
            <a:off x="5831480" y="864235"/>
            <a:ext cx="630366" cy="624860"/>
            <a:chOff x="-6350" y="1208088"/>
            <a:chExt cx="363538" cy="360363"/>
          </a:xfrm>
          <a:solidFill>
            <a:schemeClr val="bg1"/>
          </a:solidFill>
        </p:grpSpPr>
        <p:sp>
          <p:nvSpPr>
            <p:cNvPr id="101" name="Freeform 5"/>
            <p:cNvSpPr>
              <a:spLocks noEditPoints="1"/>
            </p:cNvSpPr>
            <p:nvPr/>
          </p:nvSpPr>
          <p:spPr bwMode="auto">
            <a:xfrm>
              <a:off x="-6350" y="1208088"/>
              <a:ext cx="363538" cy="360363"/>
            </a:xfrm>
            <a:custGeom>
              <a:avLst/>
              <a:gdLst/>
              <a:ahLst/>
              <a:cxnLst>
                <a:cxn ang="0">
                  <a:pos x="121" y="41"/>
                </a:cxn>
                <a:cxn ang="0">
                  <a:pos x="83" y="2"/>
                </a:cxn>
                <a:cxn ang="0">
                  <a:pos x="76" y="0"/>
                </a:cxn>
                <a:cxn ang="0">
                  <a:pos x="72" y="2"/>
                </a:cxn>
                <a:cxn ang="0">
                  <a:pos x="70" y="6"/>
                </a:cxn>
                <a:cxn ang="0">
                  <a:pos x="61" y="21"/>
                </a:cxn>
                <a:cxn ang="0">
                  <a:pos x="39" y="36"/>
                </a:cxn>
                <a:cxn ang="0">
                  <a:pos x="14" y="53"/>
                </a:cxn>
                <a:cxn ang="0">
                  <a:pos x="1" y="75"/>
                </a:cxn>
                <a:cxn ang="0">
                  <a:pos x="3" y="82"/>
                </a:cxn>
                <a:cxn ang="0">
                  <a:pos x="42" y="121"/>
                </a:cxn>
                <a:cxn ang="0">
                  <a:pos x="49" y="123"/>
                </a:cxn>
                <a:cxn ang="0">
                  <a:pos x="52" y="121"/>
                </a:cxn>
                <a:cxn ang="0">
                  <a:pos x="54" y="117"/>
                </a:cxn>
                <a:cxn ang="0">
                  <a:pos x="63" y="103"/>
                </a:cxn>
                <a:cxn ang="0">
                  <a:pos x="85" y="87"/>
                </a:cxn>
                <a:cxn ang="0">
                  <a:pos x="110" y="70"/>
                </a:cxn>
                <a:cxn ang="0">
                  <a:pos x="123" y="48"/>
                </a:cxn>
                <a:cxn ang="0">
                  <a:pos x="121" y="41"/>
                </a:cxn>
                <a:cxn ang="0">
                  <a:pos x="47" y="115"/>
                </a:cxn>
                <a:cxn ang="0">
                  <a:pos x="9" y="77"/>
                </a:cxn>
                <a:cxn ang="0">
                  <a:pos x="78" y="8"/>
                </a:cxn>
                <a:cxn ang="0">
                  <a:pos x="116" y="46"/>
                </a:cxn>
                <a:cxn ang="0">
                  <a:pos x="47" y="115"/>
                </a:cxn>
                <a:cxn ang="0">
                  <a:pos x="47" y="115"/>
                </a:cxn>
                <a:cxn ang="0">
                  <a:pos x="47" y="115"/>
                </a:cxn>
              </a:cxnLst>
              <a:rect l="0" t="0" r="r" b="b"/>
              <a:pathLst>
                <a:path w="124" h="123">
                  <a:moveTo>
                    <a:pt x="121" y="41"/>
                  </a:moveTo>
                  <a:cubicBezTo>
                    <a:pt x="83" y="2"/>
                    <a:pt x="83" y="2"/>
                    <a:pt x="83" y="2"/>
                  </a:cubicBezTo>
                  <a:cubicBezTo>
                    <a:pt x="81" y="0"/>
                    <a:pt x="78" y="0"/>
                    <a:pt x="76" y="0"/>
                  </a:cubicBezTo>
                  <a:cubicBezTo>
                    <a:pt x="74" y="1"/>
                    <a:pt x="73" y="1"/>
                    <a:pt x="72" y="2"/>
                  </a:cubicBezTo>
                  <a:cubicBezTo>
                    <a:pt x="71" y="3"/>
                    <a:pt x="71" y="4"/>
                    <a:pt x="70" y="6"/>
                  </a:cubicBezTo>
                  <a:cubicBezTo>
                    <a:pt x="69" y="11"/>
                    <a:pt x="66" y="16"/>
                    <a:pt x="61" y="21"/>
                  </a:cubicBezTo>
                  <a:cubicBezTo>
                    <a:pt x="55" y="26"/>
                    <a:pt x="47" y="31"/>
                    <a:pt x="39" y="36"/>
                  </a:cubicBezTo>
                  <a:cubicBezTo>
                    <a:pt x="31" y="41"/>
                    <a:pt x="22" y="46"/>
                    <a:pt x="14" y="53"/>
                  </a:cubicBezTo>
                  <a:cubicBezTo>
                    <a:pt x="8" y="60"/>
                    <a:pt x="4" y="67"/>
                    <a:pt x="1" y="75"/>
                  </a:cubicBezTo>
                  <a:cubicBezTo>
                    <a:pt x="0" y="77"/>
                    <a:pt x="1" y="80"/>
                    <a:pt x="3" y="82"/>
                  </a:cubicBezTo>
                  <a:cubicBezTo>
                    <a:pt x="42" y="121"/>
                    <a:pt x="42" y="121"/>
                    <a:pt x="42" y="121"/>
                  </a:cubicBezTo>
                  <a:cubicBezTo>
                    <a:pt x="43" y="123"/>
                    <a:pt x="46" y="123"/>
                    <a:pt x="49" y="123"/>
                  </a:cubicBezTo>
                  <a:cubicBezTo>
                    <a:pt x="50" y="122"/>
                    <a:pt x="51" y="122"/>
                    <a:pt x="52" y="121"/>
                  </a:cubicBezTo>
                  <a:cubicBezTo>
                    <a:pt x="53" y="120"/>
                    <a:pt x="54" y="119"/>
                    <a:pt x="54" y="117"/>
                  </a:cubicBezTo>
                  <a:cubicBezTo>
                    <a:pt x="56" y="112"/>
                    <a:pt x="59" y="107"/>
                    <a:pt x="63" y="103"/>
                  </a:cubicBezTo>
                  <a:cubicBezTo>
                    <a:pt x="69" y="97"/>
                    <a:pt x="77" y="92"/>
                    <a:pt x="85" y="87"/>
                  </a:cubicBezTo>
                  <a:cubicBezTo>
                    <a:pt x="94" y="82"/>
                    <a:pt x="103" y="77"/>
                    <a:pt x="110" y="70"/>
                  </a:cubicBezTo>
                  <a:cubicBezTo>
                    <a:pt x="117" y="63"/>
                    <a:pt x="121" y="57"/>
                    <a:pt x="123" y="48"/>
                  </a:cubicBezTo>
                  <a:cubicBezTo>
                    <a:pt x="124" y="46"/>
                    <a:pt x="123" y="43"/>
                    <a:pt x="121" y="41"/>
                  </a:cubicBezTo>
                  <a:close/>
                  <a:moveTo>
                    <a:pt x="47" y="115"/>
                  </a:moveTo>
                  <a:cubicBezTo>
                    <a:pt x="34" y="103"/>
                    <a:pt x="21" y="90"/>
                    <a:pt x="9" y="77"/>
                  </a:cubicBezTo>
                  <a:cubicBezTo>
                    <a:pt x="20" y="42"/>
                    <a:pt x="67" y="43"/>
                    <a:pt x="78" y="8"/>
                  </a:cubicBezTo>
                  <a:cubicBezTo>
                    <a:pt x="90" y="21"/>
                    <a:pt x="103" y="33"/>
                    <a:pt x="116" y="46"/>
                  </a:cubicBezTo>
                  <a:cubicBezTo>
                    <a:pt x="105" y="81"/>
                    <a:pt x="58" y="80"/>
                    <a:pt x="47" y="115"/>
                  </a:cubicBezTo>
                  <a:close/>
                  <a:moveTo>
                    <a:pt x="47" y="115"/>
                  </a:moveTo>
                  <a:cubicBezTo>
                    <a:pt x="47" y="115"/>
                    <a:pt x="47" y="115"/>
                    <a:pt x="47" y="11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2" name="Freeform 6"/>
            <p:cNvSpPr>
              <a:spLocks noEditPoints="1"/>
            </p:cNvSpPr>
            <p:nvPr/>
          </p:nvSpPr>
          <p:spPr bwMode="auto">
            <a:xfrm>
              <a:off x="125413" y="1336676"/>
              <a:ext cx="100013" cy="100013"/>
            </a:xfrm>
            <a:custGeom>
              <a:avLst/>
              <a:gdLst/>
              <a:ahLst/>
              <a:cxnLst>
                <a:cxn ang="0">
                  <a:pos x="27" y="11"/>
                </a:cxn>
                <a:cxn ang="0">
                  <a:pos x="20" y="12"/>
                </a:cxn>
                <a:cxn ang="0">
                  <a:pos x="9" y="6"/>
                </a:cxn>
                <a:cxn ang="0">
                  <a:pos x="15" y="5"/>
                </a:cxn>
                <a:cxn ang="0">
                  <a:pos x="19" y="5"/>
                </a:cxn>
                <a:cxn ang="0">
                  <a:pos x="19" y="1"/>
                </a:cxn>
                <a:cxn ang="0">
                  <a:pos x="12" y="0"/>
                </a:cxn>
                <a:cxn ang="0">
                  <a:pos x="6" y="3"/>
                </a:cxn>
                <a:cxn ang="0">
                  <a:pos x="4" y="2"/>
                </a:cxn>
                <a:cxn ang="0">
                  <a:pos x="3" y="4"/>
                </a:cxn>
                <a:cxn ang="0">
                  <a:pos x="4" y="5"/>
                </a:cxn>
                <a:cxn ang="0">
                  <a:pos x="1" y="13"/>
                </a:cxn>
                <a:cxn ang="0">
                  <a:pos x="3" y="20"/>
                </a:cxn>
                <a:cxn ang="0">
                  <a:pos x="18" y="20"/>
                </a:cxn>
                <a:cxn ang="0">
                  <a:pos x="22" y="29"/>
                </a:cxn>
                <a:cxn ang="0">
                  <a:pos x="18" y="28"/>
                </a:cxn>
                <a:cxn ang="0">
                  <a:pos x="15" y="26"/>
                </a:cxn>
                <a:cxn ang="0">
                  <a:pos x="13" y="29"/>
                </a:cxn>
                <a:cxn ang="0">
                  <a:pos x="16" y="33"/>
                </a:cxn>
                <a:cxn ang="0">
                  <a:pos x="24" y="33"/>
                </a:cxn>
                <a:cxn ang="0">
                  <a:pos x="30" y="32"/>
                </a:cxn>
                <a:cxn ang="0">
                  <a:pos x="32" y="32"/>
                </a:cxn>
                <a:cxn ang="0">
                  <a:pos x="32" y="30"/>
                </a:cxn>
                <a:cxn ang="0">
                  <a:pos x="32" y="24"/>
                </a:cxn>
                <a:cxn ang="0">
                  <a:pos x="33" y="16"/>
                </a:cxn>
                <a:cxn ang="0">
                  <a:pos x="10" y="16"/>
                </a:cxn>
                <a:cxn ang="0">
                  <a:pos x="6" y="14"/>
                </a:cxn>
                <a:cxn ang="0">
                  <a:pos x="6" y="10"/>
                </a:cxn>
                <a:cxn ang="0">
                  <a:pos x="13" y="15"/>
                </a:cxn>
                <a:cxn ang="0">
                  <a:pos x="28" y="24"/>
                </a:cxn>
                <a:cxn ang="0">
                  <a:pos x="20" y="18"/>
                </a:cxn>
                <a:cxn ang="0">
                  <a:pos x="24" y="17"/>
                </a:cxn>
                <a:cxn ang="0">
                  <a:pos x="27" y="18"/>
                </a:cxn>
                <a:cxn ang="0">
                  <a:pos x="28" y="22"/>
                </a:cxn>
                <a:cxn ang="0">
                  <a:pos x="28" y="24"/>
                </a:cxn>
              </a:cxnLst>
              <a:rect l="0" t="0" r="r" b="b"/>
              <a:pathLst>
                <a:path w="34" h="34">
                  <a:moveTo>
                    <a:pt x="31" y="13"/>
                  </a:moveTo>
                  <a:cubicBezTo>
                    <a:pt x="30" y="12"/>
                    <a:pt x="28" y="12"/>
                    <a:pt x="27" y="11"/>
                  </a:cubicBezTo>
                  <a:cubicBezTo>
                    <a:pt x="26" y="11"/>
                    <a:pt x="25" y="11"/>
                    <a:pt x="23" y="11"/>
                  </a:cubicBezTo>
                  <a:cubicBezTo>
                    <a:pt x="22" y="11"/>
                    <a:pt x="21" y="11"/>
                    <a:pt x="20" y="12"/>
                  </a:cubicBezTo>
                  <a:cubicBezTo>
                    <a:pt x="18" y="12"/>
                    <a:pt x="17" y="13"/>
                    <a:pt x="16" y="13"/>
                  </a:cubicBezTo>
                  <a:cubicBezTo>
                    <a:pt x="14" y="11"/>
                    <a:pt x="12" y="9"/>
                    <a:pt x="9" y="6"/>
                  </a:cubicBezTo>
                  <a:cubicBezTo>
                    <a:pt x="10" y="6"/>
                    <a:pt x="11" y="5"/>
                    <a:pt x="12" y="5"/>
                  </a:cubicBezTo>
                  <a:cubicBezTo>
                    <a:pt x="13" y="5"/>
                    <a:pt x="14" y="5"/>
                    <a:pt x="15" y="5"/>
                  </a:cubicBezTo>
                  <a:cubicBezTo>
                    <a:pt x="16" y="6"/>
                    <a:pt x="16" y="6"/>
                    <a:pt x="17" y="6"/>
                  </a:cubicBezTo>
                  <a:cubicBezTo>
                    <a:pt x="18" y="6"/>
                    <a:pt x="18" y="6"/>
                    <a:pt x="19" y="5"/>
                  </a:cubicBezTo>
                  <a:cubicBezTo>
                    <a:pt x="19" y="5"/>
                    <a:pt x="20" y="4"/>
                    <a:pt x="20" y="4"/>
                  </a:cubicBezTo>
                  <a:cubicBezTo>
                    <a:pt x="20" y="3"/>
                    <a:pt x="19" y="2"/>
                    <a:pt x="19" y="1"/>
                  </a:cubicBezTo>
                  <a:cubicBezTo>
                    <a:pt x="18" y="0"/>
                    <a:pt x="17" y="0"/>
                    <a:pt x="16" y="0"/>
                  </a:cubicBezTo>
                  <a:cubicBezTo>
                    <a:pt x="15" y="0"/>
                    <a:pt x="13" y="0"/>
                    <a:pt x="12" y="0"/>
                  </a:cubicBezTo>
                  <a:cubicBezTo>
                    <a:pt x="11" y="0"/>
                    <a:pt x="10" y="1"/>
                    <a:pt x="9" y="1"/>
                  </a:cubicBezTo>
                  <a:cubicBezTo>
                    <a:pt x="8" y="2"/>
                    <a:pt x="7" y="2"/>
                    <a:pt x="6" y="3"/>
                  </a:cubicBezTo>
                  <a:cubicBezTo>
                    <a:pt x="6" y="3"/>
                    <a:pt x="6" y="3"/>
                    <a:pt x="5" y="2"/>
                  </a:cubicBezTo>
                  <a:cubicBezTo>
                    <a:pt x="5" y="2"/>
                    <a:pt x="5" y="2"/>
                    <a:pt x="4" y="2"/>
                  </a:cubicBezTo>
                  <a:cubicBezTo>
                    <a:pt x="4" y="2"/>
                    <a:pt x="4" y="2"/>
                    <a:pt x="3" y="3"/>
                  </a:cubicBezTo>
                  <a:cubicBezTo>
                    <a:pt x="3" y="3"/>
                    <a:pt x="3" y="3"/>
                    <a:pt x="3" y="4"/>
                  </a:cubicBezTo>
                  <a:cubicBezTo>
                    <a:pt x="3" y="4"/>
                    <a:pt x="3" y="4"/>
                    <a:pt x="3" y="5"/>
                  </a:cubicBezTo>
                  <a:cubicBezTo>
                    <a:pt x="4" y="5"/>
                    <a:pt x="4" y="5"/>
                    <a:pt x="4" y="5"/>
                  </a:cubicBezTo>
                  <a:cubicBezTo>
                    <a:pt x="3" y="6"/>
                    <a:pt x="2" y="8"/>
                    <a:pt x="2" y="9"/>
                  </a:cubicBezTo>
                  <a:cubicBezTo>
                    <a:pt x="1" y="11"/>
                    <a:pt x="1" y="12"/>
                    <a:pt x="1" y="13"/>
                  </a:cubicBezTo>
                  <a:cubicBezTo>
                    <a:pt x="0" y="15"/>
                    <a:pt x="1" y="16"/>
                    <a:pt x="1" y="17"/>
                  </a:cubicBezTo>
                  <a:cubicBezTo>
                    <a:pt x="1" y="18"/>
                    <a:pt x="2" y="19"/>
                    <a:pt x="3" y="20"/>
                  </a:cubicBezTo>
                  <a:cubicBezTo>
                    <a:pt x="5" y="21"/>
                    <a:pt x="7" y="22"/>
                    <a:pt x="10" y="22"/>
                  </a:cubicBezTo>
                  <a:cubicBezTo>
                    <a:pt x="12" y="22"/>
                    <a:pt x="15" y="21"/>
                    <a:pt x="18" y="20"/>
                  </a:cubicBezTo>
                  <a:cubicBezTo>
                    <a:pt x="20" y="22"/>
                    <a:pt x="22" y="25"/>
                    <a:pt x="24" y="27"/>
                  </a:cubicBezTo>
                  <a:cubicBezTo>
                    <a:pt x="24" y="28"/>
                    <a:pt x="23" y="28"/>
                    <a:pt x="22" y="29"/>
                  </a:cubicBezTo>
                  <a:cubicBezTo>
                    <a:pt x="21" y="29"/>
                    <a:pt x="21" y="29"/>
                    <a:pt x="20" y="29"/>
                  </a:cubicBezTo>
                  <a:cubicBezTo>
                    <a:pt x="19" y="28"/>
                    <a:pt x="19" y="28"/>
                    <a:pt x="18" y="28"/>
                  </a:cubicBezTo>
                  <a:cubicBezTo>
                    <a:pt x="18" y="27"/>
                    <a:pt x="17" y="27"/>
                    <a:pt x="17" y="27"/>
                  </a:cubicBezTo>
                  <a:cubicBezTo>
                    <a:pt x="16" y="27"/>
                    <a:pt x="16" y="26"/>
                    <a:pt x="15" y="26"/>
                  </a:cubicBezTo>
                  <a:cubicBezTo>
                    <a:pt x="15" y="26"/>
                    <a:pt x="14" y="27"/>
                    <a:pt x="14" y="27"/>
                  </a:cubicBezTo>
                  <a:cubicBezTo>
                    <a:pt x="13" y="28"/>
                    <a:pt x="13" y="28"/>
                    <a:pt x="13" y="29"/>
                  </a:cubicBezTo>
                  <a:cubicBezTo>
                    <a:pt x="13" y="30"/>
                    <a:pt x="13" y="31"/>
                    <a:pt x="14" y="31"/>
                  </a:cubicBezTo>
                  <a:cubicBezTo>
                    <a:pt x="14" y="32"/>
                    <a:pt x="15" y="33"/>
                    <a:pt x="16" y="33"/>
                  </a:cubicBezTo>
                  <a:cubicBezTo>
                    <a:pt x="17" y="34"/>
                    <a:pt x="18" y="34"/>
                    <a:pt x="20" y="34"/>
                  </a:cubicBezTo>
                  <a:cubicBezTo>
                    <a:pt x="21" y="34"/>
                    <a:pt x="22" y="34"/>
                    <a:pt x="24" y="33"/>
                  </a:cubicBezTo>
                  <a:cubicBezTo>
                    <a:pt x="25" y="33"/>
                    <a:pt x="26" y="32"/>
                    <a:pt x="28" y="31"/>
                  </a:cubicBezTo>
                  <a:cubicBezTo>
                    <a:pt x="28" y="31"/>
                    <a:pt x="29" y="32"/>
                    <a:pt x="30" y="32"/>
                  </a:cubicBezTo>
                  <a:cubicBezTo>
                    <a:pt x="30" y="33"/>
                    <a:pt x="30" y="33"/>
                    <a:pt x="31" y="33"/>
                  </a:cubicBezTo>
                  <a:cubicBezTo>
                    <a:pt x="31" y="33"/>
                    <a:pt x="32" y="33"/>
                    <a:pt x="32" y="32"/>
                  </a:cubicBezTo>
                  <a:cubicBezTo>
                    <a:pt x="32" y="32"/>
                    <a:pt x="32" y="31"/>
                    <a:pt x="32" y="31"/>
                  </a:cubicBezTo>
                  <a:cubicBezTo>
                    <a:pt x="32" y="31"/>
                    <a:pt x="32" y="30"/>
                    <a:pt x="32" y="30"/>
                  </a:cubicBezTo>
                  <a:cubicBezTo>
                    <a:pt x="31" y="30"/>
                    <a:pt x="30" y="29"/>
                    <a:pt x="30" y="28"/>
                  </a:cubicBezTo>
                  <a:cubicBezTo>
                    <a:pt x="31" y="27"/>
                    <a:pt x="32" y="26"/>
                    <a:pt x="32" y="24"/>
                  </a:cubicBezTo>
                  <a:cubicBezTo>
                    <a:pt x="33" y="23"/>
                    <a:pt x="34" y="21"/>
                    <a:pt x="34" y="20"/>
                  </a:cubicBezTo>
                  <a:cubicBezTo>
                    <a:pt x="34" y="19"/>
                    <a:pt x="34" y="17"/>
                    <a:pt x="33" y="16"/>
                  </a:cubicBezTo>
                  <a:cubicBezTo>
                    <a:pt x="33" y="15"/>
                    <a:pt x="32" y="14"/>
                    <a:pt x="31" y="13"/>
                  </a:cubicBezTo>
                  <a:close/>
                  <a:moveTo>
                    <a:pt x="10" y="16"/>
                  </a:moveTo>
                  <a:cubicBezTo>
                    <a:pt x="8" y="16"/>
                    <a:pt x="7" y="16"/>
                    <a:pt x="7" y="15"/>
                  </a:cubicBezTo>
                  <a:cubicBezTo>
                    <a:pt x="6" y="14"/>
                    <a:pt x="6" y="14"/>
                    <a:pt x="6" y="14"/>
                  </a:cubicBezTo>
                  <a:cubicBezTo>
                    <a:pt x="6" y="13"/>
                    <a:pt x="6" y="13"/>
                    <a:pt x="6" y="12"/>
                  </a:cubicBezTo>
                  <a:cubicBezTo>
                    <a:pt x="6" y="11"/>
                    <a:pt x="6" y="11"/>
                    <a:pt x="6" y="10"/>
                  </a:cubicBezTo>
                  <a:cubicBezTo>
                    <a:pt x="7" y="10"/>
                    <a:pt x="7" y="9"/>
                    <a:pt x="8" y="8"/>
                  </a:cubicBezTo>
                  <a:cubicBezTo>
                    <a:pt x="9" y="10"/>
                    <a:pt x="11" y="12"/>
                    <a:pt x="13" y="15"/>
                  </a:cubicBezTo>
                  <a:cubicBezTo>
                    <a:pt x="12" y="15"/>
                    <a:pt x="11" y="16"/>
                    <a:pt x="10" y="16"/>
                  </a:cubicBezTo>
                  <a:close/>
                  <a:moveTo>
                    <a:pt x="28" y="24"/>
                  </a:moveTo>
                  <a:cubicBezTo>
                    <a:pt x="27" y="24"/>
                    <a:pt x="27" y="25"/>
                    <a:pt x="26" y="25"/>
                  </a:cubicBezTo>
                  <a:cubicBezTo>
                    <a:pt x="24" y="23"/>
                    <a:pt x="22" y="21"/>
                    <a:pt x="20" y="18"/>
                  </a:cubicBezTo>
                  <a:cubicBezTo>
                    <a:pt x="21" y="18"/>
                    <a:pt x="21" y="18"/>
                    <a:pt x="22" y="18"/>
                  </a:cubicBezTo>
                  <a:cubicBezTo>
                    <a:pt x="22" y="17"/>
                    <a:pt x="23" y="17"/>
                    <a:pt x="24" y="17"/>
                  </a:cubicBezTo>
                  <a:cubicBezTo>
                    <a:pt x="24" y="17"/>
                    <a:pt x="25" y="17"/>
                    <a:pt x="25" y="17"/>
                  </a:cubicBezTo>
                  <a:cubicBezTo>
                    <a:pt x="26" y="17"/>
                    <a:pt x="27" y="18"/>
                    <a:pt x="27" y="18"/>
                  </a:cubicBezTo>
                  <a:cubicBezTo>
                    <a:pt x="28" y="19"/>
                    <a:pt x="28" y="19"/>
                    <a:pt x="28" y="20"/>
                  </a:cubicBezTo>
                  <a:cubicBezTo>
                    <a:pt x="28" y="20"/>
                    <a:pt x="28" y="21"/>
                    <a:pt x="28" y="22"/>
                  </a:cubicBezTo>
                  <a:cubicBezTo>
                    <a:pt x="28" y="22"/>
                    <a:pt x="28" y="23"/>
                    <a:pt x="28" y="24"/>
                  </a:cubicBezTo>
                  <a:close/>
                  <a:moveTo>
                    <a:pt x="28" y="24"/>
                  </a:moveTo>
                  <a:cubicBezTo>
                    <a:pt x="28" y="24"/>
                    <a:pt x="28" y="24"/>
                    <a:pt x="28" y="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3" name="Freeform 7"/>
            <p:cNvSpPr>
              <a:spLocks noEditPoints="1"/>
            </p:cNvSpPr>
            <p:nvPr/>
          </p:nvSpPr>
          <p:spPr bwMode="auto">
            <a:xfrm>
              <a:off x="117475" y="1457326"/>
              <a:ext cx="55563" cy="55563"/>
            </a:xfrm>
            <a:custGeom>
              <a:avLst/>
              <a:gdLst/>
              <a:ahLst/>
              <a:cxnLst>
                <a:cxn ang="0">
                  <a:pos x="15" y="0"/>
                </a:cxn>
                <a:cxn ang="0">
                  <a:pos x="15" y="0"/>
                </a:cxn>
                <a:cxn ang="0">
                  <a:pos x="8" y="6"/>
                </a:cxn>
                <a:cxn ang="0">
                  <a:pos x="3" y="13"/>
                </a:cxn>
                <a:cxn ang="0">
                  <a:pos x="0" y="16"/>
                </a:cxn>
                <a:cxn ang="0">
                  <a:pos x="1" y="19"/>
                </a:cxn>
                <a:cxn ang="0">
                  <a:pos x="3" y="19"/>
                </a:cxn>
                <a:cxn ang="0">
                  <a:pos x="4" y="18"/>
                </a:cxn>
                <a:cxn ang="0">
                  <a:pos x="6" y="15"/>
                </a:cxn>
                <a:cxn ang="0">
                  <a:pos x="11" y="9"/>
                </a:cxn>
                <a:cxn ang="0">
                  <a:pos x="18" y="3"/>
                </a:cxn>
                <a:cxn ang="0">
                  <a:pos x="18" y="3"/>
                </a:cxn>
                <a:cxn ang="0">
                  <a:pos x="18" y="3"/>
                </a:cxn>
                <a:cxn ang="0">
                  <a:pos x="18" y="0"/>
                </a:cxn>
                <a:cxn ang="0">
                  <a:pos x="15" y="0"/>
                </a:cxn>
                <a:cxn ang="0">
                  <a:pos x="15" y="0"/>
                </a:cxn>
                <a:cxn ang="0">
                  <a:pos x="15" y="0"/>
                </a:cxn>
              </a:cxnLst>
              <a:rect l="0" t="0" r="r" b="b"/>
              <a:pathLst>
                <a:path w="19" h="19">
                  <a:moveTo>
                    <a:pt x="15" y="0"/>
                  </a:moveTo>
                  <a:cubicBezTo>
                    <a:pt x="15" y="0"/>
                    <a:pt x="15" y="0"/>
                    <a:pt x="15" y="0"/>
                  </a:cubicBezTo>
                  <a:cubicBezTo>
                    <a:pt x="13" y="2"/>
                    <a:pt x="11" y="4"/>
                    <a:pt x="8" y="6"/>
                  </a:cubicBezTo>
                  <a:cubicBezTo>
                    <a:pt x="6" y="8"/>
                    <a:pt x="4" y="10"/>
                    <a:pt x="3" y="13"/>
                  </a:cubicBezTo>
                  <a:cubicBezTo>
                    <a:pt x="0" y="16"/>
                    <a:pt x="0" y="16"/>
                    <a:pt x="0" y="16"/>
                  </a:cubicBezTo>
                  <a:cubicBezTo>
                    <a:pt x="0" y="17"/>
                    <a:pt x="0" y="18"/>
                    <a:pt x="1" y="19"/>
                  </a:cubicBezTo>
                  <a:cubicBezTo>
                    <a:pt x="1" y="19"/>
                    <a:pt x="2" y="19"/>
                    <a:pt x="3" y="19"/>
                  </a:cubicBezTo>
                  <a:cubicBezTo>
                    <a:pt x="3" y="19"/>
                    <a:pt x="3" y="18"/>
                    <a:pt x="4" y="18"/>
                  </a:cubicBezTo>
                  <a:cubicBezTo>
                    <a:pt x="6" y="15"/>
                    <a:pt x="6" y="15"/>
                    <a:pt x="6" y="15"/>
                  </a:cubicBezTo>
                  <a:cubicBezTo>
                    <a:pt x="7" y="13"/>
                    <a:pt x="9" y="11"/>
                    <a:pt x="11" y="9"/>
                  </a:cubicBezTo>
                  <a:cubicBezTo>
                    <a:pt x="13" y="7"/>
                    <a:pt x="15" y="5"/>
                    <a:pt x="18" y="3"/>
                  </a:cubicBezTo>
                  <a:cubicBezTo>
                    <a:pt x="18" y="3"/>
                    <a:pt x="18" y="3"/>
                    <a:pt x="18" y="3"/>
                  </a:cubicBezTo>
                  <a:cubicBezTo>
                    <a:pt x="18" y="3"/>
                    <a:pt x="18" y="3"/>
                    <a:pt x="18" y="3"/>
                  </a:cubicBezTo>
                  <a:cubicBezTo>
                    <a:pt x="19" y="2"/>
                    <a:pt x="19" y="1"/>
                    <a:pt x="18" y="0"/>
                  </a:cubicBezTo>
                  <a:cubicBezTo>
                    <a:pt x="17" y="0"/>
                    <a:pt x="16" y="0"/>
                    <a:pt x="15" y="0"/>
                  </a:cubicBezTo>
                  <a:close/>
                  <a:moveTo>
                    <a:pt x="15" y="0"/>
                  </a:moveTo>
                  <a:cubicBezTo>
                    <a:pt x="15" y="0"/>
                    <a:pt x="15" y="0"/>
                    <a:pt x="1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4" name="Freeform 8"/>
            <p:cNvSpPr>
              <a:spLocks noEditPoints="1"/>
            </p:cNvSpPr>
            <p:nvPr/>
          </p:nvSpPr>
          <p:spPr bwMode="auto">
            <a:xfrm>
              <a:off x="180975" y="1263651"/>
              <a:ext cx="55563" cy="58738"/>
            </a:xfrm>
            <a:custGeom>
              <a:avLst/>
              <a:gdLst/>
              <a:ahLst/>
              <a:cxnLst>
                <a:cxn ang="0">
                  <a:pos x="7" y="11"/>
                </a:cxn>
                <a:cxn ang="0">
                  <a:pos x="1" y="16"/>
                </a:cxn>
                <a:cxn ang="0">
                  <a:pos x="1" y="17"/>
                </a:cxn>
                <a:cxn ang="0">
                  <a:pos x="1" y="19"/>
                </a:cxn>
                <a:cxn ang="0">
                  <a:pos x="3" y="19"/>
                </a:cxn>
                <a:cxn ang="0">
                  <a:pos x="3" y="19"/>
                </a:cxn>
                <a:cxn ang="0">
                  <a:pos x="10" y="13"/>
                </a:cxn>
                <a:cxn ang="0">
                  <a:pos x="16" y="7"/>
                </a:cxn>
                <a:cxn ang="0">
                  <a:pos x="18" y="3"/>
                </a:cxn>
                <a:cxn ang="0">
                  <a:pos x="18" y="1"/>
                </a:cxn>
                <a:cxn ang="0">
                  <a:pos x="16" y="1"/>
                </a:cxn>
                <a:cxn ang="0">
                  <a:pos x="15" y="1"/>
                </a:cxn>
                <a:cxn ang="0">
                  <a:pos x="13" y="5"/>
                </a:cxn>
                <a:cxn ang="0">
                  <a:pos x="7" y="11"/>
                </a:cxn>
                <a:cxn ang="0">
                  <a:pos x="7" y="11"/>
                </a:cxn>
                <a:cxn ang="0">
                  <a:pos x="7" y="11"/>
                </a:cxn>
              </a:cxnLst>
              <a:rect l="0" t="0" r="r" b="b"/>
              <a:pathLst>
                <a:path w="19" h="20">
                  <a:moveTo>
                    <a:pt x="7" y="11"/>
                  </a:moveTo>
                  <a:cubicBezTo>
                    <a:pt x="5" y="13"/>
                    <a:pt x="3" y="15"/>
                    <a:pt x="1" y="16"/>
                  </a:cubicBezTo>
                  <a:cubicBezTo>
                    <a:pt x="1" y="16"/>
                    <a:pt x="1" y="16"/>
                    <a:pt x="1" y="17"/>
                  </a:cubicBezTo>
                  <a:cubicBezTo>
                    <a:pt x="0" y="17"/>
                    <a:pt x="0" y="19"/>
                    <a:pt x="1" y="19"/>
                  </a:cubicBezTo>
                  <a:cubicBezTo>
                    <a:pt x="1" y="20"/>
                    <a:pt x="2" y="20"/>
                    <a:pt x="3" y="19"/>
                  </a:cubicBezTo>
                  <a:cubicBezTo>
                    <a:pt x="3" y="19"/>
                    <a:pt x="3" y="19"/>
                    <a:pt x="3" y="19"/>
                  </a:cubicBezTo>
                  <a:cubicBezTo>
                    <a:pt x="6" y="18"/>
                    <a:pt x="8" y="16"/>
                    <a:pt x="10" y="13"/>
                  </a:cubicBezTo>
                  <a:cubicBezTo>
                    <a:pt x="12" y="11"/>
                    <a:pt x="14" y="9"/>
                    <a:pt x="16" y="7"/>
                  </a:cubicBezTo>
                  <a:cubicBezTo>
                    <a:pt x="18" y="3"/>
                    <a:pt x="18" y="3"/>
                    <a:pt x="18" y="3"/>
                  </a:cubicBezTo>
                  <a:cubicBezTo>
                    <a:pt x="19" y="3"/>
                    <a:pt x="19" y="1"/>
                    <a:pt x="18" y="1"/>
                  </a:cubicBezTo>
                  <a:cubicBezTo>
                    <a:pt x="17" y="0"/>
                    <a:pt x="16" y="0"/>
                    <a:pt x="16" y="1"/>
                  </a:cubicBezTo>
                  <a:cubicBezTo>
                    <a:pt x="15" y="1"/>
                    <a:pt x="15" y="1"/>
                    <a:pt x="15" y="1"/>
                  </a:cubicBezTo>
                  <a:cubicBezTo>
                    <a:pt x="13" y="5"/>
                    <a:pt x="13" y="5"/>
                    <a:pt x="13" y="5"/>
                  </a:cubicBezTo>
                  <a:cubicBezTo>
                    <a:pt x="11" y="7"/>
                    <a:pt x="9" y="9"/>
                    <a:pt x="7" y="11"/>
                  </a:cubicBezTo>
                  <a:close/>
                  <a:moveTo>
                    <a:pt x="7" y="11"/>
                  </a:moveTo>
                  <a:cubicBezTo>
                    <a:pt x="7" y="11"/>
                    <a:pt x="7" y="11"/>
                    <a:pt x="7"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05" name="Freeform 103"/>
          <p:cNvSpPr>
            <a:spLocks noEditPoints="1"/>
          </p:cNvSpPr>
          <p:nvPr/>
        </p:nvSpPr>
        <p:spPr bwMode="auto">
          <a:xfrm>
            <a:off x="4582860" y="2919717"/>
            <a:ext cx="262846" cy="387048"/>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tx1">
                  <a:lumMod val="75000"/>
                  <a:lumOff val="25000"/>
                </a:schemeClr>
              </a:solidFill>
            </a:endParaRPr>
          </a:p>
        </p:txBody>
      </p:sp>
      <p:sp>
        <p:nvSpPr>
          <p:cNvPr id="5" name="矩形 4"/>
          <p:cNvSpPr/>
          <p:nvPr/>
        </p:nvSpPr>
        <p:spPr>
          <a:xfrm>
            <a:off x="827924" y="1553786"/>
            <a:ext cx="4601891" cy="1015663"/>
          </a:xfrm>
          <a:prstGeom prst="rect">
            <a:avLst/>
          </a:prstGeom>
        </p:spPr>
        <p:txBody>
          <a:bodyPr wrap="square">
            <a:spAutoFit/>
          </a:bodyPr>
          <a:lstStyle/>
          <a:p>
            <a:pPr>
              <a:lnSpc>
                <a:spcPct val="150000"/>
              </a:lnSpc>
            </a:pPr>
            <a:r>
              <a:rPr lang="zh-CN" altLang="en-US" sz="2000" b="1" dirty="0">
                <a:latin typeface="Kaiti SC" charset="-122"/>
                <a:ea typeface="Kaiti SC" charset="-122"/>
                <a:cs typeface="Kaiti SC" charset="-122"/>
              </a:rPr>
              <a:t>认识的实质是主体对客体的反映，而这一反映过程实际上在实践活动中完成。</a:t>
            </a:r>
            <a:endParaRPr lang="en-US" altLang="zh-CN" sz="2000" b="1" dirty="0">
              <a:latin typeface="Kaiti SC" charset="-122"/>
              <a:ea typeface="Kaiti SC" charset="-122"/>
              <a:cs typeface="Kaiti SC" charset="-122"/>
            </a:endParaRPr>
          </a:p>
        </p:txBody>
      </p:sp>
      <p:pic>
        <p:nvPicPr>
          <p:cNvPr id="99" name="Picture 5" descr="恩格思像"/>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18552" y="4068981"/>
            <a:ext cx="2971800" cy="2438400"/>
          </a:xfrm>
          <a:prstGeom prst="rect">
            <a:avLst/>
          </a:prstGeom>
          <a:noFill/>
          <a:ln w="101600" cmpd="dbl">
            <a:solidFill>
              <a:srgbClr val="FF9900"/>
            </a:solidFill>
            <a:miter lim="800000"/>
            <a:headEnd/>
            <a:tailEnd/>
          </a:ln>
          <a:effectLst>
            <a:softEdge rad="1054100"/>
          </a:effectLst>
          <a:extLst>
            <a:ext uri="{909E8E84-426E-40DD-AFC4-6F175D3DCCD1}">
              <a14:hiddenFill xmlns="" xmlns:a14="http://schemas.microsoft.com/office/drawing/2010/main">
                <a:solidFill>
                  <a:srgbClr val="FFFFFF"/>
                </a:solidFill>
              </a14:hiddenFill>
            </a:ext>
          </a:extLst>
        </p:spPr>
      </p:pic>
      <p:sp>
        <p:nvSpPr>
          <p:cNvPr id="57" name="五边形 56"/>
          <p:cNvSpPr/>
          <p:nvPr/>
        </p:nvSpPr>
        <p:spPr>
          <a:xfrm>
            <a:off x="0" y="0"/>
            <a:ext cx="289758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实践</a:t>
            </a:r>
            <a:r>
              <a:rPr kumimoji="1" lang="zh-CN" altLang="en-US" sz="3200" b="1" dirty="0" smtClean="0">
                <a:latin typeface="Kaiti SC" charset="-122"/>
                <a:ea typeface="Kaiti SC" charset="-122"/>
                <a:cs typeface="Kaiti SC" charset="-122"/>
              </a:rPr>
              <a:t>与认识</a:t>
            </a:r>
            <a:endParaRPr kumimoji="1" lang="zh-CN" altLang="en-US" sz="3200" b="1" dirty="0">
              <a:latin typeface="Kaiti SC" charset="-122"/>
              <a:ea typeface="Kaiti SC" charset="-122"/>
              <a:cs typeface="Kaiti SC" charset="-122"/>
            </a:endParaRPr>
          </a:p>
        </p:txBody>
      </p:sp>
      <p:sp>
        <p:nvSpPr>
          <p:cNvPr id="2" name="矩形 1"/>
          <p:cNvSpPr/>
          <p:nvPr/>
        </p:nvSpPr>
        <p:spPr>
          <a:xfrm>
            <a:off x="610625" y="3687995"/>
            <a:ext cx="6132524" cy="369332"/>
          </a:xfrm>
          <a:prstGeom prst="rect">
            <a:avLst/>
          </a:prstGeom>
        </p:spPr>
        <p:txBody>
          <a:bodyPr wrap="square">
            <a:spAutoFit/>
          </a:bodyPr>
          <a:lstStyle/>
          <a:p>
            <a:r>
              <a:rPr lang="zh-CN" altLang="en-US" b="1" dirty="0" smtClean="0">
                <a:solidFill>
                  <a:srgbClr val="0070C0"/>
                </a:solidFill>
                <a:latin typeface="隶书" pitchFamily="49" charset="-122"/>
                <a:ea typeface="隶书" pitchFamily="49" charset="-122"/>
                <a:cs typeface="Kaiti SC" charset="-122"/>
              </a:rPr>
              <a:t>在我为间接经验者，在人则仍为直接经验。（毛泽东）</a:t>
            </a:r>
            <a:endParaRPr lang="zh-CN" altLang="en-US" b="1" dirty="0">
              <a:solidFill>
                <a:srgbClr val="0070C0"/>
              </a:solidFill>
              <a:latin typeface="隶书" pitchFamily="49" charset="-122"/>
              <a:ea typeface="隶书" pitchFamily="49" charset="-122"/>
              <a:cs typeface="Kaiti SC" charset="-122"/>
            </a:endParaRPr>
          </a:p>
        </p:txBody>
      </p:sp>
      <p:sp>
        <p:nvSpPr>
          <p:cNvPr id="3" name="矩形 2"/>
          <p:cNvSpPr/>
          <p:nvPr/>
        </p:nvSpPr>
        <p:spPr>
          <a:xfrm>
            <a:off x="862162" y="4239545"/>
            <a:ext cx="10485910" cy="2169825"/>
          </a:xfrm>
          <a:prstGeom prst="rect">
            <a:avLst/>
          </a:prstGeom>
        </p:spPr>
        <p:txBody>
          <a:bodyPr wrap="square">
            <a:spAutoFit/>
          </a:bodyPr>
          <a:lstStyle/>
          <a:p>
            <a:pPr marL="342900" indent="-342900">
              <a:spcBef>
                <a:spcPct val="50000"/>
              </a:spcBef>
              <a:buClr>
                <a:srgbClr val="551C55"/>
              </a:buClr>
              <a:buFont typeface="ZapfDingbatsITC" charset="0"/>
              <a:buChar char="✤"/>
            </a:pPr>
            <a:r>
              <a:rPr lang="zh-CN" altLang="en-US" b="1" dirty="0" smtClean="0">
                <a:solidFill>
                  <a:srgbClr val="0070C0"/>
                </a:solidFill>
                <a:latin typeface="隶书" pitchFamily="49" charset="-122"/>
                <a:ea typeface="隶书" pitchFamily="49" charset="-122"/>
                <a:cs typeface="Kaiti SC" charset="-122"/>
              </a:rPr>
              <a:t>实践</a:t>
            </a:r>
            <a:r>
              <a:rPr lang="zh-CN" altLang="en-US" b="1" dirty="0">
                <a:solidFill>
                  <a:srgbClr val="0070C0"/>
                </a:solidFill>
                <a:latin typeface="隶书" pitchFamily="49" charset="-122"/>
                <a:ea typeface="隶书" pitchFamily="49" charset="-122"/>
                <a:cs typeface="Kaiti SC" charset="-122"/>
              </a:rPr>
              <a:t>产生了认识的需要</a:t>
            </a:r>
            <a:r>
              <a:rPr lang="zh-CN" altLang="en-US" b="1" dirty="0" smtClean="0">
                <a:solidFill>
                  <a:srgbClr val="0070C0"/>
                </a:solidFill>
                <a:latin typeface="隶书" pitchFamily="49" charset="-122"/>
                <a:ea typeface="隶书" pitchFamily="49" charset="-122"/>
                <a:cs typeface="Kaiti SC" charset="-122"/>
              </a:rPr>
              <a:t>。社会</a:t>
            </a:r>
            <a:r>
              <a:rPr lang="zh-CN" altLang="en-US" b="1" dirty="0">
                <a:solidFill>
                  <a:srgbClr val="0070C0"/>
                </a:solidFill>
                <a:latin typeface="隶书" pitchFamily="49" charset="-122"/>
                <a:ea typeface="隶书" pitchFamily="49" charset="-122"/>
                <a:cs typeface="Kaiti SC" charset="-122"/>
              </a:rPr>
              <a:t>一旦有技术上的需要，则这种需要就会比十所大学更能把科学推向前进。（恩格斯</a:t>
            </a:r>
            <a:r>
              <a:rPr lang="zh-CN" altLang="en-US" b="1" dirty="0" smtClean="0">
                <a:solidFill>
                  <a:srgbClr val="0070C0"/>
                </a:solidFill>
                <a:latin typeface="隶书" pitchFamily="49" charset="-122"/>
                <a:ea typeface="隶书" pitchFamily="49" charset="-122"/>
                <a:cs typeface="Kaiti SC" charset="-122"/>
              </a:rPr>
              <a:t>）</a:t>
            </a:r>
          </a:p>
          <a:p>
            <a:pPr marL="342900" indent="-342900">
              <a:spcBef>
                <a:spcPct val="50000"/>
              </a:spcBef>
              <a:buClr>
                <a:srgbClr val="551C55"/>
              </a:buClr>
              <a:buFont typeface="ZapfDingbatsITC" charset="0"/>
              <a:buChar char="✤"/>
            </a:pPr>
            <a:r>
              <a:rPr lang="zh-CN" altLang="en-US" b="1" dirty="0" smtClean="0">
                <a:solidFill>
                  <a:srgbClr val="0070C0"/>
                </a:solidFill>
                <a:latin typeface="隶书" pitchFamily="49" charset="-122"/>
                <a:ea typeface="隶书" pitchFamily="49" charset="-122"/>
                <a:cs typeface="Kaiti SC" charset="-122"/>
              </a:rPr>
              <a:t>实践</a:t>
            </a:r>
            <a:r>
              <a:rPr lang="zh-CN" altLang="en-US" b="1" dirty="0">
                <a:solidFill>
                  <a:srgbClr val="0070C0"/>
                </a:solidFill>
                <a:latin typeface="隶书" pitchFamily="49" charset="-122"/>
                <a:ea typeface="隶书" pitchFamily="49" charset="-122"/>
                <a:cs typeface="Kaiti SC" charset="-122"/>
              </a:rPr>
              <a:t>为认识提供了可能</a:t>
            </a:r>
            <a:r>
              <a:rPr lang="zh-CN" altLang="en-US" b="1" dirty="0" smtClean="0">
                <a:solidFill>
                  <a:srgbClr val="0070C0"/>
                </a:solidFill>
                <a:latin typeface="隶书" pitchFamily="49" charset="-122"/>
                <a:ea typeface="隶书" pitchFamily="49" charset="-122"/>
                <a:cs typeface="Kaiti SC" charset="-122"/>
              </a:rPr>
              <a:t>。（弗雷德里克</a:t>
            </a:r>
            <a:r>
              <a:rPr lang="zh-CN" altLang="en-US" b="1" dirty="0">
                <a:solidFill>
                  <a:srgbClr val="0070C0"/>
                </a:solidFill>
                <a:latin typeface="隶书" pitchFamily="49" charset="-122"/>
                <a:ea typeface="隶书" pitchFamily="49" charset="-122"/>
                <a:cs typeface="Kaiti SC" charset="-122"/>
              </a:rPr>
              <a:t>与楚亚查奎的魔鬼</a:t>
            </a:r>
            <a:r>
              <a:rPr lang="zh-CN" altLang="en-US" b="1" dirty="0" smtClean="0">
                <a:solidFill>
                  <a:srgbClr val="0070C0"/>
                </a:solidFill>
                <a:latin typeface="隶书" pitchFamily="49" charset="-122"/>
                <a:ea typeface="隶书" pitchFamily="49" charset="-122"/>
                <a:cs typeface="Kaiti SC" charset="-122"/>
              </a:rPr>
              <a:t>花园）</a:t>
            </a:r>
          </a:p>
          <a:p>
            <a:pPr marL="342900" indent="-342900">
              <a:spcBef>
                <a:spcPct val="50000"/>
              </a:spcBef>
              <a:buClr>
                <a:srgbClr val="551C55"/>
              </a:buClr>
              <a:buFont typeface="ZapfDingbatsITC" charset="0"/>
              <a:buChar char="✤"/>
            </a:pPr>
            <a:r>
              <a:rPr lang="zh-CN" altLang="en-US" b="1" dirty="0" smtClean="0">
                <a:solidFill>
                  <a:srgbClr val="0070C0"/>
                </a:solidFill>
                <a:latin typeface="隶书" pitchFamily="49" charset="-122"/>
                <a:ea typeface="隶书" pitchFamily="49" charset="-122"/>
                <a:cs typeface="Kaiti SC" charset="-122"/>
              </a:rPr>
              <a:t>人们通过实践获得认识，不是猎奇或雅兴。不是为认识而认识，其最终目的是为实践服务。</a:t>
            </a:r>
          </a:p>
          <a:p>
            <a:pPr marL="342900" indent="-342900">
              <a:spcBef>
                <a:spcPct val="50000"/>
              </a:spcBef>
              <a:buClr>
                <a:srgbClr val="551C55"/>
              </a:buClr>
              <a:buFont typeface="ZapfDingbatsITC" charset="0"/>
              <a:buChar char="✤"/>
            </a:pPr>
            <a:r>
              <a:rPr lang="zh-CN" altLang="en-US" b="1" dirty="0" smtClean="0">
                <a:solidFill>
                  <a:srgbClr val="0070C0"/>
                </a:solidFill>
                <a:latin typeface="隶书" pitchFamily="49" charset="-122"/>
                <a:ea typeface="隶书" pitchFamily="49" charset="-122"/>
                <a:cs typeface="Kaiti SC" charset="-122"/>
              </a:rPr>
              <a:t>判读认识或理论之是否为真理，不是依主观上觉得如何而定，而是依客观上社会实践的结果如何而定。真理的标准只能是社会的实践。（毛泽东）</a:t>
            </a:r>
            <a:endParaRPr lang="zh-CN" altLang="en-US" b="1" dirty="0">
              <a:solidFill>
                <a:srgbClr val="0070C0"/>
              </a:solidFill>
              <a:latin typeface="隶书" pitchFamily="49" charset="-122"/>
              <a:ea typeface="隶书" pitchFamily="49" charset="-122"/>
              <a:cs typeface="Kaiti SC" charset="-122"/>
            </a:endParaRPr>
          </a:p>
        </p:txBody>
      </p:sp>
      <p:sp>
        <p:nvSpPr>
          <p:cNvPr id="11" name="矩形 10"/>
          <p:cNvSpPr/>
          <p:nvPr/>
        </p:nvSpPr>
        <p:spPr>
          <a:xfrm>
            <a:off x="7813335" y="1360807"/>
            <a:ext cx="3964060" cy="707886"/>
          </a:xfrm>
          <a:prstGeom prst="rect">
            <a:avLst/>
          </a:prstGeom>
        </p:spPr>
        <p:txBody>
          <a:bodyPr wrap="square">
            <a:spAutoFit/>
          </a:bodyPr>
          <a:lstStyle/>
          <a:p>
            <a:r>
              <a:rPr lang="zh-CN" altLang="en-US" sz="2000" b="1" dirty="0">
                <a:latin typeface="Kaiti SC" charset="-122"/>
                <a:ea typeface="Kaiti SC" charset="-122"/>
                <a:cs typeface="Kaiti SC" charset="-122"/>
              </a:rPr>
              <a:t>在实践过程中发挥主观能动性，科学准确地认识世界。</a:t>
            </a:r>
          </a:p>
        </p:txBody>
      </p:sp>
      <p:pic>
        <p:nvPicPr>
          <p:cNvPr id="54" name="图片 3" descr="20086171024446941.jpg"/>
          <p:cNvPicPr>
            <a:picLocks noChangeAspect="1"/>
          </p:cNvPicPr>
          <p:nvPr/>
        </p:nvPicPr>
        <p:blipFill>
          <a:blip r:embed="rId3"/>
          <a:srcRect/>
          <a:stretch>
            <a:fillRect/>
          </a:stretch>
        </p:blipFill>
        <p:spPr bwMode="auto">
          <a:xfrm>
            <a:off x="8852806" y="2028500"/>
            <a:ext cx="1737438" cy="2328168"/>
          </a:xfrm>
          <a:prstGeom prst="rect">
            <a:avLst/>
          </a:prstGeom>
          <a:noFill/>
          <a:ln w="9525">
            <a:noFill/>
            <a:miter lim="800000"/>
            <a:headEnd/>
            <a:tailEnd/>
          </a:ln>
        </p:spPr>
      </p:pic>
    </p:spTree>
    <p:extLst>
      <p:ext uri="{BB962C8B-B14F-4D97-AF65-F5344CB8AC3E}">
        <p14:creationId xmlns="" xmlns:p14="http://schemas.microsoft.com/office/powerpoint/2010/main" val="1331485227"/>
      </p:ext>
    </p:extLst>
  </p:cSld>
  <p:clrMapOvr>
    <a:masterClrMapping/>
  </p:clrMapOvr>
  <p:transition>
    <p:newsfla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376205" y="1879243"/>
            <a:ext cx="3074929"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认识运动的基本规律</a:t>
            </a:r>
          </a:p>
        </p:txBody>
      </p:sp>
    </p:spTree>
    <p:extLst>
      <p:ext uri="{BB962C8B-B14F-4D97-AF65-F5344CB8AC3E}">
        <p14:creationId xmlns="" xmlns:p14="http://schemas.microsoft.com/office/powerpoint/2010/main" val="1108125130"/>
      </p:ext>
    </p:extLst>
  </p:cSld>
  <p:clrMapOvr>
    <a:masterClrMapping/>
  </p:clrMapOvr>
  <p:transition spd="slow">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31074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a:t>
            </a:r>
            <a:r>
              <a:rPr kumimoji="1" lang="zh-CN" altLang="en-US" sz="3200" b="1" smtClean="0">
                <a:latin typeface="Kaiti SC" charset="-122"/>
                <a:ea typeface="Kaiti SC" charset="-122"/>
                <a:cs typeface="Kaiti SC" charset="-122"/>
              </a:rPr>
              <a:t>运动的基本规律</a:t>
            </a:r>
            <a:endParaRPr kumimoji="1" lang="zh-CN" altLang="en-US" sz="3200" b="1" dirty="0">
              <a:latin typeface="Kaiti SC" charset="-122"/>
              <a:ea typeface="Kaiti SC" charset="-122"/>
              <a:cs typeface="Kaiti SC" charset="-122"/>
            </a:endParaRPr>
          </a:p>
        </p:txBody>
      </p:sp>
      <p:sp>
        <p:nvSpPr>
          <p:cNvPr id="5" name="Text Box 10"/>
          <p:cNvSpPr txBox="1">
            <a:spLocks noChangeArrowheads="1"/>
          </p:cNvSpPr>
          <p:nvPr/>
        </p:nvSpPr>
        <p:spPr bwMode="auto">
          <a:xfrm>
            <a:off x="1787920" y="1859649"/>
            <a:ext cx="1295400" cy="584775"/>
          </a:xfrm>
          <a:prstGeom prst="rect">
            <a:avLst/>
          </a:prstGeom>
          <a:solidFill>
            <a:srgbClr val="7F4980">
              <a:alpha val="89000"/>
            </a:srgbClr>
          </a:solidFill>
          <a:ln w="38100" cmpd="dbl">
            <a:no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i="0" dirty="0">
                <a:solidFill>
                  <a:schemeClr val="bg1"/>
                </a:solidFill>
                <a:latin typeface="Kaiti SC" charset="-122"/>
                <a:ea typeface="Kaiti SC" charset="-122"/>
                <a:cs typeface="Kaiti SC" charset="-122"/>
              </a:rPr>
              <a:t>实践</a:t>
            </a:r>
          </a:p>
        </p:txBody>
      </p:sp>
      <p:grpSp>
        <p:nvGrpSpPr>
          <p:cNvPr id="6" name="Group 12"/>
          <p:cNvGrpSpPr>
            <a:grpSpLocks/>
          </p:cNvGrpSpPr>
          <p:nvPr/>
        </p:nvGrpSpPr>
        <p:grpSpPr bwMode="auto">
          <a:xfrm>
            <a:off x="3121421" y="1845361"/>
            <a:ext cx="3457575" cy="584200"/>
            <a:chOff x="0" y="0"/>
            <a:chExt cx="2087" cy="368"/>
          </a:xfrm>
        </p:grpSpPr>
        <p:sp>
          <p:nvSpPr>
            <p:cNvPr id="7" name="Text Box 13"/>
            <p:cNvSpPr txBox="1">
              <a:spLocks noChangeArrowheads="1"/>
            </p:cNvSpPr>
            <p:nvPr/>
          </p:nvSpPr>
          <p:spPr bwMode="auto">
            <a:xfrm>
              <a:off x="1271" y="0"/>
              <a:ext cx="816" cy="368"/>
            </a:xfrm>
            <a:prstGeom prst="rect">
              <a:avLst/>
            </a:prstGeom>
            <a:solidFill>
              <a:srgbClr val="7F4980">
                <a:alpha val="80000"/>
              </a:srgbClr>
            </a:solidFill>
            <a:ln w="38100" cmpd="dbl">
              <a:no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i="0" dirty="0">
                  <a:solidFill>
                    <a:schemeClr val="bg1"/>
                  </a:solidFill>
                  <a:latin typeface="Kaiti SC" charset="-122"/>
                  <a:ea typeface="Kaiti SC" charset="-122"/>
                  <a:cs typeface="Kaiti SC" charset="-122"/>
                </a:rPr>
                <a:t>认识</a:t>
              </a:r>
            </a:p>
          </p:txBody>
        </p:sp>
        <p:sp>
          <p:nvSpPr>
            <p:cNvPr id="8" name="Line 14"/>
            <p:cNvSpPr>
              <a:spLocks noChangeShapeType="1"/>
            </p:cNvSpPr>
            <p:nvPr/>
          </p:nvSpPr>
          <p:spPr bwMode="auto">
            <a:xfrm>
              <a:off x="0" y="181"/>
              <a:ext cx="1270" cy="0"/>
            </a:xfrm>
            <a:prstGeom prst="line">
              <a:avLst/>
            </a:prstGeom>
            <a:noFill/>
            <a:ln w="38100" cmpd="dbl">
              <a:solidFill>
                <a:schemeClr val="bg2">
                  <a:lumMod val="25000"/>
                </a:schemeClr>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9" name="Group 15"/>
          <p:cNvGrpSpPr>
            <a:grpSpLocks/>
          </p:cNvGrpSpPr>
          <p:nvPr/>
        </p:nvGrpSpPr>
        <p:grpSpPr bwMode="auto">
          <a:xfrm>
            <a:off x="6578995" y="1845361"/>
            <a:ext cx="3455988" cy="584200"/>
            <a:chOff x="0" y="0"/>
            <a:chExt cx="2177" cy="368"/>
          </a:xfrm>
        </p:grpSpPr>
        <p:sp>
          <p:nvSpPr>
            <p:cNvPr id="10" name="Text Box 16"/>
            <p:cNvSpPr txBox="1">
              <a:spLocks noChangeArrowheads="1"/>
            </p:cNvSpPr>
            <p:nvPr/>
          </p:nvSpPr>
          <p:spPr bwMode="auto">
            <a:xfrm>
              <a:off x="1361" y="0"/>
              <a:ext cx="816" cy="368"/>
            </a:xfrm>
            <a:prstGeom prst="rect">
              <a:avLst/>
            </a:prstGeom>
            <a:solidFill>
              <a:srgbClr val="7F4980">
                <a:alpha val="83000"/>
              </a:srgbClr>
            </a:solidFill>
            <a:ln w="38100" cmpd="dbl">
              <a:no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i="0" dirty="0">
                  <a:solidFill>
                    <a:schemeClr val="bg1"/>
                  </a:solidFill>
                  <a:latin typeface="Kaiti SC" charset="-122"/>
                  <a:ea typeface="Kaiti SC" charset="-122"/>
                  <a:cs typeface="Kaiti SC" charset="-122"/>
                </a:rPr>
                <a:t>实践</a:t>
              </a:r>
            </a:p>
          </p:txBody>
        </p:sp>
        <p:sp>
          <p:nvSpPr>
            <p:cNvPr id="11" name="Line 17"/>
            <p:cNvSpPr>
              <a:spLocks noChangeShapeType="1"/>
            </p:cNvSpPr>
            <p:nvPr/>
          </p:nvSpPr>
          <p:spPr bwMode="auto">
            <a:xfrm>
              <a:off x="0" y="181"/>
              <a:ext cx="1360" cy="0"/>
            </a:xfrm>
            <a:prstGeom prst="line">
              <a:avLst/>
            </a:prstGeom>
            <a:noFill/>
            <a:ln w="38100" cmpd="dbl">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sp>
        <p:nvSpPr>
          <p:cNvPr id="12" name="Text Box 21"/>
          <p:cNvSpPr txBox="1">
            <a:spLocks noChangeArrowheads="1"/>
          </p:cNvSpPr>
          <p:nvPr/>
        </p:nvSpPr>
        <p:spPr bwMode="auto">
          <a:xfrm>
            <a:off x="3049983" y="1629461"/>
            <a:ext cx="21336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b="1" dirty="0">
                <a:solidFill>
                  <a:srgbClr val="FF0000"/>
                </a:solidFill>
                <a:latin typeface="Kaiti SC" charset="-122"/>
                <a:ea typeface="Kaiti SC" charset="-122"/>
                <a:cs typeface="Kaiti SC" charset="-122"/>
              </a:rPr>
              <a:t>第一次飞跃</a:t>
            </a:r>
          </a:p>
        </p:txBody>
      </p:sp>
      <p:sp>
        <p:nvSpPr>
          <p:cNvPr id="13" name="Text Box 22"/>
          <p:cNvSpPr txBox="1">
            <a:spLocks noChangeArrowheads="1"/>
          </p:cNvSpPr>
          <p:nvPr/>
        </p:nvSpPr>
        <p:spPr bwMode="auto">
          <a:xfrm>
            <a:off x="6578995" y="1629461"/>
            <a:ext cx="2057400" cy="51911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b="1" dirty="0">
                <a:solidFill>
                  <a:srgbClr val="FF0000"/>
                </a:solidFill>
                <a:latin typeface="Kaiti SC" charset="-122"/>
                <a:ea typeface="Kaiti SC" charset="-122"/>
                <a:cs typeface="Kaiti SC" charset="-122"/>
              </a:rPr>
              <a:t>第二次飞跃</a:t>
            </a:r>
          </a:p>
        </p:txBody>
      </p:sp>
      <p:sp>
        <p:nvSpPr>
          <p:cNvPr id="14" name="矩形 13"/>
          <p:cNvSpPr/>
          <p:nvPr/>
        </p:nvSpPr>
        <p:spPr>
          <a:xfrm>
            <a:off x="1612060" y="2773546"/>
            <a:ext cx="8848164" cy="3440642"/>
          </a:xfrm>
          <a:prstGeom prst="rect">
            <a:avLst/>
          </a:prstGeom>
          <a:noFill/>
          <a:ln w="76200">
            <a:gradFill flip="none" rotWithShape="1">
              <a:gsLst>
                <a:gs pos="0">
                  <a:schemeClr val="accent5">
                    <a:lumMod val="0"/>
                    <a:lumOff val="100000"/>
                  </a:schemeClr>
                </a:gs>
                <a:gs pos="15000">
                  <a:schemeClr val="accent5">
                    <a:lumMod val="0"/>
                    <a:lumOff val="100000"/>
                  </a:schemeClr>
                </a:gs>
                <a:gs pos="100000">
                  <a:srgbClr val="7F498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矩形 14"/>
          <p:cNvSpPr/>
          <p:nvPr/>
        </p:nvSpPr>
        <p:spPr>
          <a:xfrm>
            <a:off x="2649895" y="2948674"/>
            <a:ext cx="7100596" cy="3108543"/>
          </a:xfrm>
          <a:prstGeom prst="rect">
            <a:avLst/>
          </a:prstGeom>
        </p:spPr>
        <p:txBody>
          <a:bodyPr wrap="square">
            <a:spAutoFit/>
          </a:bodyPr>
          <a:lstStyle/>
          <a:p>
            <a:pPr marL="342900" indent="-342900" algn="ctr">
              <a:spcBef>
                <a:spcPct val="50000"/>
              </a:spcBef>
              <a:buClr>
                <a:srgbClr val="551C55"/>
              </a:buClr>
              <a:buFont typeface="ZapfDingbatsITC" charset="0"/>
              <a:buChar char="✤"/>
            </a:pPr>
            <a:r>
              <a:rPr lang="zh-CN" altLang="en-US" sz="2800" b="1" dirty="0" smtClean="0">
                <a:solidFill>
                  <a:schemeClr val="bg2">
                    <a:lumMod val="25000"/>
                  </a:schemeClr>
                </a:solidFill>
                <a:latin typeface="Kaiti SC" charset="-122"/>
                <a:ea typeface="Kaiti SC" charset="-122"/>
                <a:cs typeface="Kaiti SC" charset="-122"/>
              </a:rPr>
              <a:t>从实践到认识</a:t>
            </a:r>
          </a:p>
          <a:p>
            <a:pPr marL="342900" indent="-342900" algn="ctr">
              <a:spcBef>
                <a:spcPct val="50000"/>
              </a:spcBef>
              <a:buClr>
                <a:srgbClr val="551C55"/>
              </a:buClr>
              <a:buFont typeface="ZapfDingbatsITC" charset="0"/>
              <a:buChar char="✤"/>
            </a:pPr>
            <a:r>
              <a:rPr lang="zh-CN" altLang="en-US" sz="2800" b="1" dirty="0" smtClean="0">
                <a:solidFill>
                  <a:schemeClr val="bg2">
                    <a:lumMod val="25000"/>
                  </a:schemeClr>
                </a:solidFill>
                <a:latin typeface="Kaiti SC" charset="-122"/>
                <a:ea typeface="Kaiti SC" charset="-122"/>
                <a:cs typeface="Kaiti SC" charset="-122"/>
              </a:rPr>
              <a:t>从认识到实践</a:t>
            </a:r>
          </a:p>
          <a:p>
            <a:pPr marL="342900" indent="-342900" algn="ctr">
              <a:spcBef>
                <a:spcPct val="50000"/>
              </a:spcBef>
              <a:buClr>
                <a:srgbClr val="551C55"/>
              </a:buClr>
              <a:buFont typeface="ZapfDingbatsITC" charset="0"/>
              <a:buChar char="✤"/>
            </a:pPr>
            <a:r>
              <a:rPr lang="zh-CN" altLang="en-US" sz="2800" b="1" dirty="0" smtClean="0">
                <a:solidFill>
                  <a:schemeClr val="bg2">
                    <a:lumMod val="25000"/>
                  </a:schemeClr>
                </a:solidFill>
                <a:latin typeface="Kaiti SC" charset="-122"/>
                <a:ea typeface="Kaiti SC" charset="-122"/>
                <a:cs typeface="Kaiti SC" charset="-122"/>
              </a:rPr>
              <a:t>认识运动的不断反复和无限发展</a:t>
            </a:r>
            <a:endParaRPr lang="en-US" altLang="zh-CN" sz="2800" b="1" dirty="0" smtClean="0">
              <a:solidFill>
                <a:schemeClr val="bg2">
                  <a:lumMod val="25000"/>
                </a:schemeClr>
              </a:solidFill>
              <a:latin typeface="Kaiti SC" charset="-122"/>
              <a:ea typeface="Kaiti SC" charset="-122"/>
              <a:cs typeface="Kaiti SC" charset="-122"/>
            </a:endParaRPr>
          </a:p>
          <a:p>
            <a:pPr marL="342900" indent="-342900">
              <a:spcBef>
                <a:spcPct val="50000"/>
              </a:spcBef>
              <a:buClr>
                <a:srgbClr val="551C55"/>
              </a:buClr>
              <a:buFont typeface="ZapfDingbatsITC" charset="0"/>
              <a:buChar char="✤"/>
            </a:pPr>
            <a:r>
              <a:rPr lang="zh-CN" altLang="en-US" sz="2400" b="1" dirty="0" smtClean="0">
                <a:solidFill>
                  <a:srgbClr val="00B0F0"/>
                </a:solidFill>
                <a:latin typeface="隶书" pitchFamily="49" charset="-122"/>
                <a:ea typeface="隶书" pitchFamily="49" charset="-122"/>
                <a:cs typeface="Kaiti SC" charset="-122"/>
              </a:rPr>
              <a:t>从生动的直观到抽象的思维，并从抽象的思维到实践，这就是认识真理、认识客观实在的辩证途径。（列宁）</a:t>
            </a:r>
            <a:endParaRPr lang="zh-CN" altLang="en-US" sz="2400" b="1" dirty="0">
              <a:solidFill>
                <a:srgbClr val="00B0F0"/>
              </a:solidFill>
              <a:latin typeface="隶书" pitchFamily="49" charset="-122"/>
              <a:ea typeface="隶书" pitchFamily="49" charset="-122"/>
              <a:cs typeface="Kaiti SC" charset="-122"/>
            </a:endParaRPr>
          </a:p>
        </p:txBody>
      </p:sp>
      <p:sp>
        <p:nvSpPr>
          <p:cNvPr id="16" name="直角三角形 15"/>
          <p:cNvSpPr/>
          <p:nvPr/>
        </p:nvSpPr>
        <p:spPr>
          <a:xfrm rot="16200000">
            <a:off x="9528931" y="4194931"/>
            <a:ext cx="2765025" cy="2561112"/>
          </a:xfrm>
          <a:prstGeom prst="rtTriangle">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16200000">
            <a:off x="10546283" y="5212276"/>
            <a:ext cx="1739732" cy="1551709"/>
          </a:xfrm>
          <a:prstGeom prst="rtTriangle">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1" y="4092974"/>
            <a:ext cx="2434442" cy="2765026"/>
          </a:xfrm>
          <a:prstGeom prst="rtTriangle">
            <a:avLst/>
          </a:prstGeom>
          <a:solidFill>
            <a:srgbClr val="6A1F5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直角三角形 18"/>
          <p:cNvSpPr/>
          <p:nvPr/>
        </p:nvSpPr>
        <p:spPr>
          <a:xfrm>
            <a:off x="1" y="5118264"/>
            <a:ext cx="1612889" cy="1739735"/>
          </a:xfrm>
          <a:prstGeom prst="rtTriangle">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2012879071"/>
      </p:ext>
    </p:extLst>
  </p:cSld>
  <p:clrMapOvr>
    <a:masterClrMapping/>
  </p:clrMapOvr>
  <p:transition>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Text Box 10">
            <a:hlinkClick r:id="rId2" action="ppaction://hlinksldjump" highlightClick="1">
              <a:snd r:embed="rId3" name="type.wav"/>
            </a:hlinkClick>
            <a:hlinkHover r:id="" action="ppaction://noaction" highlightClick="1"/>
          </p:cNvPr>
          <p:cNvSpPr txBox="1">
            <a:spLocks noChangeArrowheads="1"/>
          </p:cNvSpPr>
          <p:nvPr/>
        </p:nvSpPr>
        <p:spPr bwMode="auto">
          <a:xfrm>
            <a:off x="2810371" y="2381671"/>
            <a:ext cx="1873250" cy="584775"/>
          </a:xfrm>
          <a:prstGeom prst="rect">
            <a:avLst/>
          </a:prstGeom>
          <a:solidFill>
            <a:srgbClr val="7F4980">
              <a:alpha val="78000"/>
            </a:srgbClr>
          </a:solidFill>
          <a:ln w="38100" cmpd="dbl">
            <a:solidFill>
              <a:schemeClr val="tx1"/>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a:solidFill>
                  <a:schemeClr val="bg1"/>
                </a:solidFill>
                <a:latin typeface="Kaiti SC" charset="-122"/>
                <a:ea typeface="Kaiti SC" charset="-122"/>
                <a:cs typeface="Kaiti SC" charset="-122"/>
              </a:rPr>
              <a:t>感性认识</a:t>
            </a:r>
          </a:p>
        </p:txBody>
      </p:sp>
      <p:sp>
        <p:nvSpPr>
          <p:cNvPr id="24587" name="Text Box 11">
            <a:hlinkClick r:id="rId4" action="ppaction://hlinksldjump" highlightClick="1">
              <a:snd r:embed="rId3" name="type.wav"/>
            </a:hlinkClick>
            <a:hlinkHover r:id="" action="ppaction://noaction" highlightClick="1"/>
          </p:cNvPr>
          <p:cNvSpPr txBox="1">
            <a:spLocks noChangeArrowheads="1"/>
          </p:cNvSpPr>
          <p:nvPr/>
        </p:nvSpPr>
        <p:spPr bwMode="auto">
          <a:xfrm>
            <a:off x="7102971" y="2381671"/>
            <a:ext cx="1973262" cy="584775"/>
          </a:xfrm>
          <a:prstGeom prst="rect">
            <a:avLst/>
          </a:prstGeom>
          <a:solidFill>
            <a:srgbClr val="7F4980">
              <a:alpha val="78000"/>
            </a:srgbClr>
          </a:solidFill>
          <a:ln w="38100" cmpd="dbl">
            <a:solidFill>
              <a:schemeClr val="tx1"/>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a:solidFill>
                  <a:schemeClr val="bg1"/>
                </a:solidFill>
                <a:latin typeface="Kaiti SC" charset="-122"/>
                <a:ea typeface="Kaiti SC" charset="-122"/>
                <a:cs typeface="Kaiti SC" charset="-122"/>
              </a:rPr>
              <a:t>理性认识</a:t>
            </a:r>
          </a:p>
        </p:txBody>
      </p:sp>
      <p:sp>
        <p:nvSpPr>
          <p:cNvPr id="24588" name="Line 12"/>
          <p:cNvSpPr>
            <a:spLocks noChangeShapeType="1"/>
          </p:cNvSpPr>
          <p:nvPr/>
        </p:nvSpPr>
        <p:spPr bwMode="auto">
          <a:xfrm>
            <a:off x="2354759" y="2651545"/>
            <a:ext cx="576263" cy="0"/>
          </a:xfrm>
          <a:prstGeom prst="line">
            <a:avLst/>
          </a:prstGeom>
          <a:noFill/>
          <a:ln w="38100" cmpd="dbl">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sz="2000">
              <a:solidFill>
                <a:schemeClr val="bg1"/>
              </a:solidFill>
              <a:latin typeface="Kaiti SC" charset="-122"/>
              <a:ea typeface="Kaiti SC" charset="-122"/>
              <a:cs typeface="Kaiti SC" charset="-122"/>
            </a:endParaRPr>
          </a:p>
        </p:txBody>
      </p:sp>
      <p:sp>
        <p:nvSpPr>
          <p:cNvPr id="24589" name="Line 13"/>
          <p:cNvSpPr>
            <a:spLocks noChangeShapeType="1"/>
          </p:cNvSpPr>
          <p:nvPr/>
        </p:nvSpPr>
        <p:spPr bwMode="auto">
          <a:xfrm>
            <a:off x="2354758" y="2075283"/>
            <a:ext cx="0" cy="576262"/>
          </a:xfrm>
          <a:prstGeom prst="line">
            <a:avLst/>
          </a:prstGeom>
          <a:noFill/>
          <a:ln w="38100" cap="sq" cmpd="dbl">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sz="2000">
              <a:solidFill>
                <a:schemeClr val="bg1"/>
              </a:solidFill>
              <a:latin typeface="Kaiti SC" charset="-122"/>
              <a:ea typeface="Kaiti SC" charset="-122"/>
              <a:cs typeface="Kaiti SC" charset="-122"/>
            </a:endParaRPr>
          </a:p>
        </p:txBody>
      </p:sp>
      <p:grpSp>
        <p:nvGrpSpPr>
          <p:cNvPr id="3" name="Group 14"/>
          <p:cNvGrpSpPr>
            <a:grpSpLocks/>
          </p:cNvGrpSpPr>
          <p:nvPr/>
        </p:nvGrpSpPr>
        <p:grpSpPr bwMode="auto">
          <a:xfrm>
            <a:off x="1921371" y="1499021"/>
            <a:ext cx="8234362" cy="603250"/>
            <a:chOff x="0" y="0"/>
            <a:chExt cx="5187" cy="380"/>
          </a:xfrm>
          <a:solidFill>
            <a:srgbClr val="7F4980">
              <a:alpha val="78000"/>
            </a:srgbClr>
          </a:solidFill>
        </p:grpSpPr>
        <p:sp>
          <p:nvSpPr>
            <p:cNvPr id="26652" name="Text Box 15"/>
            <p:cNvSpPr txBox="1">
              <a:spLocks noChangeArrowheads="1"/>
            </p:cNvSpPr>
            <p:nvPr/>
          </p:nvSpPr>
          <p:spPr bwMode="auto">
            <a:xfrm>
              <a:off x="0" y="0"/>
              <a:ext cx="681" cy="368"/>
            </a:xfrm>
            <a:prstGeom prst="rect">
              <a:avLst/>
            </a:prstGeom>
            <a:grpFill/>
            <a:ln w="38100" cmpd="dbl">
              <a:solidFill>
                <a:schemeClr val="tx1"/>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dirty="0">
                  <a:solidFill>
                    <a:schemeClr val="bg1"/>
                  </a:solidFill>
                  <a:latin typeface="Kaiti SC" charset="-122"/>
                  <a:ea typeface="Kaiti SC" charset="-122"/>
                  <a:cs typeface="Kaiti SC" charset="-122"/>
                </a:rPr>
                <a:t>实践</a:t>
              </a:r>
            </a:p>
          </p:txBody>
        </p:sp>
        <p:sp>
          <p:nvSpPr>
            <p:cNvPr id="26653" name="Text Box 16"/>
            <p:cNvSpPr txBox="1">
              <a:spLocks noChangeArrowheads="1"/>
            </p:cNvSpPr>
            <p:nvPr/>
          </p:nvSpPr>
          <p:spPr bwMode="auto">
            <a:xfrm>
              <a:off x="4506" y="12"/>
              <a:ext cx="681" cy="368"/>
            </a:xfrm>
            <a:prstGeom prst="rect">
              <a:avLst/>
            </a:prstGeom>
            <a:grpFill/>
            <a:ln w="38100" cmpd="dbl">
              <a:solidFill>
                <a:schemeClr val="tx1"/>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a:solidFill>
                    <a:schemeClr val="bg1"/>
                  </a:solidFill>
                  <a:latin typeface="Kaiti SC" charset="-122"/>
                  <a:ea typeface="Kaiti SC" charset="-122"/>
                  <a:cs typeface="Kaiti SC" charset="-122"/>
                </a:rPr>
                <a:t>认识</a:t>
              </a:r>
            </a:p>
          </p:txBody>
        </p:sp>
      </p:grpSp>
      <p:sp>
        <p:nvSpPr>
          <p:cNvPr id="24593" name="Line 17"/>
          <p:cNvSpPr>
            <a:spLocks noChangeShapeType="1"/>
          </p:cNvSpPr>
          <p:nvPr/>
        </p:nvSpPr>
        <p:spPr bwMode="auto">
          <a:xfrm>
            <a:off x="8931771" y="2651545"/>
            <a:ext cx="647700" cy="0"/>
          </a:xfrm>
          <a:prstGeom prst="line">
            <a:avLst/>
          </a:prstGeom>
          <a:noFill/>
          <a:ln w="38100" cmpd="dbl">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sz="2000">
              <a:solidFill>
                <a:schemeClr val="bg1"/>
              </a:solidFill>
              <a:latin typeface="Kaiti SC" charset="-122"/>
              <a:ea typeface="Kaiti SC" charset="-122"/>
              <a:cs typeface="Kaiti SC" charset="-122"/>
            </a:endParaRPr>
          </a:p>
        </p:txBody>
      </p:sp>
      <p:sp>
        <p:nvSpPr>
          <p:cNvPr id="24594" name="Line 18"/>
          <p:cNvSpPr>
            <a:spLocks noChangeShapeType="1"/>
          </p:cNvSpPr>
          <p:nvPr/>
        </p:nvSpPr>
        <p:spPr bwMode="auto">
          <a:xfrm flipV="1">
            <a:off x="9579471" y="2075283"/>
            <a:ext cx="0" cy="576262"/>
          </a:xfrm>
          <a:prstGeom prst="line">
            <a:avLst/>
          </a:prstGeom>
          <a:noFill/>
          <a:ln w="38100" cmpd="dbl">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2000">
              <a:solidFill>
                <a:schemeClr val="bg1"/>
              </a:solidFill>
              <a:latin typeface="Kaiti SC" charset="-122"/>
              <a:ea typeface="Kaiti SC" charset="-122"/>
              <a:cs typeface="Kaiti SC" charset="-122"/>
            </a:endParaRPr>
          </a:p>
        </p:txBody>
      </p:sp>
      <p:sp>
        <p:nvSpPr>
          <p:cNvPr id="24595" name="Line 19"/>
          <p:cNvSpPr>
            <a:spLocks noChangeShapeType="1"/>
          </p:cNvSpPr>
          <p:nvPr/>
        </p:nvSpPr>
        <p:spPr bwMode="auto">
          <a:xfrm>
            <a:off x="4683622" y="2651545"/>
            <a:ext cx="2447925" cy="0"/>
          </a:xfrm>
          <a:prstGeom prst="line">
            <a:avLst/>
          </a:prstGeom>
          <a:noFill/>
          <a:ln w="38100" cmpd="dbl">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2000">
              <a:solidFill>
                <a:schemeClr val="bg1"/>
              </a:solidFill>
              <a:latin typeface="Kaiti SC" charset="-122"/>
              <a:ea typeface="Kaiti SC" charset="-122"/>
              <a:cs typeface="Kaiti SC" charset="-122"/>
            </a:endParaRPr>
          </a:p>
        </p:txBody>
      </p:sp>
      <p:sp>
        <p:nvSpPr>
          <p:cNvPr id="24596" name="Text Box 20">
            <a:hlinkClick r:id="rId5" action="ppaction://hlinksldjump" highlightClick="1">
              <a:snd r:embed="rId3" name="type.wav"/>
            </a:hlinkClick>
            <a:hlinkHover r:id="" action="ppaction://noaction" highlightClick="1"/>
          </p:cNvPr>
          <p:cNvSpPr txBox="1">
            <a:spLocks noChangeArrowheads="1"/>
          </p:cNvSpPr>
          <p:nvPr/>
        </p:nvSpPr>
        <p:spPr bwMode="auto">
          <a:xfrm>
            <a:off x="4899521" y="3227809"/>
            <a:ext cx="1905000" cy="584775"/>
          </a:xfrm>
          <a:prstGeom prst="rect">
            <a:avLst/>
          </a:prstGeom>
          <a:solidFill>
            <a:srgbClr val="7F4980">
              <a:alpha val="78000"/>
            </a:srgbClr>
          </a:solidFill>
          <a:ln w="38100" cap="sq" cmpd="dbl">
            <a:solidFill>
              <a:schemeClr val="tx1"/>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a:solidFill>
                  <a:schemeClr val="bg1"/>
                </a:solidFill>
                <a:latin typeface="Kaiti SC" charset="-122"/>
                <a:ea typeface="Kaiti SC" charset="-122"/>
                <a:cs typeface="Kaiti SC" charset="-122"/>
              </a:rPr>
              <a:t>辩证关系</a:t>
            </a:r>
          </a:p>
        </p:txBody>
      </p:sp>
      <p:grpSp>
        <p:nvGrpSpPr>
          <p:cNvPr id="4" name="Group 21"/>
          <p:cNvGrpSpPr>
            <a:grpSpLocks/>
          </p:cNvGrpSpPr>
          <p:nvPr/>
        </p:nvGrpSpPr>
        <p:grpSpPr bwMode="auto">
          <a:xfrm>
            <a:off x="3891458" y="2938883"/>
            <a:ext cx="4103688" cy="576262"/>
            <a:chOff x="0" y="0"/>
            <a:chExt cx="2585" cy="363"/>
          </a:xfrm>
          <a:solidFill>
            <a:srgbClr val="7F4980">
              <a:alpha val="78000"/>
            </a:srgbClr>
          </a:solidFill>
        </p:grpSpPr>
        <p:sp>
          <p:nvSpPr>
            <p:cNvPr id="26648" name="Line 22"/>
            <p:cNvSpPr>
              <a:spLocks noChangeShapeType="1"/>
            </p:cNvSpPr>
            <p:nvPr/>
          </p:nvSpPr>
          <p:spPr bwMode="auto">
            <a:xfrm flipH="1">
              <a:off x="0" y="363"/>
              <a:ext cx="590" cy="0"/>
            </a:xfrm>
            <a:prstGeom prst="line">
              <a:avLst/>
            </a:prstGeom>
            <a:grpFill/>
            <a:ln w="38100" cmpd="dbl">
              <a:solidFill>
                <a:schemeClr val="tx1"/>
              </a:solidFill>
              <a:prstDash val="dash"/>
              <a:round/>
              <a:headEnd/>
              <a:tailEnd/>
            </a:ln>
            <a:extLst/>
          </p:spPr>
          <p:txBody>
            <a:bodyPr/>
            <a:lstStyle/>
            <a:p>
              <a:endParaRPr lang="zh-CN" altLang="en-US" sz="2000">
                <a:solidFill>
                  <a:schemeClr val="bg1"/>
                </a:solidFill>
                <a:latin typeface="Kaiti SC" charset="-122"/>
                <a:ea typeface="Kaiti SC" charset="-122"/>
                <a:cs typeface="Kaiti SC" charset="-122"/>
              </a:endParaRPr>
            </a:p>
          </p:txBody>
        </p:sp>
        <p:sp>
          <p:nvSpPr>
            <p:cNvPr id="26649" name="Line 23"/>
            <p:cNvSpPr>
              <a:spLocks noChangeShapeType="1"/>
            </p:cNvSpPr>
            <p:nvPr/>
          </p:nvSpPr>
          <p:spPr bwMode="auto">
            <a:xfrm>
              <a:off x="1859" y="363"/>
              <a:ext cx="726" cy="0"/>
            </a:xfrm>
            <a:prstGeom prst="line">
              <a:avLst/>
            </a:prstGeom>
            <a:grpFill/>
            <a:ln w="38100" cmpd="dbl">
              <a:solidFill>
                <a:schemeClr val="tx1"/>
              </a:solidFill>
              <a:prstDash val="dash"/>
              <a:round/>
              <a:headEnd/>
              <a:tailEnd/>
            </a:ln>
            <a:extLst/>
          </p:spPr>
          <p:txBody>
            <a:bodyPr/>
            <a:lstStyle/>
            <a:p>
              <a:endParaRPr lang="zh-CN" altLang="en-US" sz="2000">
                <a:solidFill>
                  <a:schemeClr val="bg1"/>
                </a:solidFill>
                <a:latin typeface="Kaiti SC" charset="-122"/>
                <a:ea typeface="Kaiti SC" charset="-122"/>
                <a:cs typeface="Kaiti SC" charset="-122"/>
              </a:endParaRPr>
            </a:p>
          </p:txBody>
        </p:sp>
        <p:sp>
          <p:nvSpPr>
            <p:cNvPr id="26650" name="Line 24"/>
            <p:cNvSpPr>
              <a:spLocks noChangeShapeType="1"/>
            </p:cNvSpPr>
            <p:nvPr/>
          </p:nvSpPr>
          <p:spPr bwMode="auto">
            <a:xfrm flipV="1">
              <a:off x="0" y="0"/>
              <a:ext cx="0" cy="363"/>
            </a:xfrm>
            <a:prstGeom prst="line">
              <a:avLst/>
            </a:prstGeom>
            <a:grpFill/>
            <a:ln w="38100" cmpd="dbl">
              <a:solidFill>
                <a:schemeClr val="tx1"/>
              </a:solidFill>
              <a:prstDash val="dash"/>
              <a:round/>
              <a:headEnd/>
              <a:tailEnd type="triangle" w="med" len="med"/>
            </a:ln>
            <a:extLst/>
          </p:spPr>
          <p:txBody>
            <a:bodyPr/>
            <a:lstStyle/>
            <a:p>
              <a:endParaRPr lang="zh-CN" altLang="en-US" sz="2000">
                <a:solidFill>
                  <a:schemeClr val="bg1"/>
                </a:solidFill>
                <a:latin typeface="Kaiti SC" charset="-122"/>
                <a:ea typeface="Kaiti SC" charset="-122"/>
                <a:cs typeface="Kaiti SC" charset="-122"/>
              </a:endParaRPr>
            </a:p>
          </p:txBody>
        </p:sp>
        <p:sp>
          <p:nvSpPr>
            <p:cNvPr id="26651" name="Line 25"/>
            <p:cNvSpPr>
              <a:spLocks noChangeShapeType="1"/>
            </p:cNvSpPr>
            <p:nvPr/>
          </p:nvSpPr>
          <p:spPr bwMode="auto">
            <a:xfrm flipV="1">
              <a:off x="2585" y="0"/>
              <a:ext cx="0" cy="363"/>
            </a:xfrm>
            <a:prstGeom prst="line">
              <a:avLst/>
            </a:prstGeom>
            <a:grpFill/>
            <a:ln w="38100" cmpd="dbl">
              <a:solidFill>
                <a:schemeClr val="tx1"/>
              </a:solidFill>
              <a:prstDash val="dash"/>
              <a:round/>
              <a:headEnd/>
              <a:tailEnd type="triangle" w="med" len="med"/>
            </a:ln>
            <a:extLst/>
          </p:spPr>
          <p:txBody>
            <a:bodyPr/>
            <a:lstStyle/>
            <a:p>
              <a:endParaRPr lang="zh-CN" altLang="en-US" sz="2000">
                <a:solidFill>
                  <a:schemeClr val="bg1"/>
                </a:solidFill>
                <a:latin typeface="Kaiti SC" charset="-122"/>
                <a:ea typeface="Kaiti SC" charset="-122"/>
                <a:cs typeface="Kaiti SC" charset="-122"/>
              </a:endParaRPr>
            </a:p>
          </p:txBody>
        </p:sp>
      </p:grpSp>
      <p:sp>
        <p:nvSpPr>
          <p:cNvPr id="24602" name="Text Box 26">
            <a:hlinkClick r:id="rId6" action="ppaction://hlinksldjump" highlightClick="1">
              <a:snd r:embed="rId3" name="type.wav"/>
            </a:hlinkClick>
            <a:hlinkHover r:id="" action="ppaction://noaction" highlightClick="1"/>
          </p:cNvPr>
          <p:cNvSpPr txBox="1">
            <a:spLocks noChangeArrowheads="1"/>
          </p:cNvSpPr>
          <p:nvPr/>
        </p:nvSpPr>
        <p:spPr bwMode="auto">
          <a:xfrm>
            <a:off x="4899521" y="1446634"/>
            <a:ext cx="1905000" cy="584775"/>
          </a:xfrm>
          <a:prstGeom prst="rect">
            <a:avLst/>
          </a:prstGeom>
          <a:solidFill>
            <a:srgbClr val="7F4980">
              <a:alpha val="78000"/>
            </a:srgbClr>
          </a:solidFill>
          <a:ln w="38100" cap="sq" cmpd="dbl">
            <a:solidFill>
              <a:schemeClr val="tx1"/>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a:solidFill>
                  <a:schemeClr val="bg1"/>
                </a:solidFill>
                <a:latin typeface="Kaiti SC" charset="-122"/>
                <a:ea typeface="Kaiti SC" charset="-122"/>
                <a:cs typeface="Kaiti SC" charset="-122"/>
              </a:rPr>
              <a:t>飞跃条件</a:t>
            </a:r>
          </a:p>
        </p:txBody>
      </p:sp>
      <p:grpSp>
        <p:nvGrpSpPr>
          <p:cNvPr id="5" name="Group 27"/>
          <p:cNvGrpSpPr>
            <a:grpSpLocks/>
          </p:cNvGrpSpPr>
          <p:nvPr/>
        </p:nvGrpSpPr>
        <p:grpSpPr bwMode="auto">
          <a:xfrm>
            <a:off x="3891458" y="1714921"/>
            <a:ext cx="4103688" cy="576263"/>
            <a:chOff x="0" y="0"/>
            <a:chExt cx="2585" cy="363"/>
          </a:xfrm>
          <a:solidFill>
            <a:srgbClr val="7F4980">
              <a:alpha val="78000"/>
            </a:srgbClr>
          </a:solidFill>
        </p:grpSpPr>
        <p:sp>
          <p:nvSpPr>
            <p:cNvPr id="26644" name="Line 28"/>
            <p:cNvSpPr>
              <a:spLocks noChangeShapeType="1"/>
            </p:cNvSpPr>
            <p:nvPr/>
          </p:nvSpPr>
          <p:spPr bwMode="auto">
            <a:xfrm flipV="1">
              <a:off x="0" y="0"/>
              <a:ext cx="0" cy="363"/>
            </a:xfrm>
            <a:prstGeom prst="line">
              <a:avLst/>
            </a:prstGeom>
            <a:grpFill/>
            <a:ln w="38100" cmpd="dbl">
              <a:solidFill>
                <a:schemeClr val="tx1"/>
              </a:solidFill>
              <a:prstDash val="dash"/>
              <a:round/>
              <a:headEnd/>
              <a:tailEnd/>
            </a:ln>
            <a:extLst/>
          </p:spPr>
          <p:txBody>
            <a:bodyPr/>
            <a:lstStyle/>
            <a:p>
              <a:endParaRPr lang="zh-CN" altLang="en-US" sz="2000">
                <a:solidFill>
                  <a:schemeClr val="bg1"/>
                </a:solidFill>
                <a:latin typeface="Kaiti SC" charset="-122"/>
                <a:ea typeface="Kaiti SC" charset="-122"/>
                <a:cs typeface="Kaiti SC" charset="-122"/>
              </a:endParaRPr>
            </a:p>
          </p:txBody>
        </p:sp>
        <p:sp>
          <p:nvSpPr>
            <p:cNvPr id="26645" name="Line 29"/>
            <p:cNvSpPr>
              <a:spLocks noChangeShapeType="1"/>
            </p:cNvSpPr>
            <p:nvPr/>
          </p:nvSpPr>
          <p:spPr bwMode="auto">
            <a:xfrm flipV="1">
              <a:off x="2585" y="0"/>
              <a:ext cx="0" cy="363"/>
            </a:xfrm>
            <a:prstGeom prst="line">
              <a:avLst/>
            </a:prstGeom>
            <a:grpFill/>
            <a:ln w="38100" cmpd="dbl">
              <a:solidFill>
                <a:schemeClr val="tx1"/>
              </a:solidFill>
              <a:prstDash val="dash"/>
              <a:round/>
              <a:headEnd/>
              <a:tailEnd/>
            </a:ln>
            <a:extLst/>
          </p:spPr>
          <p:txBody>
            <a:bodyPr/>
            <a:lstStyle/>
            <a:p>
              <a:endParaRPr lang="zh-CN" altLang="en-US" sz="2000">
                <a:solidFill>
                  <a:schemeClr val="bg1"/>
                </a:solidFill>
                <a:latin typeface="Kaiti SC" charset="-122"/>
                <a:ea typeface="Kaiti SC" charset="-122"/>
                <a:cs typeface="Kaiti SC" charset="-122"/>
              </a:endParaRPr>
            </a:p>
          </p:txBody>
        </p:sp>
        <p:sp>
          <p:nvSpPr>
            <p:cNvPr id="26646" name="Line 30"/>
            <p:cNvSpPr>
              <a:spLocks noChangeShapeType="1"/>
            </p:cNvSpPr>
            <p:nvPr/>
          </p:nvSpPr>
          <p:spPr bwMode="auto">
            <a:xfrm>
              <a:off x="0" y="0"/>
              <a:ext cx="635" cy="0"/>
            </a:xfrm>
            <a:prstGeom prst="line">
              <a:avLst/>
            </a:prstGeom>
            <a:grpFill/>
            <a:ln w="38100" cmpd="dbl">
              <a:solidFill>
                <a:schemeClr val="tx1"/>
              </a:solidFill>
              <a:prstDash val="dash"/>
              <a:round/>
              <a:headEnd/>
              <a:tailEnd/>
            </a:ln>
            <a:extLst/>
          </p:spPr>
          <p:txBody>
            <a:bodyPr/>
            <a:lstStyle/>
            <a:p>
              <a:endParaRPr lang="zh-CN" altLang="en-US" sz="2000">
                <a:solidFill>
                  <a:schemeClr val="bg1"/>
                </a:solidFill>
                <a:latin typeface="Kaiti SC" charset="-122"/>
                <a:ea typeface="Kaiti SC" charset="-122"/>
                <a:cs typeface="Kaiti SC" charset="-122"/>
              </a:endParaRPr>
            </a:p>
          </p:txBody>
        </p:sp>
        <p:sp>
          <p:nvSpPr>
            <p:cNvPr id="26647" name="Line 31"/>
            <p:cNvSpPr>
              <a:spLocks noChangeShapeType="1"/>
            </p:cNvSpPr>
            <p:nvPr/>
          </p:nvSpPr>
          <p:spPr bwMode="auto">
            <a:xfrm>
              <a:off x="1905" y="0"/>
              <a:ext cx="635" cy="0"/>
            </a:xfrm>
            <a:prstGeom prst="line">
              <a:avLst/>
            </a:prstGeom>
            <a:grpFill/>
            <a:ln w="38100" cmpd="dbl">
              <a:solidFill>
                <a:schemeClr val="tx1"/>
              </a:solidFill>
              <a:prstDash val="dash"/>
              <a:round/>
              <a:headEnd/>
              <a:tailEnd/>
            </a:ln>
            <a:extLst/>
          </p:spPr>
          <p:txBody>
            <a:bodyPr/>
            <a:lstStyle/>
            <a:p>
              <a:endParaRPr lang="zh-CN" altLang="en-US" sz="2000">
                <a:solidFill>
                  <a:schemeClr val="bg1"/>
                </a:solidFill>
                <a:latin typeface="Kaiti SC" charset="-122"/>
                <a:ea typeface="Kaiti SC" charset="-122"/>
                <a:cs typeface="Kaiti SC" charset="-122"/>
              </a:endParaRPr>
            </a:p>
          </p:txBody>
        </p:sp>
      </p:grpSp>
      <p:sp>
        <p:nvSpPr>
          <p:cNvPr id="34" name="五边形 33"/>
          <p:cNvSpPr/>
          <p:nvPr/>
        </p:nvSpPr>
        <p:spPr>
          <a:xfrm>
            <a:off x="0" y="0"/>
            <a:ext cx="313508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从实践到认识</a:t>
            </a:r>
            <a:endParaRPr kumimoji="1" lang="zh-CN" altLang="en-US" sz="3200" b="1" dirty="0">
              <a:latin typeface="Kaiti SC" charset="-122"/>
              <a:ea typeface="Kaiti SC" charset="-122"/>
              <a:cs typeface="Kaiti SC" charset="-122"/>
            </a:endParaRPr>
          </a:p>
        </p:txBody>
      </p:sp>
      <p:grpSp>
        <p:nvGrpSpPr>
          <p:cNvPr id="35" name="组合 59"/>
          <p:cNvGrpSpPr/>
          <p:nvPr/>
        </p:nvGrpSpPr>
        <p:grpSpPr>
          <a:xfrm>
            <a:off x="662474" y="4097641"/>
            <a:ext cx="10727186" cy="2270607"/>
            <a:chOff x="1264428" y="1152525"/>
            <a:chExt cx="6847285" cy="2795588"/>
          </a:xfrm>
        </p:grpSpPr>
        <p:sp>
          <p:nvSpPr>
            <p:cNvPr id="36" name="圆角矩形 3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37" name="圆角矩形 3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38" name="Text Box 32">
            <a:hlinkClick r:id="rId7" action="ppaction://hlinksldjump" highlightClick="1">
              <a:snd r:embed="rId3" name="type.wav"/>
            </a:hlinkClick>
            <a:hlinkHover r:id="" action="ppaction://noaction" highlightClick="1"/>
          </p:cNvPr>
          <p:cNvSpPr txBox="1">
            <a:spLocks noChangeArrowheads="1"/>
          </p:cNvSpPr>
          <p:nvPr/>
        </p:nvSpPr>
        <p:spPr bwMode="auto">
          <a:xfrm>
            <a:off x="1867628" y="4336923"/>
            <a:ext cx="8497888" cy="1908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dirty="0" smtClean="0">
                <a:solidFill>
                  <a:srgbClr val="00B0F0"/>
                </a:solidFill>
                <a:latin typeface="隶书" pitchFamily="49" charset="-122"/>
                <a:ea typeface="隶书" pitchFamily="49" charset="-122"/>
                <a:cs typeface="Kaiti SC" charset="-122"/>
              </a:rPr>
              <a:t>这是整个认识过程的第一个阶段，即由客观物质到主观精神的阶段，由存在到思想的阶段。（毛泽东）</a:t>
            </a:r>
            <a:endParaRPr lang="en-US" altLang="zh-CN" sz="2400" b="1" i="0" dirty="0" smtClean="0">
              <a:solidFill>
                <a:srgbClr val="00B0F0"/>
              </a:solidFill>
              <a:latin typeface="隶书" pitchFamily="49" charset="-122"/>
              <a:ea typeface="隶书" pitchFamily="49" charset="-122"/>
              <a:cs typeface="Kaiti SC" charset="-122"/>
            </a:endParaRPr>
          </a:p>
          <a:p>
            <a:pPr eaLnBrk="1" hangingPunct="1">
              <a:spcBef>
                <a:spcPct val="50000"/>
              </a:spcBef>
            </a:pPr>
            <a:r>
              <a:rPr lang="zh-CN" altLang="en-US" sz="2800" b="1" i="0" dirty="0" smtClean="0">
                <a:solidFill>
                  <a:schemeClr val="bg2">
                    <a:lumMod val="25000"/>
                  </a:schemeClr>
                </a:solidFill>
                <a:latin typeface="Kaiti SC" charset="-122"/>
                <a:ea typeface="Kaiti SC" charset="-122"/>
                <a:cs typeface="Kaiti SC" charset="-122"/>
              </a:rPr>
              <a:t>在</a:t>
            </a:r>
            <a:r>
              <a:rPr lang="zh-CN" altLang="en-US" sz="2800" b="1" i="0" dirty="0">
                <a:solidFill>
                  <a:schemeClr val="bg2">
                    <a:lumMod val="25000"/>
                  </a:schemeClr>
                </a:solidFill>
                <a:latin typeface="Kaiti SC" charset="-122"/>
                <a:ea typeface="Kaiti SC" charset="-122"/>
                <a:cs typeface="Kaiti SC" charset="-122"/>
              </a:rPr>
              <a:t>认识的辩证运动过程中，既要注重理性因素的作用，同时也不可忽视非理性因素的重要作用。</a:t>
            </a:r>
          </a:p>
        </p:txBody>
      </p:sp>
    </p:spTree>
    <p:extLst>
      <p:ext uri="{BB962C8B-B14F-4D97-AF65-F5344CB8AC3E}">
        <p14:creationId xmlns="" xmlns:p14="http://schemas.microsoft.com/office/powerpoint/2010/main" val="671684292"/>
      </p:ext>
    </p:extLst>
  </p:cSld>
  <p:clrMapOvr>
    <a:masterClrMapping/>
  </p:clrMapOvr>
  <p:transition>
    <p:diamon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145475" y="620713"/>
            <a:ext cx="784860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r>
              <a:rPr lang="en-US" altLang="zh-CN" sz="3600" b="1">
                <a:solidFill>
                  <a:schemeClr val="folHlink"/>
                </a:solidFill>
                <a:ea typeface="宋体" charset="0"/>
              </a:rPr>
              <a:t/>
            </a:r>
            <a:br>
              <a:rPr lang="en-US" altLang="zh-CN" sz="3600" b="1">
                <a:solidFill>
                  <a:schemeClr val="folHlink"/>
                </a:solidFill>
                <a:ea typeface="宋体" charset="0"/>
              </a:rPr>
            </a:br>
            <a:endParaRPr lang="en-US" altLang="zh-CN" sz="3600" b="1">
              <a:solidFill>
                <a:schemeClr val="folHlink"/>
              </a:solidFill>
              <a:ea typeface="宋体" charset="0"/>
            </a:endParaRPr>
          </a:p>
        </p:txBody>
      </p:sp>
      <p:graphicFrame>
        <p:nvGraphicFramePr>
          <p:cNvPr id="25603" name="Group 3"/>
          <p:cNvGraphicFramePr>
            <a:graphicFrameLocks noGrp="1"/>
          </p:cNvGraphicFramePr>
          <p:nvPr>
            <p:extLst>
              <p:ext uri="{D42A27DB-BD31-4B8C-83A1-F6EECF244321}">
                <p14:modId xmlns="" xmlns:p14="http://schemas.microsoft.com/office/powerpoint/2010/main" val="387733793"/>
              </p:ext>
            </p:extLst>
          </p:nvPr>
        </p:nvGraphicFramePr>
        <p:xfrm>
          <a:off x="1918528" y="2309813"/>
          <a:ext cx="8298180" cy="3632200"/>
        </p:xfrm>
        <a:graphic>
          <a:graphicData uri="http://schemas.openxmlformats.org/drawingml/2006/table">
            <a:tbl>
              <a:tblPr>
                <a:tableStyleId>{5C22544A-7EE6-4342-B048-85BDC9FD1C3A}</a:tableStyleId>
              </a:tblPr>
              <a:tblGrid>
                <a:gridCol w="4114800"/>
                <a:gridCol w="4183380"/>
              </a:tblGrid>
              <a:tr h="517525">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zh-CN" sz="2400" b="1" u="none" strike="noStrike" cap="none" normalizeH="0" baseline="0" dirty="0">
                          <a:ln>
                            <a:noFill/>
                          </a:ln>
                          <a:solidFill>
                            <a:schemeClr val="bg2">
                              <a:lumMod val="25000"/>
                            </a:schemeClr>
                          </a:solidFill>
                          <a:effectLst/>
                          <a:latin typeface="Kaiti SC" charset="-122"/>
                          <a:ea typeface="Kaiti SC" charset="-122"/>
                          <a:cs typeface="Kaiti SC" charset="-122"/>
                        </a:rPr>
                        <a:t>感性认识</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zh-CN" sz="2400" b="1" u="none" strike="noStrike" cap="none" normalizeH="0" baseline="0" dirty="0">
                          <a:ln>
                            <a:noFill/>
                          </a:ln>
                          <a:solidFill>
                            <a:schemeClr val="bg2">
                              <a:lumMod val="25000"/>
                            </a:schemeClr>
                          </a:solidFill>
                          <a:effectLst/>
                          <a:latin typeface="Kaiti SC" charset="-122"/>
                          <a:ea typeface="Kaiti SC" charset="-122"/>
                          <a:cs typeface="Kaiti SC" charset="-122"/>
                        </a:rPr>
                        <a:t>理性认识</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r>
              <a:tr h="625475">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zh-CN" sz="2400" b="1" u="none" strike="noStrike" cap="none" normalizeH="0" baseline="0" dirty="0">
                          <a:ln>
                            <a:noFill/>
                          </a:ln>
                          <a:solidFill>
                            <a:schemeClr val="bg2">
                              <a:lumMod val="25000"/>
                            </a:schemeClr>
                          </a:solidFill>
                          <a:effectLst/>
                          <a:latin typeface="Kaiti SC" charset="-122"/>
                          <a:ea typeface="Kaiti SC" charset="-122"/>
                          <a:cs typeface="Kaiti SC" charset="-122"/>
                        </a:rPr>
                        <a:t>通过感官得到</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借助抽象</a:t>
                      </a:r>
                      <a:r>
                        <a:rPr kumimoji="0" lang="zh-CN"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思维得到</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r>
              <a:tr h="609600">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zh-CN" altLang="en-US"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现象、外部联系、各个方面</a:t>
                      </a:r>
                      <a:endParaRPr kumimoji="0" lang="zh-CN" altLang="zh-CN" sz="2400" b="1" i="0" u="none" strike="noStrike" cap="none" normalizeH="0" baseline="0" dirty="0" smtClean="0">
                        <a:ln>
                          <a:noFill/>
                        </a:ln>
                        <a:solidFill>
                          <a:schemeClr val="bg2">
                            <a:lumMod val="25000"/>
                          </a:schemeClr>
                        </a:solidFill>
                        <a:effectLst/>
                        <a:latin typeface="Kaiti SC" charset="-122"/>
                        <a:ea typeface="Kaiti SC" charset="-122"/>
                        <a:cs typeface="Kaiti SC" charset="-122"/>
                      </a:endParaRPr>
                    </a:p>
                  </a:txBody>
                  <a:tcPr horzOverflow="overflow"/>
                </a:tc>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2400" b="1" i="0" u="none" strike="noStrike" cap="none" normalizeH="0" baseline="0" dirty="0" smtClean="0">
                          <a:ln>
                            <a:noFill/>
                          </a:ln>
                          <a:solidFill>
                            <a:schemeClr val="bg2">
                              <a:lumMod val="25000"/>
                            </a:schemeClr>
                          </a:solidFill>
                          <a:effectLst/>
                          <a:latin typeface="Kaiti SC" charset="-122"/>
                          <a:ea typeface="Kaiti SC" charset="-122"/>
                          <a:cs typeface="Kaiti SC" charset="-122"/>
                        </a:rPr>
                        <a:t>本质、全体、内部联系、规律</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r>
              <a:tr h="625475">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zh-CN"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感觉、知觉、表象</a:t>
                      </a:r>
                      <a:endParaRPr kumimoji="0" lang="zh-CN" altLang="zh-CN" sz="2400" b="1" i="0" u="none" strike="noStrike" cap="none" normalizeH="0" baseline="0" dirty="0" smtClean="0">
                        <a:ln>
                          <a:noFill/>
                        </a:ln>
                        <a:solidFill>
                          <a:schemeClr val="bg2">
                            <a:lumMod val="25000"/>
                          </a:schemeClr>
                        </a:solidFill>
                        <a:effectLst/>
                        <a:latin typeface="Kaiti SC" charset="-122"/>
                        <a:ea typeface="Kaiti SC" charset="-122"/>
                        <a:cs typeface="Kaiti SC" charset="-122"/>
                      </a:endParaRPr>
                    </a:p>
                  </a:txBody>
                  <a:tcPr horzOverflow="overflow"/>
                </a:tc>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2400" b="1" i="0" u="none" strike="noStrike" cap="none" normalizeH="0" baseline="0" dirty="0" smtClean="0">
                          <a:ln>
                            <a:noFill/>
                          </a:ln>
                          <a:solidFill>
                            <a:schemeClr val="bg2">
                              <a:lumMod val="25000"/>
                            </a:schemeClr>
                          </a:solidFill>
                          <a:effectLst/>
                          <a:latin typeface="Kaiti SC" charset="-122"/>
                          <a:ea typeface="Kaiti SC" charset="-122"/>
                          <a:cs typeface="Kaiti SC" charset="-122"/>
                        </a:rPr>
                        <a:t>概念、判断、推理</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r>
              <a:tr h="625475">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zh-CN"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直接性、生动性、具体性</a:t>
                      </a:r>
                      <a:endParaRPr kumimoji="0" lang="zh-CN" altLang="zh-CN" sz="2400" b="1" i="0" u="none" strike="noStrike" cap="none" normalizeH="0" baseline="0" dirty="0" smtClean="0">
                        <a:ln>
                          <a:noFill/>
                        </a:ln>
                        <a:solidFill>
                          <a:schemeClr val="bg2">
                            <a:lumMod val="25000"/>
                          </a:schemeClr>
                        </a:solidFill>
                        <a:effectLst/>
                        <a:latin typeface="Kaiti SC" charset="-122"/>
                        <a:ea typeface="Kaiti SC" charset="-122"/>
                        <a:cs typeface="Kaiti SC" charset="-122"/>
                      </a:endParaRPr>
                    </a:p>
                  </a:txBody>
                  <a:tcPr horzOverflow="overflow"/>
                </a:tc>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2400" b="1" i="0" u="none" strike="noStrike" cap="none" normalizeH="0" baseline="0" dirty="0" smtClean="0">
                          <a:ln>
                            <a:noFill/>
                          </a:ln>
                          <a:solidFill>
                            <a:schemeClr val="bg2">
                              <a:lumMod val="25000"/>
                            </a:schemeClr>
                          </a:solidFill>
                          <a:effectLst/>
                          <a:latin typeface="Kaiti SC" charset="-122"/>
                          <a:ea typeface="Kaiti SC" charset="-122"/>
                          <a:cs typeface="Kaiti SC" charset="-122"/>
                        </a:rPr>
                        <a:t>抽象性、间接性</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r>
              <a:tr h="628650">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不深刻</a:t>
                      </a:r>
                      <a:r>
                        <a:rPr kumimoji="0" lang="en-US"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a:t>
                      </a:r>
                      <a:r>
                        <a:rPr kumimoji="0" lang="zh-CN"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低级阶段</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c>
                  <a:txBody>
                    <a:bodyPr/>
                    <a:lstStyle>
                      <a:lvl1pPr eaLnBrk="0" hangingPunct="0">
                        <a:spcBef>
                          <a:spcPct val="20000"/>
                        </a:spcBef>
                        <a:buClr>
                          <a:schemeClr val="tx2"/>
                        </a:buClr>
                        <a:buSzPct val="50000"/>
                        <a:buFont typeface="Wingdings 2" charset="2"/>
                        <a:defRPr sz="2800">
                          <a:solidFill>
                            <a:schemeClr val="tx1"/>
                          </a:solidFill>
                          <a:latin typeface="Franklin Gothic Book" charset="0"/>
                          <a:ea typeface="黑体" charset="0"/>
                        </a:defRPr>
                      </a:lvl1pPr>
                      <a:lvl2pPr marL="742950" indent="-285750" eaLnBrk="0" hangingPunct="0">
                        <a:spcBef>
                          <a:spcPct val="20000"/>
                        </a:spcBef>
                        <a:buClr>
                          <a:schemeClr val="tx2"/>
                        </a:buClr>
                        <a:buSzPct val="50000"/>
                        <a:buFont typeface="Wingdings 2" charset="2"/>
                        <a:defRPr sz="2400">
                          <a:solidFill>
                            <a:schemeClr val="tx1"/>
                          </a:solidFill>
                          <a:latin typeface="Franklin Gothic Book" charset="0"/>
                          <a:ea typeface="黑体" charset="0"/>
                        </a:defRPr>
                      </a:lvl2pPr>
                      <a:lvl3pPr marL="1143000" indent="-228600" eaLnBrk="0" hangingPunct="0">
                        <a:spcBef>
                          <a:spcPct val="20000"/>
                        </a:spcBef>
                        <a:buClr>
                          <a:schemeClr val="tx2"/>
                        </a:buClr>
                        <a:buSzPct val="50000"/>
                        <a:buFont typeface="Wingdings 2" charset="2"/>
                        <a:defRPr sz="2000">
                          <a:solidFill>
                            <a:schemeClr val="tx1"/>
                          </a:solidFill>
                          <a:latin typeface="Franklin Gothic Book" charset="0"/>
                          <a:ea typeface="黑体" charset="0"/>
                        </a:defRPr>
                      </a:lvl3pPr>
                      <a:lvl4pPr marL="16002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4pPr>
                      <a:lvl5pPr marL="2057400" indent="-228600" eaLnBrk="0" hangingPunct="0">
                        <a:spcBef>
                          <a:spcPct val="20000"/>
                        </a:spcBef>
                        <a:buClr>
                          <a:schemeClr val="tx2"/>
                        </a:buClr>
                        <a:buSzPct val="50000"/>
                        <a:buFont typeface="Wingdings 2" charset="2"/>
                        <a:defRPr>
                          <a:solidFill>
                            <a:schemeClr val="tx1"/>
                          </a:solidFill>
                          <a:latin typeface="Franklin Gothic Book" charset="0"/>
                          <a:ea typeface="黑体" charset="0"/>
                        </a:defRPr>
                      </a:lvl5pPr>
                      <a:lvl6pPr marL="25146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6pPr>
                      <a:lvl7pPr marL="29718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7pPr>
                      <a:lvl8pPr marL="34290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8pPr>
                      <a:lvl9pPr marL="3886200" indent="-228600" eaLnBrk="0" fontAlgn="base" hangingPunct="0">
                        <a:spcBef>
                          <a:spcPct val="20000"/>
                        </a:spcBef>
                        <a:spcAft>
                          <a:spcPct val="0"/>
                        </a:spcAft>
                        <a:buClr>
                          <a:schemeClr val="tx2"/>
                        </a:buClr>
                        <a:buSzPct val="50000"/>
                        <a:buFont typeface="Wingdings 2" charset="2"/>
                        <a:defRPr>
                          <a:solidFill>
                            <a:schemeClr val="tx1"/>
                          </a:solidFill>
                          <a:latin typeface="Franklin Gothic Book" charset="0"/>
                          <a:ea typeface="黑体"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深刻</a:t>
                      </a:r>
                      <a:r>
                        <a:rPr kumimoji="0" lang="en-US"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a:t>
                      </a:r>
                      <a:r>
                        <a:rPr kumimoji="0" lang="zh-CN" altLang="zh-CN" sz="2400" b="1" u="none" strike="noStrike" cap="none" normalizeH="0" baseline="0" dirty="0" smtClean="0">
                          <a:ln>
                            <a:noFill/>
                          </a:ln>
                          <a:solidFill>
                            <a:schemeClr val="bg2">
                              <a:lumMod val="25000"/>
                            </a:schemeClr>
                          </a:solidFill>
                          <a:effectLst/>
                          <a:latin typeface="Kaiti SC" charset="-122"/>
                          <a:ea typeface="Kaiti SC" charset="-122"/>
                          <a:cs typeface="Kaiti SC" charset="-122"/>
                        </a:rPr>
                        <a:t>高级</a:t>
                      </a:r>
                      <a:r>
                        <a:rPr kumimoji="0" lang="zh-CN" altLang="zh-CN" sz="2400" b="1" u="none" strike="noStrike" cap="none" normalizeH="0" baseline="0" dirty="0">
                          <a:ln>
                            <a:noFill/>
                          </a:ln>
                          <a:solidFill>
                            <a:schemeClr val="bg2">
                              <a:lumMod val="25000"/>
                            </a:schemeClr>
                          </a:solidFill>
                          <a:effectLst/>
                          <a:latin typeface="Kaiti SC" charset="-122"/>
                          <a:ea typeface="Kaiti SC" charset="-122"/>
                          <a:cs typeface="Kaiti SC" charset="-122"/>
                        </a:rPr>
                        <a:t>阶段</a:t>
                      </a:r>
                      <a:endParaRPr kumimoji="0" lang="zh-CN" altLang="zh-CN" sz="2400" b="1" i="0" u="none" strike="noStrike" cap="none" normalizeH="0" baseline="0" dirty="0">
                        <a:ln>
                          <a:noFill/>
                        </a:ln>
                        <a:solidFill>
                          <a:schemeClr val="bg2">
                            <a:lumMod val="25000"/>
                          </a:schemeClr>
                        </a:solidFill>
                        <a:effectLst/>
                        <a:latin typeface="Kaiti SC" charset="-122"/>
                        <a:ea typeface="Kaiti SC" charset="-122"/>
                        <a:cs typeface="Kaiti SC" charset="-122"/>
                      </a:endParaRPr>
                    </a:p>
                  </a:txBody>
                  <a:tcPr horzOverflow="overflow"/>
                </a:tc>
              </a:tr>
            </a:tbl>
          </a:graphicData>
        </a:graphic>
      </p:graphicFrame>
      <p:sp>
        <p:nvSpPr>
          <p:cNvPr id="27674" name="Text Box 28"/>
          <p:cNvSpPr txBox="1">
            <a:spLocks noChangeArrowheads="1"/>
          </p:cNvSpPr>
          <p:nvPr/>
        </p:nvSpPr>
        <p:spPr bwMode="auto">
          <a:xfrm>
            <a:off x="1371600" y="1119188"/>
            <a:ext cx="9610531"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r>
              <a:rPr lang="en-US" altLang="zh-CN" sz="2800" b="1" i="0" dirty="0" smtClean="0">
                <a:solidFill>
                  <a:srgbClr val="7F4980"/>
                </a:solidFill>
                <a:latin typeface="Kaiti SC" charset="-122"/>
                <a:ea typeface="Kaiti SC" charset="-122"/>
                <a:cs typeface="Kaiti SC" charset="-122"/>
              </a:rPr>
              <a:t>    </a:t>
            </a:r>
            <a:r>
              <a:rPr lang="zh-CN" altLang="en-US" sz="2800" b="1" i="0" dirty="0" smtClean="0">
                <a:solidFill>
                  <a:srgbClr val="FF0000"/>
                </a:solidFill>
                <a:latin typeface="Kaiti SC" charset="-122"/>
                <a:ea typeface="Kaiti SC" charset="-122"/>
                <a:cs typeface="Kaiti SC" charset="-122"/>
              </a:rPr>
              <a:t>由感性认识发展到理性认识，这是认识过程的第一次飞跃。</a:t>
            </a:r>
            <a:endParaRPr lang="en-US" altLang="zh-CN" sz="2800" b="1" i="0" dirty="0" smtClean="0">
              <a:solidFill>
                <a:srgbClr val="FF0000"/>
              </a:solidFill>
              <a:latin typeface="Kaiti SC" charset="-122"/>
              <a:ea typeface="Kaiti SC" charset="-122"/>
              <a:cs typeface="Kaiti SC" charset="-122"/>
            </a:endParaRPr>
          </a:p>
          <a:p>
            <a:pPr eaLnBrk="1" hangingPunct="1"/>
            <a:r>
              <a:rPr lang="en-US" altLang="zh-CN" sz="2800" dirty="0" smtClean="0">
                <a:solidFill>
                  <a:srgbClr val="FFFF00"/>
                </a:solidFill>
                <a:latin typeface="楷体_GB2312" charset="0"/>
                <a:ea typeface="楷体_GB2312" charset="0"/>
              </a:rPr>
              <a:t>    </a:t>
            </a:r>
            <a:endParaRPr lang="zh-CN" altLang="en-US" sz="2800" dirty="0">
              <a:latin typeface="楷体_GB2312" charset="0"/>
              <a:ea typeface="楷体_GB2312" charset="0"/>
            </a:endParaRPr>
          </a:p>
        </p:txBody>
      </p:sp>
      <p:sp>
        <p:nvSpPr>
          <p:cNvPr id="5" name="五边形 4"/>
          <p:cNvSpPr/>
          <p:nvPr/>
        </p:nvSpPr>
        <p:spPr>
          <a:xfrm>
            <a:off x="0" y="0"/>
            <a:ext cx="313508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从实践到认识</a:t>
            </a:r>
            <a:endParaRPr kumimoji="1" lang="zh-CN" altLang="en-US" sz="3200" b="1" dirty="0">
              <a:latin typeface="Kaiti SC" charset="-122"/>
              <a:ea typeface="Kaiti SC" charset="-122"/>
              <a:cs typeface="Kaiti SC" charset="-122"/>
            </a:endParaRPr>
          </a:p>
        </p:txBody>
      </p:sp>
      <p:pic>
        <p:nvPicPr>
          <p:cNvPr id="3" name="图片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52832" y="894412"/>
            <a:ext cx="4559251" cy="3065218"/>
          </a:xfrm>
          <a:prstGeom prst="rect">
            <a:avLst/>
          </a:prstGeom>
          <a:effectLst>
            <a:softEdge rad="1270000"/>
          </a:effectLst>
        </p:spPr>
      </p:pic>
    </p:spTree>
    <p:extLst>
      <p:ext uri="{BB962C8B-B14F-4D97-AF65-F5344CB8AC3E}">
        <p14:creationId xmlns="" xmlns:p14="http://schemas.microsoft.com/office/powerpoint/2010/main" val="1823847012"/>
      </p:ext>
    </p:extLst>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3"/>
          <p:cNvGrpSpPr/>
          <p:nvPr/>
        </p:nvGrpSpPr>
        <p:grpSpPr>
          <a:xfrm>
            <a:off x="4484904" y="1681109"/>
            <a:ext cx="3213404" cy="3213402"/>
            <a:chOff x="2965298" y="2181091"/>
            <a:chExt cx="3213404" cy="3213402"/>
          </a:xfrm>
          <a:solidFill>
            <a:sysClr val="window" lastClr="FFFFFF">
              <a:lumMod val="65000"/>
            </a:sysClr>
          </a:solidFill>
        </p:grpSpPr>
        <p:sp>
          <p:nvSpPr>
            <p:cNvPr id="64" name="Block Arc 85"/>
            <p:cNvSpPr/>
            <p:nvPr/>
          </p:nvSpPr>
          <p:spPr>
            <a:xfrm>
              <a:off x="2965298" y="2181091"/>
              <a:ext cx="3213404" cy="3213402"/>
            </a:xfrm>
            <a:prstGeom prst="blockArc">
              <a:avLst>
                <a:gd name="adj1" fmla="val 10774914"/>
                <a:gd name="adj2" fmla="val 16220732"/>
                <a:gd name="adj3" fmla="val 828"/>
              </a:avLst>
            </a:prstGeom>
            <a:grpFill/>
            <a:ln>
              <a:noFill/>
            </a:ln>
            <a:effectLst/>
          </p:spPr>
        </p:sp>
        <p:sp>
          <p:nvSpPr>
            <p:cNvPr id="65" name="Block Arc 88"/>
            <p:cNvSpPr/>
            <p:nvPr/>
          </p:nvSpPr>
          <p:spPr>
            <a:xfrm>
              <a:off x="2965298" y="2181091"/>
              <a:ext cx="3213404" cy="3213402"/>
            </a:xfrm>
            <a:prstGeom prst="blockArc">
              <a:avLst>
                <a:gd name="adj1" fmla="val 16200000"/>
                <a:gd name="adj2" fmla="val 21589641"/>
                <a:gd name="adj3" fmla="val 799"/>
              </a:avLst>
            </a:prstGeom>
            <a:grpFill/>
            <a:ln>
              <a:noFill/>
            </a:ln>
            <a:effectLst/>
          </p:spPr>
        </p:sp>
      </p:grpSp>
      <p:grpSp>
        <p:nvGrpSpPr>
          <p:cNvPr id="3" name="Group 83"/>
          <p:cNvGrpSpPr/>
          <p:nvPr/>
        </p:nvGrpSpPr>
        <p:grpSpPr>
          <a:xfrm>
            <a:off x="4681905" y="2773801"/>
            <a:ext cx="2819400" cy="2035175"/>
            <a:chOff x="3201988" y="1963738"/>
            <a:chExt cx="2819400" cy="2035175"/>
          </a:xfrm>
        </p:grpSpPr>
        <p:sp>
          <p:nvSpPr>
            <p:cNvPr id="67" name="Freeform 45"/>
            <p:cNvSpPr>
              <a:spLocks/>
            </p:cNvSpPr>
            <p:nvPr/>
          </p:nvSpPr>
          <p:spPr bwMode="auto">
            <a:xfrm>
              <a:off x="3625850" y="3135313"/>
              <a:ext cx="635000" cy="641350"/>
            </a:xfrm>
            <a:custGeom>
              <a:avLst/>
              <a:gdLst/>
              <a:ahLst/>
              <a:cxnLst>
                <a:cxn ang="0">
                  <a:pos x="380" y="353"/>
                </a:cxn>
                <a:cxn ang="0">
                  <a:pos x="95" y="90"/>
                </a:cxn>
                <a:cxn ang="0">
                  <a:pos x="380" y="353"/>
                </a:cxn>
              </a:cxnLst>
              <a:rect l="0" t="0" r="r" b="b"/>
              <a:pathLst>
                <a:path w="467" h="472">
                  <a:moveTo>
                    <a:pt x="380" y="353"/>
                  </a:moveTo>
                  <a:cubicBezTo>
                    <a:pt x="467" y="241"/>
                    <a:pt x="165" y="0"/>
                    <a:pt x="95" y="90"/>
                  </a:cubicBezTo>
                  <a:cubicBezTo>
                    <a:pt x="0" y="212"/>
                    <a:pt x="286" y="472"/>
                    <a:pt x="380" y="353"/>
                  </a:cubicBezTo>
                  <a:close/>
                </a:path>
              </a:pathLst>
            </a:custGeom>
            <a:solidFill>
              <a:sysClr val="windowText" lastClr="000000">
                <a:lumMod val="75000"/>
                <a:lumOff val="2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68" name="Freeform 46"/>
            <p:cNvSpPr>
              <a:spLocks/>
            </p:cNvSpPr>
            <p:nvPr/>
          </p:nvSpPr>
          <p:spPr bwMode="auto">
            <a:xfrm>
              <a:off x="3697288" y="3090863"/>
              <a:ext cx="588963" cy="595313"/>
            </a:xfrm>
            <a:custGeom>
              <a:avLst/>
              <a:gdLst/>
              <a:ahLst/>
              <a:cxnLst>
                <a:cxn ang="0">
                  <a:pos x="353" y="327"/>
                </a:cxn>
                <a:cxn ang="0">
                  <a:pos x="88" y="83"/>
                </a:cxn>
                <a:cxn ang="0">
                  <a:pos x="353" y="327"/>
                </a:cxn>
              </a:cxnLst>
              <a:rect l="0" t="0" r="r" b="b"/>
              <a:pathLst>
                <a:path w="433" h="438">
                  <a:moveTo>
                    <a:pt x="353" y="327"/>
                  </a:moveTo>
                  <a:cubicBezTo>
                    <a:pt x="433" y="224"/>
                    <a:pt x="153" y="0"/>
                    <a:pt x="88" y="83"/>
                  </a:cubicBezTo>
                  <a:cubicBezTo>
                    <a:pt x="0" y="197"/>
                    <a:pt x="266" y="438"/>
                    <a:pt x="353" y="327"/>
                  </a:cubicBezTo>
                  <a:close/>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69" name="Freeform 47"/>
            <p:cNvSpPr>
              <a:spLocks/>
            </p:cNvSpPr>
            <p:nvPr/>
          </p:nvSpPr>
          <p:spPr bwMode="auto">
            <a:xfrm>
              <a:off x="3567113" y="3100388"/>
              <a:ext cx="688975" cy="803275"/>
            </a:xfrm>
            <a:custGeom>
              <a:avLst/>
              <a:gdLst/>
              <a:ahLst/>
              <a:cxnLst>
                <a:cxn ang="0">
                  <a:pos x="238" y="0"/>
                </a:cxn>
                <a:cxn ang="0">
                  <a:pos x="0" y="304"/>
                </a:cxn>
                <a:cxn ang="0">
                  <a:pos x="23" y="506"/>
                </a:cxn>
                <a:cxn ang="0">
                  <a:pos x="194" y="488"/>
                </a:cxn>
                <a:cxn ang="0">
                  <a:pos x="434" y="180"/>
                </a:cxn>
                <a:cxn ang="0">
                  <a:pos x="238" y="0"/>
                </a:cxn>
              </a:cxnLst>
              <a:rect l="0" t="0" r="r" b="b"/>
              <a:pathLst>
                <a:path w="434" h="506">
                  <a:moveTo>
                    <a:pt x="238" y="0"/>
                  </a:moveTo>
                  <a:lnTo>
                    <a:pt x="0" y="304"/>
                  </a:lnTo>
                  <a:lnTo>
                    <a:pt x="23" y="506"/>
                  </a:lnTo>
                  <a:lnTo>
                    <a:pt x="194" y="488"/>
                  </a:lnTo>
                  <a:lnTo>
                    <a:pt x="434" y="180"/>
                  </a:lnTo>
                  <a:lnTo>
                    <a:pt x="238" y="0"/>
                  </a:ln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0" name="Freeform 48"/>
            <p:cNvSpPr>
              <a:spLocks/>
            </p:cNvSpPr>
            <p:nvPr/>
          </p:nvSpPr>
          <p:spPr bwMode="auto">
            <a:xfrm>
              <a:off x="3567113" y="3100388"/>
              <a:ext cx="696913" cy="565150"/>
            </a:xfrm>
            <a:custGeom>
              <a:avLst/>
              <a:gdLst/>
              <a:ahLst/>
              <a:cxnLst>
                <a:cxn ang="0">
                  <a:pos x="221" y="72"/>
                </a:cxn>
                <a:cxn ang="0">
                  <a:pos x="0" y="355"/>
                </a:cxn>
                <a:cxn ang="0">
                  <a:pos x="7" y="416"/>
                </a:cxn>
                <a:cxn ang="0">
                  <a:pos x="176" y="199"/>
                </a:cxn>
                <a:cxn ang="0">
                  <a:pos x="395" y="353"/>
                </a:cxn>
                <a:cxn ang="0">
                  <a:pos x="429" y="311"/>
                </a:cxn>
                <a:cxn ang="0">
                  <a:pos x="246" y="173"/>
                </a:cxn>
                <a:cxn ang="0">
                  <a:pos x="278" y="144"/>
                </a:cxn>
                <a:cxn ang="0">
                  <a:pos x="492" y="229"/>
                </a:cxn>
                <a:cxn ang="0">
                  <a:pos x="512" y="204"/>
                </a:cxn>
                <a:cxn ang="0">
                  <a:pos x="277" y="0"/>
                </a:cxn>
                <a:cxn ang="0">
                  <a:pos x="221" y="72"/>
                </a:cxn>
              </a:cxnLst>
              <a:rect l="0" t="0" r="r" b="b"/>
              <a:pathLst>
                <a:path w="512" h="416">
                  <a:moveTo>
                    <a:pt x="221" y="72"/>
                  </a:moveTo>
                  <a:cubicBezTo>
                    <a:pt x="0" y="355"/>
                    <a:pt x="0" y="355"/>
                    <a:pt x="0" y="355"/>
                  </a:cubicBezTo>
                  <a:cubicBezTo>
                    <a:pt x="7" y="416"/>
                    <a:pt x="7" y="416"/>
                    <a:pt x="7" y="416"/>
                  </a:cubicBezTo>
                  <a:cubicBezTo>
                    <a:pt x="176" y="199"/>
                    <a:pt x="176" y="199"/>
                    <a:pt x="176" y="199"/>
                  </a:cubicBezTo>
                  <a:cubicBezTo>
                    <a:pt x="395" y="353"/>
                    <a:pt x="395" y="353"/>
                    <a:pt x="395" y="353"/>
                  </a:cubicBezTo>
                  <a:cubicBezTo>
                    <a:pt x="429" y="311"/>
                    <a:pt x="429" y="311"/>
                    <a:pt x="429" y="311"/>
                  </a:cubicBezTo>
                  <a:cubicBezTo>
                    <a:pt x="353" y="290"/>
                    <a:pt x="273" y="229"/>
                    <a:pt x="246" y="173"/>
                  </a:cubicBezTo>
                  <a:cubicBezTo>
                    <a:pt x="227" y="135"/>
                    <a:pt x="248" y="117"/>
                    <a:pt x="278" y="144"/>
                  </a:cubicBezTo>
                  <a:cubicBezTo>
                    <a:pt x="343" y="205"/>
                    <a:pt x="400" y="231"/>
                    <a:pt x="492" y="229"/>
                  </a:cubicBezTo>
                  <a:cubicBezTo>
                    <a:pt x="512" y="204"/>
                    <a:pt x="512" y="204"/>
                    <a:pt x="512" y="204"/>
                  </a:cubicBezTo>
                  <a:cubicBezTo>
                    <a:pt x="277" y="0"/>
                    <a:pt x="277" y="0"/>
                    <a:pt x="277" y="0"/>
                  </a:cubicBezTo>
                  <a:lnTo>
                    <a:pt x="221" y="72"/>
                  </a:lnTo>
                  <a:close/>
                </a:path>
              </a:pathLst>
            </a:custGeom>
            <a:solidFill>
              <a:srgbClr val="D5B27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1" name="Freeform 49"/>
            <p:cNvSpPr>
              <a:spLocks/>
            </p:cNvSpPr>
            <p:nvPr/>
          </p:nvSpPr>
          <p:spPr bwMode="auto">
            <a:xfrm>
              <a:off x="3562350" y="3203575"/>
              <a:ext cx="614363" cy="700088"/>
            </a:xfrm>
            <a:custGeom>
              <a:avLst/>
              <a:gdLst/>
              <a:ahLst/>
              <a:cxnLst>
                <a:cxn ang="0">
                  <a:pos x="187" y="0"/>
                </a:cxn>
                <a:cxn ang="0">
                  <a:pos x="0" y="240"/>
                </a:cxn>
                <a:cxn ang="0">
                  <a:pos x="30" y="515"/>
                </a:cxn>
                <a:cxn ang="0">
                  <a:pos x="259" y="490"/>
                </a:cxn>
                <a:cxn ang="0">
                  <a:pos x="452" y="244"/>
                </a:cxn>
                <a:cxn ang="0">
                  <a:pos x="276" y="157"/>
                </a:cxn>
                <a:cxn ang="0">
                  <a:pos x="187" y="0"/>
                </a:cxn>
              </a:cxnLst>
              <a:rect l="0" t="0" r="r" b="b"/>
              <a:pathLst>
                <a:path w="452" h="515">
                  <a:moveTo>
                    <a:pt x="187" y="0"/>
                  </a:moveTo>
                  <a:cubicBezTo>
                    <a:pt x="0" y="240"/>
                    <a:pt x="0" y="240"/>
                    <a:pt x="0" y="240"/>
                  </a:cubicBezTo>
                  <a:cubicBezTo>
                    <a:pt x="30" y="515"/>
                    <a:pt x="30" y="515"/>
                    <a:pt x="30" y="515"/>
                  </a:cubicBezTo>
                  <a:cubicBezTo>
                    <a:pt x="259" y="490"/>
                    <a:pt x="259" y="490"/>
                    <a:pt x="259" y="490"/>
                  </a:cubicBezTo>
                  <a:cubicBezTo>
                    <a:pt x="452" y="244"/>
                    <a:pt x="452" y="244"/>
                    <a:pt x="452" y="244"/>
                  </a:cubicBezTo>
                  <a:cubicBezTo>
                    <a:pt x="378" y="228"/>
                    <a:pt x="320" y="199"/>
                    <a:pt x="276" y="157"/>
                  </a:cubicBezTo>
                  <a:cubicBezTo>
                    <a:pt x="233" y="117"/>
                    <a:pt x="204" y="64"/>
                    <a:pt x="187" y="0"/>
                  </a:cubicBezTo>
                  <a:close/>
                </a:path>
              </a:pathLst>
            </a:custGeom>
            <a:solidFill>
              <a:sysClr val="window" lastClr="FFFFFF">
                <a:lumMod val="8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2" name="Freeform 50"/>
            <p:cNvSpPr>
              <a:spLocks/>
            </p:cNvSpPr>
            <p:nvPr/>
          </p:nvSpPr>
          <p:spPr bwMode="auto">
            <a:xfrm>
              <a:off x="3873500" y="2695575"/>
              <a:ext cx="698500" cy="698500"/>
            </a:xfrm>
            <a:custGeom>
              <a:avLst/>
              <a:gdLst/>
              <a:ahLst/>
              <a:cxnLst>
                <a:cxn ang="0">
                  <a:pos x="231" y="15"/>
                </a:cxn>
                <a:cxn ang="0">
                  <a:pos x="15" y="284"/>
                </a:cxn>
                <a:cxn ang="0">
                  <a:pos x="284" y="500"/>
                </a:cxn>
                <a:cxn ang="0">
                  <a:pos x="500" y="231"/>
                </a:cxn>
                <a:cxn ang="0">
                  <a:pos x="231" y="15"/>
                </a:cxn>
              </a:cxnLst>
              <a:rect l="0" t="0" r="r" b="b"/>
              <a:pathLst>
                <a:path w="514" h="514">
                  <a:moveTo>
                    <a:pt x="231" y="15"/>
                  </a:moveTo>
                  <a:cubicBezTo>
                    <a:pt x="97" y="29"/>
                    <a:pt x="0" y="150"/>
                    <a:pt x="15" y="284"/>
                  </a:cubicBezTo>
                  <a:cubicBezTo>
                    <a:pt x="29" y="418"/>
                    <a:pt x="150" y="514"/>
                    <a:pt x="284" y="500"/>
                  </a:cubicBezTo>
                  <a:cubicBezTo>
                    <a:pt x="417" y="485"/>
                    <a:pt x="514" y="365"/>
                    <a:pt x="500" y="231"/>
                  </a:cubicBezTo>
                  <a:cubicBezTo>
                    <a:pt x="485" y="97"/>
                    <a:pt x="365" y="0"/>
                    <a:pt x="231" y="15"/>
                  </a:cubicBez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3" name="Freeform 51"/>
            <p:cNvSpPr>
              <a:spLocks/>
            </p:cNvSpPr>
            <p:nvPr/>
          </p:nvSpPr>
          <p:spPr bwMode="auto">
            <a:xfrm>
              <a:off x="3951288" y="2890838"/>
              <a:ext cx="369888" cy="374650"/>
            </a:xfrm>
            <a:custGeom>
              <a:avLst/>
              <a:gdLst/>
              <a:ahLst/>
              <a:cxnLst>
                <a:cxn ang="0">
                  <a:pos x="74" y="26"/>
                </a:cxn>
                <a:cxn ang="0">
                  <a:pos x="34" y="184"/>
                </a:cxn>
                <a:cxn ang="0">
                  <a:pos x="198" y="250"/>
                </a:cxn>
                <a:cxn ang="0">
                  <a:pos x="238" y="92"/>
                </a:cxn>
                <a:cxn ang="0">
                  <a:pos x="74" y="26"/>
                </a:cxn>
              </a:cxnLst>
              <a:rect l="0" t="0" r="r" b="b"/>
              <a:pathLst>
                <a:path w="272" h="275">
                  <a:moveTo>
                    <a:pt x="74" y="26"/>
                  </a:moveTo>
                  <a:cubicBezTo>
                    <a:pt x="18" y="51"/>
                    <a:pt x="0" y="122"/>
                    <a:pt x="34" y="184"/>
                  </a:cubicBezTo>
                  <a:cubicBezTo>
                    <a:pt x="68" y="246"/>
                    <a:pt x="142" y="275"/>
                    <a:pt x="198" y="250"/>
                  </a:cubicBezTo>
                  <a:cubicBezTo>
                    <a:pt x="254" y="225"/>
                    <a:pt x="272" y="154"/>
                    <a:pt x="238" y="92"/>
                  </a:cubicBezTo>
                  <a:cubicBezTo>
                    <a:pt x="204" y="30"/>
                    <a:pt x="130" y="0"/>
                    <a:pt x="74" y="26"/>
                  </a:cubicBezTo>
                  <a:close/>
                </a:path>
              </a:pathLst>
            </a:custGeom>
            <a:solidFill>
              <a:srgbClr val="D5B27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4" name="Freeform 52"/>
            <p:cNvSpPr>
              <a:spLocks/>
            </p:cNvSpPr>
            <p:nvPr/>
          </p:nvSpPr>
          <p:spPr bwMode="auto">
            <a:xfrm>
              <a:off x="3921125" y="2559050"/>
              <a:ext cx="406400" cy="503238"/>
            </a:xfrm>
            <a:custGeom>
              <a:avLst/>
              <a:gdLst/>
              <a:ahLst/>
              <a:cxnLst>
                <a:cxn ang="0">
                  <a:pos x="254" y="14"/>
                </a:cxn>
                <a:cxn ang="0">
                  <a:pos x="198" y="20"/>
                </a:cxn>
                <a:cxn ang="0">
                  <a:pos x="34" y="230"/>
                </a:cxn>
                <a:cxn ang="0">
                  <a:pos x="30" y="347"/>
                </a:cxn>
                <a:cxn ang="0">
                  <a:pos x="30" y="347"/>
                </a:cxn>
                <a:cxn ang="0">
                  <a:pos x="126" y="335"/>
                </a:cxn>
                <a:cxn ang="0">
                  <a:pos x="261" y="163"/>
                </a:cxn>
                <a:cxn ang="0">
                  <a:pos x="254" y="14"/>
                </a:cxn>
              </a:cxnLst>
              <a:rect l="0" t="0" r="r" b="b"/>
              <a:pathLst>
                <a:path w="299" h="370">
                  <a:moveTo>
                    <a:pt x="254" y="14"/>
                  </a:moveTo>
                  <a:cubicBezTo>
                    <a:pt x="236" y="0"/>
                    <a:pt x="211" y="3"/>
                    <a:pt x="198" y="20"/>
                  </a:cubicBezTo>
                  <a:cubicBezTo>
                    <a:pt x="34" y="230"/>
                    <a:pt x="34" y="230"/>
                    <a:pt x="34" y="230"/>
                  </a:cubicBezTo>
                  <a:cubicBezTo>
                    <a:pt x="10" y="260"/>
                    <a:pt x="0" y="323"/>
                    <a:pt x="30" y="347"/>
                  </a:cubicBezTo>
                  <a:cubicBezTo>
                    <a:pt x="30" y="347"/>
                    <a:pt x="30" y="347"/>
                    <a:pt x="30" y="347"/>
                  </a:cubicBezTo>
                  <a:cubicBezTo>
                    <a:pt x="59" y="370"/>
                    <a:pt x="103" y="365"/>
                    <a:pt x="126" y="335"/>
                  </a:cubicBezTo>
                  <a:cubicBezTo>
                    <a:pt x="261" y="163"/>
                    <a:pt x="261" y="163"/>
                    <a:pt x="261" y="163"/>
                  </a:cubicBezTo>
                  <a:cubicBezTo>
                    <a:pt x="299" y="114"/>
                    <a:pt x="290" y="42"/>
                    <a:pt x="254" y="14"/>
                  </a:cubicBezTo>
                  <a:close/>
                </a:path>
              </a:pathLst>
            </a:custGeom>
            <a:solidFill>
              <a:srgbClr val="D5B27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5" name="Freeform 53"/>
            <p:cNvSpPr>
              <a:spLocks/>
            </p:cNvSpPr>
            <p:nvPr/>
          </p:nvSpPr>
          <p:spPr bwMode="auto">
            <a:xfrm>
              <a:off x="4237038" y="1963738"/>
              <a:ext cx="915988" cy="1306513"/>
            </a:xfrm>
            <a:custGeom>
              <a:avLst/>
              <a:gdLst/>
              <a:ahLst/>
              <a:cxnLst>
                <a:cxn ang="0">
                  <a:pos x="535" y="0"/>
                </a:cxn>
                <a:cxn ang="0">
                  <a:pos x="139" y="0"/>
                </a:cxn>
                <a:cxn ang="0">
                  <a:pos x="0" y="139"/>
                </a:cxn>
                <a:cxn ang="0">
                  <a:pos x="0" y="822"/>
                </a:cxn>
                <a:cxn ang="0">
                  <a:pos x="139" y="961"/>
                </a:cxn>
                <a:cxn ang="0">
                  <a:pos x="535" y="961"/>
                </a:cxn>
                <a:cxn ang="0">
                  <a:pos x="674" y="822"/>
                </a:cxn>
                <a:cxn ang="0">
                  <a:pos x="674" y="139"/>
                </a:cxn>
                <a:cxn ang="0">
                  <a:pos x="535" y="0"/>
                </a:cxn>
              </a:cxnLst>
              <a:rect l="0" t="0" r="r" b="b"/>
              <a:pathLst>
                <a:path w="674" h="961">
                  <a:moveTo>
                    <a:pt x="535" y="0"/>
                  </a:moveTo>
                  <a:cubicBezTo>
                    <a:pt x="139" y="0"/>
                    <a:pt x="139" y="0"/>
                    <a:pt x="139" y="0"/>
                  </a:cubicBezTo>
                  <a:cubicBezTo>
                    <a:pt x="63" y="0"/>
                    <a:pt x="0" y="63"/>
                    <a:pt x="0" y="139"/>
                  </a:cubicBezTo>
                  <a:cubicBezTo>
                    <a:pt x="0" y="822"/>
                    <a:pt x="0" y="822"/>
                    <a:pt x="0" y="822"/>
                  </a:cubicBezTo>
                  <a:cubicBezTo>
                    <a:pt x="0" y="899"/>
                    <a:pt x="63" y="961"/>
                    <a:pt x="139" y="961"/>
                  </a:cubicBezTo>
                  <a:cubicBezTo>
                    <a:pt x="535" y="961"/>
                    <a:pt x="535" y="961"/>
                    <a:pt x="535" y="961"/>
                  </a:cubicBezTo>
                  <a:cubicBezTo>
                    <a:pt x="611" y="961"/>
                    <a:pt x="674" y="899"/>
                    <a:pt x="674" y="822"/>
                  </a:cubicBezTo>
                  <a:cubicBezTo>
                    <a:pt x="674" y="139"/>
                    <a:pt x="674" y="139"/>
                    <a:pt x="674" y="139"/>
                  </a:cubicBezTo>
                  <a:cubicBezTo>
                    <a:pt x="674" y="63"/>
                    <a:pt x="611" y="0"/>
                    <a:pt x="535" y="0"/>
                  </a:cubicBezTo>
                  <a:close/>
                </a:path>
              </a:pathLst>
            </a:custGeom>
            <a:solidFill>
              <a:sysClr val="windowText" lastClr="000000">
                <a:lumMod val="65000"/>
                <a:lumOff val="3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6" name="Freeform 54"/>
            <p:cNvSpPr>
              <a:spLocks/>
            </p:cNvSpPr>
            <p:nvPr/>
          </p:nvSpPr>
          <p:spPr bwMode="auto">
            <a:xfrm>
              <a:off x="4237038" y="1963738"/>
              <a:ext cx="619125" cy="1116013"/>
            </a:xfrm>
            <a:custGeom>
              <a:avLst/>
              <a:gdLst/>
              <a:ahLst/>
              <a:cxnLst>
                <a:cxn ang="0">
                  <a:pos x="456" y="0"/>
                </a:cxn>
                <a:cxn ang="0">
                  <a:pos x="0" y="820"/>
                </a:cxn>
                <a:cxn ang="0">
                  <a:pos x="0" y="139"/>
                </a:cxn>
                <a:cxn ang="0">
                  <a:pos x="139" y="0"/>
                </a:cxn>
                <a:cxn ang="0">
                  <a:pos x="456" y="0"/>
                </a:cxn>
              </a:cxnLst>
              <a:rect l="0" t="0" r="r" b="b"/>
              <a:pathLst>
                <a:path w="456" h="820">
                  <a:moveTo>
                    <a:pt x="456" y="0"/>
                  </a:moveTo>
                  <a:cubicBezTo>
                    <a:pt x="0" y="820"/>
                    <a:pt x="0" y="820"/>
                    <a:pt x="0" y="820"/>
                  </a:cubicBezTo>
                  <a:cubicBezTo>
                    <a:pt x="0" y="139"/>
                    <a:pt x="0" y="139"/>
                    <a:pt x="0" y="139"/>
                  </a:cubicBezTo>
                  <a:cubicBezTo>
                    <a:pt x="0" y="63"/>
                    <a:pt x="63" y="0"/>
                    <a:pt x="139" y="0"/>
                  </a:cubicBezTo>
                  <a:lnTo>
                    <a:pt x="456" y="0"/>
                  </a:lnTo>
                  <a:close/>
                </a:path>
              </a:pathLst>
            </a:custGeom>
            <a:solidFill>
              <a:sysClr val="windowText" lastClr="000000">
                <a:lumMod val="50000"/>
                <a:lumOff val="50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7" name="Freeform 55"/>
            <p:cNvSpPr>
              <a:spLocks/>
            </p:cNvSpPr>
            <p:nvPr/>
          </p:nvSpPr>
          <p:spPr bwMode="auto">
            <a:xfrm>
              <a:off x="4302125" y="2073275"/>
              <a:ext cx="785813" cy="1077913"/>
            </a:xfrm>
            <a:custGeom>
              <a:avLst/>
              <a:gdLst/>
              <a:ahLst/>
              <a:cxnLst>
                <a:cxn ang="0">
                  <a:pos x="576" y="0"/>
                </a:cxn>
                <a:cxn ang="0">
                  <a:pos x="2" y="0"/>
                </a:cxn>
                <a:cxn ang="0">
                  <a:pos x="0" y="2"/>
                </a:cxn>
                <a:cxn ang="0">
                  <a:pos x="0" y="790"/>
                </a:cxn>
                <a:cxn ang="0">
                  <a:pos x="2" y="792"/>
                </a:cxn>
                <a:cxn ang="0">
                  <a:pos x="576" y="792"/>
                </a:cxn>
                <a:cxn ang="0">
                  <a:pos x="578" y="790"/>
                </a:cxn>
                <a:cxn ang="0">
                  <a:pos x="578" y="2"/>
                </a:cxn>
                <a:cxn ang="0">
                  <a:pos x="576" y="0"/>
                </a:cxn>
              </a:cxnLst>
              <a:rect l="0" t="0" r="r" b="b"/>
              <a:pathLst>
                <a:path w="578" h="792">
                  <a:moveTo>
                    <a:pt x="576" y="0"/>
                  </a:moveTo>
                  <a:cubicBezTo>
                    <a:pt x="2" y="0"/>
                    <a:pt x="2" y="0"/>
                    <a:pt x="2" y="0"/>
                  </a:cubicBezTo>
                  <a:cubicBezTo>
                    <a:pt x="1" y="0"/>
                    <a:pt x="0" y="1"/>
                    <a:pt x="0" y="2"/>
                  </a:cubicBezTo>
                  <a:cubicBezTo>
                    <a:pt x="0" y="790"/>
                    <a:pt x="0" y="790"/>
                    <a:pt x="0" y="790"/>
                  </a:cubicBezTo>
                  <a:cubicBezTo>
                    <a:pt x="0" y="791"/>
                    <a:pt x="1" y="792"/>
                    <a:pt x="2" y="792"/>
                  </a:cubicBezTo>
                  <a:cubicBezTo>
                    <a:pt x="576" y="792"/>
                    <a:pt x="576" y="792"/>
                    <a:pt x="576" y="792"/>
                  </a:cubicBezTo>
                  <a:cubicBezTo>
                    <a:pt x="577" y="792"/>
                    <a:pt x="578" y="791"/>
                    <a:pt x="578" y="790"/>
                  </a:cubicBezTo>
                  <a:cubicBezTo>
                    <a:pt x="578" y="2"/>
                    <a:pt x="578" y="2"/>
                    <a:pt x="578" y="2"/>
                  </a:cubicBezTo>
                  <a:cubicBezTo>
                    <a:pt x="578" y="1"/>
                    <a:pt x="577" y="0"/>
                    <a:pt x="576" y="0"/>
                  </a:cubicBezTo>
                  <a:close/>
                </a:path>
              </a:pathLst>
            </a:custGeom>
            <a:solidFill>
              <a:sysClr val="window" lastClr="FFFFFF">
                <a:lumMod val="9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8" name="Freeform 56"/>
            <p:cNvSpPr>
              <a:spLocks noEditPoints="1"/>
            </p:cNvSpPr>
            <p:nvPr/>
          </p:nvSpPr>
          <p:spPr bwMode="auto">
            <a:xfrm>
              <a:off x="4749800" y="2873375"/>
              <a:ext cx="215900" cy="217488"/>
            </a:xfrm>
            <a:custGeom>
              <a:avLst/>
              <a:gdLst/>
              <a:ahLst/>
              <a:cxnLst>
                <a:cxn ang="0">
                  <a:pos x="80" y="159"/>
                </a:cxn>
                <a:cxn ang="0">
                  <a:pos x="92" y="159"/>
                </a:cxn>
                <a:cxn ang="0">
                  <a:pos x="92" y="147"/>
                </a:cxn>
                <a:cxn ang="0">
                  <a:pos x="119" y="136"/>
                </a:cxn>
                <a:cxn ang="0">
                  <a:pos x="127" y="145"/>
                </a:cxn>
                <a:cxn ang="0">
                  <a:pos x="145" y="127"/>
                </a:cxn>
                <a:cxn ang="0">
                  <a:pos x="136" y="118"/>
                </a:cxn>
                <a:cxn ang="0">
                  <a:pos x="147" y="92"/>
                </a:cxn>
                <a:cxn ang="0">
                  <a:pos x="159" y="92"/>
                </a:cxn>
                <a:cxn ang="0">
                  <a:pos x="159" y="67"/>
                </a:cxn>
                <a:cxn ang="0">
                  <a:pos x="147" y="67"/>
                </a:cxn>
                <a:cxn ang="0">
                  <a:pos x="136" y="40"/>
                </a:cxn>
                <a:cxn ang="0">
                  <a:pos x="145" y="32"/>
                </a:cxn>
                <a:cxn ang="0">
                  <a:pos x="127" y="14"/>
                </a:cxn>
                <a:cxn ang="0">
                  <a:pos x="119" y="23"/>
                </a:cxn>
                <a:cxn ang="0">
                  <a:pos x="92" y="12"/>
                </a:cxn>
                <a:cxn ang="0">
                  <a:pos x="92" y="0"/>
                </a:cxn>
                <a:cxn ang="0">
                  <a:pos x="80" y="0"/>
                </a:cxn>
                <a:cxn ang="0">
                  <a:pos x="80" y="29"/>
                </a:cxn>
                <a:cxn ang="0">
                  <a:pos x="131" y="79"/>
                </a:cxn>
                <a:cxn ang="0">
                  <a:pos x="80" y="130"/>
                </a:cxn>
                <a:cxn ang="0">
                  <a:pos x="80" y="159"/>
                </a:cxn>
                <a:cxn ang="0">
                  <a:pos x="23" y="118"/>
                </a:cxn>
                <a:cxn ang="0">
                  <a:pos x="14" y="127"/>
                </a:cxn>
                <a:cxn ang="0">
                  <a:pos x="32" y="145"/>
                </a:cxn>
                <a:cxn ang="0">
                  <a:pos x="41" y="136"/>
                </a:cxn>
                <a:cxn ang="0">
                  <a:pos x="67" y="147"/>
                </a:cxn>
                <a:cxn ang="0">
                  <a:pos x="67" y="159"/>
                </a:cxn>
                <a:cxn ang="0">
                  <a:pos x="80" y="159"/>
                </a:cxn>
                <a:cxn ang="0">
                  <a:pos x="80" y="130"/>
                </a:cxn>
                <a:cxn ang="0">
                  <a:pos x="80" y="130"/>
                </a:cxn>
                <a:cxn ang="0">
                  <a:pos x="29" y="79"/>
                </a:cxn>
                <a:cxn ang="0">
                  <a:pos x="80" y="29"/>
                </a:cxn>
                <a:cxn ang="0">
                  <a:pos x="80" y="29"/>
                </a:cxn>
                <a:cxn ang="0">
                  <a:pos x="80" y="29"/>
                </a:cxn>
                <a:cxn ang="0">
                  <a:pos x="80" y="0"/>
                </a:cxn>
                <a:cxn ang="0">
                  <a:pos x="67" y="0"/>
                </a:cxn>
                <a:cxn ang="0">
                  <a:pos x="67" y="12"/>
                </a:cxn>
                <a:cxn ang="0">
                  <a:pos x="41" y="23"/>
                </a:cxn>
                <a:cxn ang="0">
                  <a:pos x="32" y="14"/>
                </a:cxn>
                <a:cxn ang="0">
                  <a:pos x="14" y="32"/>
                </a:cxn>
                <a:cxn ang="0">
                  <a:pos x="23" y="40"/>
                </a:cxn>
                <a:cxn ang="0">
                  <a:pos x="12" y="67"/>
                </a:cxn>
                <a:cxn ang="0">
                  <a:pos x="0" y="67"/>
                </a:cxn>
                <a:cxn ang="0">
                  <a:pos x="0" y="92"/>
                </a:cxn>
                <a:cxn ang="0">
                  <a:pos x="12" y="92"/>
                </a:cxn>
                <a:cxn ang="0">
                  <a:pos x="23" y="118"/>
                </a:cxn>
              </a:cxnLst>
              <a:rect l="0" t="0" r="r" b="b"/>
              <a:pathLst>
                <a:path w="159" h="159">
                  <a:moveTo>
                    <a:pt x="80" y="159"/>
                  </a:moveTo>
                  <a:cubicBezTo>
                    <a:pt x="92" y="159"/>
                    <a:pt x="92" y="159"/>
                    <a:pt x="92" y="159"/>
                  </a:cubicBezTo>
                  <a:cubicBezTo>
                    <a:pt x="92" y="147"/>
                    <a:pt x="92" y="147"/>
                    <a:pt x="92" y="147"/>
                  </a:cubicBezTo>
                  <a:cubicBezTo>
                    <a:pt x="102" y="145"/>
                    <a:pt x="111" y="142"/>
                    <a:pt x="119" y="136"/>
                  </a:cubicBezTo>
                  <a:cubicBezTo>
                    <a:pt x="127" y="145"/>
                    <a:pt x="127" y="145"/>
                    <a:pt x="127" y="145"/>
                  </a:cubicBezTo>
                  <a:cubicBezTo>
                    <a:pt x="145" y="127"/>
                    <a:pt x="145" y="127"/>
                    <a:pt x="145" y="127"/>
                  </a:cubicBezTo>
                  <a:cubicBezTo>
                    <a:pt x="136" y="118"/>
                    <a:pt x="136" y="118"/>
                    <a:pt x="136" y="118"/>
                  </a:cubicBezTo>
                  <a:cubicBezTo>
                    <a:pt x="142" y="111"/>
                    <a:pt x="146" y="102"/>
                    <a:pt x="147" y="92"/>
                  </a:cubicBezTo>
                  <a:cubicBezTo>
                    <a:pt x="159" y="92"/>
                    <a:pt x="159" y="92"/>
                    <a:pt x="159" y="92"/>
                  </a:cubicBezTo>
                  <a:cubicBezTo>
                    <a:pt x="159" y="67"/>
                    <a:pt x="159" y="67"/>
                    <a:pt x="159" y="67"/>
                  </a:cubicBezTo>
                  <a:cubicBezTo>
                    <a:pt x="147" y="67"/>
                    <a:pt x="147" y="67"/>
                    <a:pt x="147" y="67"/>
                  </a:cubicBezTo>
                  <a:cubicBezTo>
                    <a:pt x="146" y="57"/>
                    <a:pt x="142" y="48"/>
                    <a:pt x="136" y="40"/>
                  </a:cubicBezTo>
                  <a:cubicBezTo>
                    <a:pt x="145" y="32"/>
                    <a:pt x="145" y="32"/>
                    <a:pt x="145" y="32"/>
                  </a:cubicBezTo>
                  <a:cubicBezTo>
                    <a:pt x="127" y="14"/>
                    <a:pt x="127" y="14"/>
                    <a:pt x="127" y="14"/>
                  </a:cubicBezTo>
                  <a:cubicBezTo>
                    <a:pt x="119" y="23"/>
                    <a:pt x="119" y="23"/>
                    <a:pt x="119" y="23"/>
                  </a:cubicBezTo>
                  <a:cubicBezTo>
                    <a:pt x="111" y="17"/>
                    <a:pt x="102" y="13"/>
                    <a:pt x="92" y="12"/>
                  </a:cubicBezTo>
                  <a:cubicBezTo>
                    <a:pt x="92" y="0"/>
                    <a:pt x="92" y="0"/>
                    <a:pt x="92" y="0"/>
                  </a:cubicBezTo>
                  <a:cubicBezTo>
                    <a:pt x="80" y="0"/>
                    <a:pt x="80" y="0"/>
                    <a:pt x="80" y="0"/>
                  </a:cubicBezTo>
                  <a:cubicBezTo>
                    <a:pt x="80" y="29"/>
                    <a:pt x="80" y="29"/>
                    <a:pt x="80" y="29"/>
                  </a:cubicBezTo>
                  <a:cubicBezTo>
                    <a:pt x="108" y="29"/>
                    <a:pt x="131" y="51"/>
                    <a:pt x="131" y="79"/>
                  </a:cubicBezTo>
                  <a:cubicBezTo>
                    <a:pt x="131" y="107"/>
                    <a:pt x="108" y="130"/>
                    <a:pt x="80" y="130"/>
                  </a:cubicBezTo>
                  <a:lnTo>
                    <a:pt x="80" y="159"/>
                  </a:lnTo>
                  <a:close/>
                  <a:moveTo>
                    <a:pt x="23" y="118"/>
                  </a:moveTo>
                  <a:cubicBezTo>
                    <a:pt x="14" y="127"/>
                    <a:pt x="14" y="127"/>
                    <a:pt x="14" y="127"/>
                  </a:cubicBezTo>
                  <a:cubicBezTo>
                    <a:pt x="32" y="145"/>
                    <a:pt x="32" y="145"/>
                    <a:pt x="32" y="145"/>
                  </a:cubicBezTo>
                  <a:cubicBezTo>
                    <a:pt x="41" y="136"/>
                    <a:pt x="41" y="136"/>
                    <a:pt x="41" y="136"/>
                  </a:cubicBezTo>
                  <a:cubicBezTo>
                    <a:pt x="48" y="142"/>
                    <a:pt x="57" y="145"/>
                    <a:pt x="67" y="147"/>
                  </a:cubicBezTo>
                  <a:cubicBezTo>
                    <a:pt x="67" y="159"/>
                    <a:pt x="67" y="159"/>
                    <a:pt x="67" y="159"/>
                  </a:cubicBezTo>
                  <a:cubicBezTo>
                    <a:pt x="80" y="159"/>
                    <a:pt x="80" y="159"/>
                    <a:pt x="80" y="159"/>
                  </a:cubicBezTo>
                  <a:cubicBezTo>
                    <a:pt x="80" y="130"/>
                    <a:pt x="80" y="130"/>
                    <a:pt x="80" y="130"/>
                  </a:cubicBezTo>
                  <a:cubicBezTo>
                    <a:pt x="80" y="130"/>
                    <a:pt x="80" y="130"/>
                    <a:pt x="80" y="130"/>
                  </a:cubicBezTo>
                  <a:cubicBezTo>
                    <a:pt x="52" y="130"/>
                    <a:pt x="29" y="107"/>
                    <a:pt x="29" y="79"/>
                  </a:cubicBezTo>
                  <a:cubicBezTo>
                    <a:pt x="29" y="51"/>
                    <a:pt x="52" y="29"/>
                    <a:pt x="80" y="29"/>
                  </a:cubicBezTo>
                  <a:cubicBezTo>
                    <a:pt x="80" y="29"/>
                    <a:pt x="80" y="29"/>
                    <a:pt x="80" y="29"/>
                  </a:cubicBezTo>
                  <a:cubicBezTo>
                    <a:pt x="80" y="29"/>
                    <a:pt x="80" y="29"/>
                    <a:pt x="80" y="29"/>
                  </a:cubicBezTo>
                  <a:cubicBezTo>
                    <a:pt x="80" y="0"/>
                    <a:pt x="80" y="0"/>
                    <a:pt x="80" y="0"/>
                  </a:cubicBezTo>
                  <a:cubicBezTo>
                    <a:pt x="67" y="0"/>
                    <a:pt x="67" y="0"/>
                    <a:pt x="67" y="0"/>
                  </a:cubicBezTo>
                  <a:cubicBezTo>
                    <a:pt x="67" y="12"/>
                    <a:pt x="67" y="12"/>
                    <a:pt x="67" y="12"/>
                  </a:cubicBezTo>
                  <a:cubicBezTo>
                    <a:pt x="57" y="13"/>
                    <a:pt x="48" y="17"/>
                    <a:pt x="41" y="23"/>
                  </a:cubicBezTo>
                  <a:cubicBezTo>
                    <a:pt x="32" y="14"/>
                    <a:pt x="32" y="14"/>
                    <a:pt x="32" y="14"/>
                  </a:cubicBezTo>
                  <a:cubicBezTo>
                    <a:pt x="14" y="32"/>
                    <a:pt x="14" y="32"/>
                    <a:pt x="14" y="32"/>
                  </a:cubicBezTo>
                  <a:cubicBezTo>
                    <a:pt x="23" y="40"/>
                    <a:pt x="23" y="40"/>
                    <a:pt x="23" y="40"/>
                  </a:cubicBezTo>
                  <a:cubicBezTo>
                    <a:pt x="17" y="48"/>
                    <a:pt x="14" y="57"/>
                    <a:pt x="12" y="67"/>
                  </a:cubicBezTo>
                  <a:cubicBezTo>
                    <a:pt x="0" y="67"/>
                    <a:pt x="0" y="67"/>
                    <a:pt x="0" y="67"/>
                  </a:cubicBezTo>
                  <a:cubicBezTo>
                    <a:pt x="0" y="92"/>
                    <a:pt x="0" y="92"/>
                    <a:pt x="0" y="92"/>
                  </a:cubicBezTo>
                  <a:cubicBezTo>
                    <a:pt x="12" y="92"/>
                    <a:pt x="12" y="92"/>
                    <a:pt x="12" y="92"/>
                  </a:cubicBezTo>
                  <a:cubicBezTo>
                    <a:pt x="14" y="102"/>
                    <a:pt x="17" y="111"/>
                    <a:pt x="23" y="118"/>
                  </a:cubicBezTo>
                  <a:close/>
                </a:path>
              </a:pathLst>
            </a:custGeom>
            <a:solidFill>
              <a:srgbClr val="949C6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79" name="Freeform 57"/>
            <p:cNvSpPr>
              <a:spLocks noEditPoints="1"/>
            </p:cNvSpPr>
            <p:nvPr/>
          </p:nvSpPr>
          <p:spPr bwMode="auto">
            <a:xfrm>
              <a:off x="4629150" y="2271713"/>
              <a:ext cx="203200" cy="200025"/>
            </a:xfrm>
            <a:custGeom>
              <a:avLst/>
              <a:gdLst/>
              <a:ahLst/>
              <a:cxnLst>
                <a:cxn ang="0">
                  <a:pos x="105" y="106"/>
                </a:cxn>
                <a:cxn ang="0">
                  <a:pos x="113" y="139"/>
                </a:cxn>
                <a:cxn ang="0">
                  <a:pos x="129" y="110"/>
                </a:cxn>
                <a:cxn ang="0">
                  <a:pos x="148" y="93"/>
                </a:cxn>
                <a:cxn ang="0">
                  <a:pos x="138" y="61"/>
                </a:cxn>
                <a:cxn ang="0">
                  <a:pos x="140" y="35"/>
                </a:cxn>
                <a:cxn ang="0">
                  <a:pos x="111" y="20"/>
                </a:cxn>
                <a:cxn ang="0">
                  <a:pos x="105" y="5"/>
                </a:cxn>
                <a:cxn ang="0">
                  <a:pos x="105" y="50"/>
                </a:cxn>
                <a:cxn ang="0">
                  <a:pos x="113" y="70"/>
                </a:cxn>
                <a:cxn ang="0">
                  <a:pos x="105" y="106"/>
                </a:cxn>
                <a:cxn ang="0">
                  <a:pos x="88" y="80"/>
                </a:cxn>
                <a:cxn ang="0">
                  <a:pos x="105" y="50"/>
                </a:cxn>
                <a:cxn ang="0">
                  <a:pos x="81" y="60"/>
                </a:cxn>
                <a:cxn ang="0">
                  <a:pos x="95" y="27"/>
                </a:cxn>
                <a:cxn ang="0">
                  <a:pos x="105" y="5"/>
                </a:cxn>
                <a:cxn ang="0">
                  <a:pos x="89" y="11"/>
                </a:cxn>
                <a:cxn ang="0">
                  <a:pos x="58" y="0"/>
                </a:cxn>
                <a:cxn ang="0">
                  <a:pos x="44" y="42"/>
                </a:cxn>
                <a:cxn ang="0">
                  <a:pos x="61" y="68"/>
                </a:cxn>
                <a:cxn ang="0">
                  <a:pos x="44" y="98"/>
                </a:cxn>
                <a:cxn ang="0">
                  <a:pos x="69" y="88"/>
                </a:cxn>
                <a:cxn ang="0">
                  <a:pos x="54" y="121"/>
                </a:cxn>
                <a:cxn ang="0">
                  <a:pos x="44" y="143"/>
                </a:cxn>
                <a:cxn ang="0">
                  <a:pos x="60" y="137"/>
                </a:cxn>
                <a:cxn ang="0">
                  <a:pos x="91" y="148"/>
                </a:cxn>
                <a:cxn ang="0">
                  <a:pos x="105" y="106"/>
                </a:cxn>
                <a:cxn ang="0">
                  <a:pos x="44" y="42"/>
                </a:cxn>
                <a:cxn ang="0">
                  <a:pos x="37" y="78"/>
                </a:cxn>
                <a:cxn ang="0">
                  <a:pos x="44" y="98"/>
                </a:cxn>
                <a:cxn ang="0">
                  <a:pos x="44" y="143"/>
                </a:cxn>
                <a:cxn ang="0">
                  <a:pos x="39" y="128"/>
                </a:cxn>
                <a:cxn ang="0">
                  <a:pos x="9" y="113"/>
                </a:cxn>
                <a:cxn ang="0">
                  <a:pos x="11" y="87"/>
                </a:cxn>
                <a:cxn ang="0">
                  <a:pos x="1" y="55"/>
                </a:cxn>
                <a:cxn ang="0">
                  <a:pos x="21" y="38"/>
                </a:cxn>
                <a:cxn ang="0">
                  <a:pos x="36" y="9"/>
                </a:cxn>
              </a:cxnLst>
              <a:rect l="0" t="0" r="r" b="b"/>
              <a:pathLst>
                <a:path w="149" h="148">
                  <a:moveTo>
                    <a:pt x="122" y="94"/>
                  </a:moveTo>
                  <a:cubicBezTo>
                    <a:pt x="119" y="101"/>
                    <a:pt x="112" y="106"/>
                    <a:pt x="105" y="106"/>
                  </a:cubicBezTo>
                  <a:cubicBezTo>
                    <a:pt x="105" y="143"/>
                    <a:pt x="105" y="143"/>
                    <a:pt x="105" y="143"/>
                  </a:cubicBezTo>
                  <a:cubicBezTo>
                    <a:pt x="113" y="139"/>
                    <a:pt x="113" y="139"/>
                    <a:pt x="113" y="139"/>
                  </a:cubicBezTo>
                  <a:cubicBezTo>
                    <a:pt x="109" y="129"/>
                    <a:pt x="109" y="129"/>
                    <a:pt x="109" y="129"/>
                  </a:cubicBezTo>
                  <a:cubicBezTo>
                    <a:pt x="117" y="124"/>
                    <a:pt x="124" y="118"/>
                    <a:pt x="129" y="110"/>
                  </a:cubicBezTo>
                  <a:cubicBezTo>
                    <a:pt x="139" y="115"/>
                    <a:pt x="139" y="115"/>
                    <a:pt x="139" y="115"/>
                  </a:cubicBezTo>
                  <a:cubicBezTo>
                    <a:pt x="148" y="93"/>
                    <a:pt x="148" y="93"/>
                    <a:pt x="148" y="93"/>
                  </a:cubicBezTo>
                  <a:cubicBezTo>
                    <a:pt x="138" y="88"/>
                    <a:pt x="138" y="88"/>
                    <a:pt x="138" y="88"/>
                  </a:cubicBezTo>
                  <a:cubicBezTo>
                    <a:pt x="140" y="79"/>
                    <a:pt x="140" y="70"/>
                    <a:pt x="138" y="61"/>
                  </a:cubicBezTo>
                  <a:cubicBezTo>
                    <a:pt x="149" y="57"/>
                    <a:pt x="149" y="57"/>
                    <a:pt x="149" y="57"/>
                  </a:cubicBezTo>
                  <a:cubicBezTo>
                    <a:pt x="140" y="35"/>
                    <a:pt x="140" y="35"/>
                    <a:pt x="140" y="35"/>
                  </a:cubicBezTo>
                  <a:cubicBezTo>
                    <a:pt x="130" y="39"/>
                    <a:pt x="130" y="39"/>
                    <a:pt x="130" y="39"/>
                  </a:cubicBezTo>
                  <a:cubicBezTo>
                    <a:pt x="125" y="32"/>
                    <a:pt x="119" y="25"/>
                    <a:pt x="111" y="20"/>
                  </a:cubicBezTo>
                  <a:cubicBezTo>
                    <a:pt x="115" y="10"/>
                    <a:pt x="115" y="10"/>
                    <a:pt x="115" y="10"/>
                  </a:cubicBezTo>
                  <a:cubicBezTo>
                    <a:pt x="105" y="5"/>
                    <a:pt x="105" y="5"/>
                    <a:pt x="105" y="5"/>
                  </a:cubicBezTo>
                  <a:cubicBezTo>
                    <a:pt x="105" y="37"/>
                    <a:pt x="105" y="37"/>
                    <a:pt x="105" y="37"/>
                  </a:cubicBezTo>
                  <a:cubicBezTo>
                    <a:pt x="107" y="41"/>
                    <a:pt x="107" y="45"/>
                    <a:pt x="105" y="50"/>
                  </a:cubicBezTo>
                  <a:cubicBezTo>
                    <a:pt x="105" y="69"/>
                    <a:pt x="105" y="69"/>
                    <a:pt x="105" y="69"/>
                  </a:cubicBezTo>
                  <a:cubicBezTo>
                    <a:pt x="108" y="69"/>
                    <a:pt x="110" y="69"/>
                    <a:pt x="113" y="70"/>
                  </a:cubicBezTo>
                  <a:cubicBezTo>
                    <a:pt x="122" y="74"/>
                    <a:pt x="126" y="85"/>
                    <a:pt x="122" y="94"/>
                  </a:cubicBezTo>
                  <a:close/>
                  <a:moveTo>
                    <a:pt x="105" y="106"/>
                  </a:moveTo>
                  <a:cubicBezTo>
                    <a:pt x="103" y="106"/>
                    <a:pt x="100" y="105"/>
                    <a:pt x="98" y="104"/>
                  </a:cubicBezTo>
                  <a:cubicBezTo>
                    <a:pt x="89" y="100"/>
                    <a:pt x="84" y="89"/>
                    <a:pt x="88" y="80"/>
                  </a:cubicBezTo>
                  <a:cubicBezTo>
                    <a:pt x="91" y="73"/>
                    <a:pt x="98" y="69"/>
                    <a:pt x="105" y="69"/>
                  </a:cubicBezTo>
                  <a:cubicBezTo>
                    <a:pt x="105" y="50"/>
                    <a:pt x="105" y="50"/>
                    <a:pt x="105" y="50"/>
                  </a:cubicBezTo>
                  <a:cubicBezTo>
                    <a:pt x="105" y="50"/>
                    <a:pt x="105" y="50"/>
                    <a:pt x="105" y="51"/>
                  </a:cubicBezTo>
                  <a:cubicBezTo>
                    <a:pt x="101" y="60"/>
                    <a:pt x="90" y="64"/>
                    <a:pt x="81" y="60"/>
                  </a:cubicBezTo>
                  <a:cubicBezTo>
                    <a:pt x="71" y="56"/>
                    <a:pt x="67" y="46"/>
                    <a:pt x="71" y="36"/>
                  </a:cubicBezTo>
                  <a:cubicBezTo>
                    <a:pt x="75" y="27"/>
                    <a:pt x="86" y="22"/>
                    <a:pt x="95" y="27"/>
                  </a:cubicBezTo>
                  <a:cubicBezTo>
                    <a:pt x="100" y="29"/>
                    <a:pt x="104" y="33"/>
                    <a:pt x="105" y="37"/>
                  </a:cubicBezTo>
                  <a:cubicBezTo>
                    <a:pt x="105" y="5"/>
                    <a:pt x="105" y="5"/>
                    <a:pt x="105" y="5"/>
                  </a:cubicBezTo>
                  <a:cubicBezTo>
                    <a:pt x="94" y="0"/>
                    <a:pt x="94" y="0"/>
                    <a:pt x="94" y="0"/>
                  </a:cubicBezTo>
                  <a:cubicBezTo>
                    <a:pt x="89" y="11"/>
                    <a:pt x="89" y="11"/>
                    <a:pt x="89" y="11"/>
                  </a:cubicBezTo>
                  <a:cubicBezTo>
                    <a:pt x="80" y="9"/>
                    <a:pt x="71" y="9"/>
                    <a:pt x="62" y="10"/>
                  </a:cubicBezTo>
                  <a:cubicBezTo>
                    <a:pt x="58" y="0"/>
                    <a:pt x="58" y="0"/>
                    <a:pt x="58" y="0"/>
                  </a:cubicBezTo>
                  <a:cubicBezTo>
                    <a:pt x="44" y="5"/>
                    <a:pt x="44" y="5"/>
                    <a:pt x="44" y="5"/>
                  </a:cubicBezTo>
                  <a:cubicBezTo>
                    <a:pt x="44" y="42"/>
                    <a:pt x="44" y="42"/>
                    <a:pt x="44" y="42"/>
                  </a:cubicBezTo>
                  <a:cubicBezTo>
                    <a:pt x="47" y="42"/>
                    <a:pt x="49" y="43"/>
                    <a:pt x="51" y="44"/>
                  </a:cubicBezTo>
                  <a:cubicBezTo>
                    <a:pt x="61" y="48"/>
                    <a:pt x="65" y="59"/>
                    <a:pt x="61" y="68"/>
                  </a:cubicBezTo>
                  <a:cubicBezTo>
                    <a:pt x="58" y="75"/>
                    <a:pt x="51" y="79"/>
                    <a:pt x="44" y="79"/>
                  </a:cubicBezTo>
                  <a:cubicBezTo>
                    <a:pt x="44" y="98"/>
                    <a:pt x="44" y="98"/>
                    <a:pt x="44" y="98"/>
                  </a:cubicBezTo>
                  <a:cubicBezTo>
                    <a:pt x="44" y="98"/>
                    <a:pt x="44" y="98"/>
                    <a:pt x="45" y="97"/>
                  </a:cubicBezTo>
                  <a:cubicBezTo>
                    <a:pt x="49" y="88"/>
                    <a:pt x="59" y="84"/>
                    <a:pt x="69" y="88"/>
                  </a:cubicBezTo>
                  <a:cubicBezTo>
                    <a:pt x="78" y="92"/>
                    <a:pt x="82" y="103"/>
                    <a:pt x="78" y="112"/>
                  </a:cubicBezTo>
                  <a:cubicBezTo>
                    <a:pt x="74" y="121"/>
                    <a:pt x="64" y="126"/>
                    <a:pt x="54" y="121"/>
                  </a:cubicBezTo>
                  <a:cubicBezTo>
                    <a:pt x="49" y="119"/>
                    <a:pt x="46" y="115"/>
                    <a:pt x="44" y="111"/>
                  </a:cubicBezTo>
                  <a:cubicBezTo>
                    <a:pt x="44" y="143"/>
                    <a:pt x="44" y="143"/>
                    <a:pt x="44" y="143"/>
                  </a:cubicBezTo>
                  <a:cubicBezTo>
                    <a:pt x="56" y="148"/>
                    <a:pt x="56" y="148"/>
                    <a:pt x="56" y="148"/>
                  </a:cubicBezTo>
                  <a:cubicBezTo>
                    <a:pt x="60" y="137"/>
                    <a:pt x="60" y="137"/>
                    <a:pt x="60" y="137"/>
                  </a:cubicBezTo>
                  <a:cubicBezTo>
                    <a:pt x="69" y="139"/>
                    <a:pt x="79" y="140"/>
                    <a:pt x="87" y="138"/>
                  </a:cubicBezTo>
                  <a:cubicBezTo>
                    <a:pt x="91" y="148"/>
                    <a:pt x="91" y="148"/>
                    <a:pt x="91" y="148"/>
                  </a:cubicBezTo>
                  <a:cubicBezTo>
                    <a:pt x="105" y="143"/>
                    <a:pt x="105" y="143"/>
                    <a:pt x="105" y="143"/>
                  </a:cubicBezTo>
                  <a:lnTo>
                    <a:pt x="105" y="106"/>
                  </a:lnTo>
                  <a:close/>
                  <a:moveTo>
                    <a:pt x="44" y="5"/>
                  </a:moveTo>
                  <a:cubicBezTo>
                    <a:pt x="44" y="42"/>
                    <a:pt x="44" y="42"/>
                    <a:pt x="44" y="42"/>
                  </a:cubicBezTo>
                  <a:cubicBezTo>
                    <a:pt x="37" y="42"/>
                    <a:pt x="30" y="47"/>
                    <a:pt x="27" y="54"/>
                  </a:cubicBezTo>
                  <a:cubicBezTo>
                    <a:pt x="23" y="63"/>
                    <a:pt x="27" y="74"/>
                    <a:pt x="37" y="78"/>
                  </a:cubicBezTo>
                  <a:cubicBezTo>
                    <a:pt x="39" y="79"/>
                    <a:pt x="42" y="79"/>
                    <a:pt x="44" y="79"/>
                  </a:cubicBezTo>
                  <a:cubicBezTo>
                    <a:pt x="44" y="98"/>
                    <a:pt x="44" y="98"/>
                    <a:pt x="44" y="98"/>
                  </a:cubicBezTo>
                  <a:cubicBezTo>
                    <a:pt x="43" y="103"/>
                    <a:pt x="43" y="107"/>
                    <a:pt x="44" y="111"/>
                  </a:cubicBezTo>
                  <a:cubicBezTo>
                    <a:pt x="44" y="143"/>
                    <a:pt x="44" y="143"/>
                    <a:pt x="44" y="143"/>
                  </a:cubicBezTo>
                  <a:cubicBezTo>
                    <a:pt x="34" y="138"/>
                    <a:pt x="34" y="138"/>
                    <a:pt x="34" y="138"/>
                  </a:cubicBezTo>
                  <a:cubicBezTo>
                    <a:pt x="39" y="128"/>
                    <a:pt x="39" y="128"/>
                    <a:pt x="39" y="128"/>
                  </a:cubicBezTo>
                  <a:cubicBezTo>
                    <a:pt x="31" y="123"/>
                    <a:pt x="24" y="116"/>
                    <a:pt x="20" y="109"/>
                  </a:cubicBezTo>
                  <a:cubicBezTo>
                    <a:pt x="9" y="113"/>
                    <a:pt x="9" y="113"/>
                    <a:pt x="9" y="113"/>
                  </a:cubicBezTo>
                  <a:cubicBezTo>
                    <a:pt x="0" y="91"/>
                    <a:pt x="0" y="91"/>
                    <a:pt x="0" y="91"/>
                  </a:cubicBezTo>
                  <a:cubicBezTo>
                    <a:pt x="11" y="87"/>
                    <a:pt x="11" y="87"/>
                    <a:pt x="11" y="87"/>
                  </a:cubicBezTo>
                  <a:cubicBezTo>
                    <a:pt x="9" y="78"/>
                    <a:pt x="9" y="69"/>
                    <a:pt x="11" y="60"/>
                  </a:cubicBezTo>
                  <a:cubicBezTo>
                    <a:pt x="1" y="55"/>
                    <a:pt x="1" y="55"/>
                    <a:pt x="1" y="55"/>
                  </a:cubicBezTo>
                  <a:cubicBezTo>
                    <a:pt x="10" y="33"/>
                    <a:pt x="10" y="33"/>
                    <a:pt x="10" y="33"/>
                  </a:cubicBezTo>
                  <a:cubicBezTo>
                    <a:pt x="21" y="38"/>
                    <a:pt x="21" y="38"/>
                    <a:pt x="21" y="38"/>
                  </a:cubicBezTo>
                  <a:cubicBezTo>
                    <a:pt x="26" y="30"/>
                    <a:pt x="32" y="24"/>
                    <a:pt x="40" y="19"/>
                  </a:cubicBezTo>
                  <a:cubicBezTo>
                    <a:pt x="36" y="9"/>
                    <a:pt x="36" y="9"/>
                    <a:pt x="36" y="9"/>
                  </a:cubicBezTo>
                  <a:lnTo>
                    <a:pt x="44" y="5"/>
                  </a:lnTo>
                  <a:close/>
                </a:path>
              </a:pathLst>
            </a:custGeom>
            <a:solidFill>
              <a:srgbClr val="967E9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0" name="Freeform 58"/>
            <p:cNvSpPr>
              <a:spLocks noEditPoints="1"/>
            </p:cNvSpPr>
            <p:nvPr/>
          </p:nvSpPr>
          <p:spPr bwMode="auto">
            <a:xfrm>
              <a:off x="4467225" y="2492375"/>
              <a:ext cx="428625" cy="428625"/>
            </a:xfrm>
            <a:custGeom>
              <a:avLst/>
              <a:gdLst/>
              <a:ahLst/>
              <a:cxnLst>
                <a:cxn ang="0">
                  <a:pos x="158" y="315"/>
                </a:cxn>
                <a:cxn ang="0">
                  <a:pos x="183" y="315"/>
                </a:cxn>
                <a:cxn ang="0">
                  <a:pos x="183" y="291"/>
                </a:cxn>
                <a:cxn ang="0">
                  <a:pos x="235" y="270"/>
                </a:cxn>
                <a:cxn ang="0">
                  <a:pos x="252" y="286"/>
                </a:cxn>
                <a:cxn ang="0">
                  <a:pos x="287" y="251"/>
                </a:cxn>
                <a:cxn ang="0">
                  <a:pos x="270" y="234"/>
                </a:cxn>
                <a:cxn ang="0">
                  <a:pos x="292" y="182"/>
                </a:cxn>
                <a:cxn ang="0">
                  <a:pos x="316" y="182"/>
                </a:cxn>
                <a:cxn ang="0">
                  <a:pos x="316" y="132"/>
                </a:cxn>
                <a:cxn ang="0">
                  <a:pos x="292" y="132"/>
                </a:cxn>
                <a:cxn ang="0">
                  <a:pos x="270" y="80"/>
                </a:cxn>
                <a:cxn ang="0">
                  <a:pos x="287" y="63"/>
                </a:cxn>
                <a:cxn ang="0">
                  <a:pos x="252" y="28"/>
                </a:cxn>
                <a:cxn ang="0">
                  <a:pos x="235" y="45"/>
                </a:cxn>
                <a:cxn ang="0">
                  <a:pos x="183" y="23"/>
                </a:cxn>
                <a:cxn ang="0">
                  <a:pos x="183" y="0"/>
                </a:cxn>
                <a:cxn ang="0">
                  <a:pos x="158" y="0"/>
                </a:cxn>
                <a:cxn ang="0">
                  <a:pos x="158" y="57"/>
                </a:cxn>
                <a:cxn ang="0">
                  <a:pos x="259" y="157"/>
                </a:cxn>
                <a:cxn ang="0">
                  <a:pos x="158" y="258"/>
                </a:cxn>
                <a:cxn ang="0">
                  <a:pos x="158" y="315"/>
                </a:cxn>
                <a:cxn ang="0">
                  <a:pos x="45" y="234"/>
                </a:cxn>
                <a:cxn ang="0">
                  <a:pos x="29" y="251"/>
                </a:cxn>
                <a:cxn ang="0">
                  <a:pos x="64" y="286"/>
                </a:cxn>
                <a:cxn ang="0">
                  <a:pos x="81" y="270"/>
                </a:cxn>
                <a:cxn ang="0">
                  <a:pos x="133" y="291"/>
                </a:cxn>
                <a:cxn ang="0">
                  <a:pos x="133" y="315"/>
                </a:cxn>
                <a:cxn ang="0">
                  <a:pos x="158" y="315"/>
                </a:cxn>
                <a:cxn ang="0">
                  <a:pos x="158" y="258"/>
                </a:cxn>
                <a:cxn ang="0">
                  <a:pos x="158" y="258"/>
                </a:cxn>
                <a:cxn ang="0">
                  <a:pos x="57" y="157"/>
                </a:cxn>
                <a:cxn ang="0">
                  <a:pos x="158" y="57"/>
                </a:cxn>
                <a:cxn ang="0">
                  <a:pos x="158" y="57"/>
                </a:cxn>
                <a:cxn ang="0">
                  <a:pos x="158" y="57"/>
                </a:cxn>
                <a:cxn ang="0">
                  <a:pos x="158" y="0"/>
                </a:cxn>
                <a:cxn ang="0">
                  <a:pos x="133" y="0"/>
                </a:cxn>
                <a:cxn ang="0">
                  <a:pos x="133" y="23"/>
                </a:cxn>
                <a:cxn ang="0">
                  <a:pos x="81" y="45"/>
                </a:cxn>
                <a:cxn ang="0">
                  <a:pos x="64" y="28"/>
                </a:cxn>
                <a:cxn ang="0">
                  <a:pos x="29" y="63"/>
                </a:cxn>
                <a:cxn ang="0">
                  <a:pos x="45" y="80"/>
                </a:cxn>
                <a:cxn ang="0">
                  <a:pos x="24" y="132"/>
                </a:cxn>
                <a:cxn ang="0">
                  <a:pos x="0" y="132"/>
                </a:cxn>
                <a:cxn ang="0">
                  <a:pos x="0" y="182"/>
                </a:cxn>
                <a:cxn ang="0">
                  <a:pos x="24" y="182"/>
                </a:cxn>
                <a:cxn ang="0">
                  <a:pos x="45" y="234"/>
                </a:cxn>
              </a:cxnLst>
              <a:rect l="0" t="0" r="r" b="b"/>
              <a:pathLst>
                <a:path w="316" h="315">
                  <a:moveTo>
                    <a:pt x="158" y="315"/>
                  </a:moveTo>
                  <a:cubicBezTo>
                    <a:pt x="183" y="315"/>
                    <a:pt x="183" y="315"/>
                    <a:pt x="183" y="315"/>
                  </a:cubicBezTo>
                  <a:cubicBezTo>
                    <a:pt x="183" y="291"/>
                    <a:pt x="183" y="291"/>
                    <a:pt x="183" y="291"/>
                  </a:cubicBezTo>
                  <a:cubicBezTo>
                    <a:pt x="202" y="288"/>
                    <a:pt x="220" y="280"/>
                    <a:pt x="235" y="270"/>
                  </a:cubicBezTo>
                  <a:cubicBezTo>
                    <a:pt x="252" y="286"/>
                    <a:pt x="252" y="286"/>
                    <a:pt x="252" y="286"/>
                  </a:cubicBezTo>
                  <a:cubicBezTo>
                    <a:pt x="287" y="251"/>
                    <a:pt x="287" y="251"/>
                    <a:pt x="287" y="251"/>
                  </a:cubicBezTo>
                  <a:cubicBezTo>
                    <a:pt x="270" y="234"/>
                    <a:pt x="270" y="234"/>
                    <a:pt x="270" y="234"/>
                  </a:cubicBezTo>
                  <a:cubicBezTo>
                    <a:pt x="281" y="219"/>
                    <a:pt x="288" y="201"/>
                    <a:pt x="292" y="182"/>
                  </a:cubicBezTo>
                  <a:cubicBezTo>
                    <a:pt x="316" y="182"/>
                    <a:pt x="316" y="182"/>
                    <a:pt x="316" y="182"/>
                  </a:cubicBezTo>
                  <a:cubicBezTo>
                    <a:pt x="316" y="132"/>
                    <a:pt x="316" y="132"/>
                    <a:pt x="316" y="132"/>
                  </a:cubicBezTo>
                  <a:cubicBezTo>
                    <a:pt x="292" y="132"/>
                    <a:pt x="292" y="132"/>
                    <a:pt x="292" y="132"/>
                  </a:cubicBezTo>
                  <a:cubicBezTo>
                    <a:pt x="288" y="113"/>
                    <a:pt x="281" y="96"/>
                    <a:pt x="270" y="80"/>
                  </a:cubicBezTo>
                  <a:cubicBezTo>
                    <a:pt x="287" y="63"/>
                    <a:pt x="287" y="63"/>
                    <a:pt x="287" y="63"/>
                  </a:cubicBezTo>
                  <a:cubicBezTo>
                    <a:pt x="252" y="28"/>
                    <a:pt x="252" y="28"/>
                    <a:pt x="252" y="28"/>
                  </a:cubicBezTo>
                  <a:cubicBezTo>
                    <a:pt x="235" y="45"/>
                    <a:pt x="235" y="45"/>
                    <a:pt x="235" y="45"/>
                  </a:cubicBezTo>
                  <a:cubicBezTo>
                    <a:pt x="220" y="34"/>
                    <a:pt x="202" y="27"/>
                    <a:pt x="183" y="23"/>
                  </a:cubicBezTo>
                  <a:cubicBezTo>
                    <a:pt x="183" y="0"/>
                    <a:pt x="183" y="0"/>
                    <a:pt x="183" y="0"/>
                  </a:cubicBezTo>
                  <a:cubicBezTo>
                    <a:pt x="158" y="0"/>
                    <a:pt x="158" y="0"/>
                    <a:pt x="158" y="0"/>
                  </a:cubicBezTo>
                  <a:cubicBezTo>
                    <a:pt x="158" y="57"/>
                    <a:pt x="158" y="57"/>
                    <a:pt x="158" y="57"/>
                  </a:cubicBezTo>
                  <a:cubicBezTo>
                    <a:pt x="213" y="57"/>
                    <a:pt x="259" y="102"/>
                    <a:pt x="259" y="157"/>
                  </a:cubicBezTo>
                  <a:cubicBezTo>
                    <a:pt x="259" y="213"/>
                    <a:pt x="213" y="258"/>
                    <a:pt x="158" y="258"/>
                  </a:cubicBezTo>
                  <a:lnTo>
                    <a:pt x="158" y="315"/>
                  </a:lnTo>
                  <a:close/>
                  <a:moveTo>
                    <a:pt x="45" y="234"/>
                  </a:moveTo>
                  <a:cubicBezTo>
                    <a:pt x="29" y="251"/>
                    <a:pt x="29" y="251"/>
                    <a:pt x="29" y="251"/>
                  </a:cubicBezTo>
                  <a:cubicBezTo>
                    <a:pt x="64" y="286"/>
                    <a:pt x="64" y="286"/>
                    <a:pt x="64" y="286"/>
                  </a:cubicBezTo>
                  <a:cubicBezTo>
                    <a:pt x="81" y="270"/>
                    <a:pt x="81" y="270"/>
                    <a:pt x="81" y="270"/>
                  </a:cubicBezTo>
                  <a:cubicBezTo>
                    <a:pt x="96" y="280"/>
                    <a:pt x="114" y="288"/>
                    <a:pt x="133" y="291"/>
                  </a:cubicBezTo>
                  <a:cubicBezTo>
                    <a:pt x="133" y="315"/>
                    <a:pt x="133" y="315"/>
                    <a:pt x="133" y="315"/>
                  </a:cubicBezTo>
                  <a:cubicBezTo>
                    <a:pt x="158" y="315"/>
                    <a:pt x="158" y="315"/>
                    <a:pt x="158" y="315"/>
                  </a:cubicBezTo>
                  <a:cubicBezTo>
                    <a:pt x="158" y="258"/>
                    <a:pt x="158" y="258"/>
                    <a:pt x="158" y="258"/>
                  </a:cubicBezTo>
                  <a:cubicBezTo>
                    <a:pt x="158" y="258"/>
                    <a:pt x="158" y="258"/>
                    <a:pt x="158" y="258"/>
                  </a:cubicBezTo>
                  <a:cubicBezTo>
                    <a:pt x="102" y="258"/>
                    <a:pt x="57" y="213"/>
                    <a:pt x="57" y="157"/>
                  </a:cubicBezTo>
                  <a:cubicBezTo>
                    <a:pt x="57" y="102"/>
                    <a:pt x="102" y="57"/>
                    <a:pt x="158" y="57"/>
                  </a:cubicBezTo>
                  <a:cubicBezTo>
                    <a:pt x="158" y="57"/>
                    <a:pt x="158" y="57"/>
                    <a:pt x="158" y="57"/>
                  </a:cubicBezTo>
                  <a:cubicBezTo>
                    <a:pt x="158" y="57"/>
                    <a:pt x="158" y="57"/>
                    <a:pt x="158" y="57"/>
                  </a:cubicBezTo>
                  <a:cubicBezTo>
                    <a:pt x="158" y="0"/>
                    <a:pt x="158" y="0"/>
                    <a:pt x="158" y="0"/>
                  </a:cubicBezTo>
                  <a:cubicBezTo>
                    <a:pt x="133" y="0"/>
                    <a:pt x="133" y="0"/>
                    <a:pt x="133" y="0"/>
                  </a:cubicBezTo>
                  <a:cubicBezTo>
                    <a:pt x="133" y="23"/>
                    <a:pt x="133" y="23"/>
                    <a:pt x="133" y="23"/>
                  </a:cubicBezTo>
                  <a:cubicBezTo>
                    <a:pt x="114" y="27"/>
                    <a:pt x="96" y="34"/>
                    <a:pt x="81" y="45"/>
                  </a:cubicBezTo>
                  <a:cubicBezTo>
                    <a:pt x="64" y="28"/>
                    <a:pt x="64" y="28"/>
                    <a:pt x="64" y="28"/>
                  </a:cubicBezTo>
                  <a:cubicBezTo>
                    <a:pt x="29" y="63"/>
                    <a:pt x="29" y="63"/>
                    <a:pt x="29" y="63"/>
                  </a:cubicBezTo>
                  <a:cubicBezTo>
                    <a:pt x="45" y="80"/>
                    <a:pt x="45" y="80"/>
                    <a:pt x="45" y="80"/>
                  </a:cubicBezTo>
                  <a:cubicBezTo>
                    <a:pt x="35" y="96"/>
                    <a:pt x="27" y="113"/>
                    <a:pt x="24" y="132"/>
                  </a:cubicBezTo>
                  <a:cubicBezTo>
                    <a:pt x="0" y="132"/>
                    <a:pt x="0" y="132"/>
                    <a:pt x="0" y="132"/>
                  </a:cubicBezTo>
                  <a:cubicBezTo>
                    <a:pt x="0" y="182"/>
                    <a:pt x="0" y="182"/>
                    <a:pt x="0" y="182"/>
                  </a:cubicBezTo>
                  <a:cubicBezTo>
                    <a:pt x="24" y="182"/>
                    <a:pt x="24" y="182"/>
                    <a:pt x="24" y="182"/>
                  </a:cubicBezTo>
                  <a:cubicBezTo>
                    <a:pt x="27" y="201"/>
                    <a:pt x="35" y="219"/>
                    <a:pt x="45" y="234"/>
                  </a:cubicBezTo>
                  <a:close/>
                </a:path>
              </a:pathLst>
            </a:custGeom>
            <a:solidFill>
              <a:srgbClr val="A54D7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1" name="Oval 59"/>
            <p:cNvSpPr>
              <a:spLocks noChangeArrowheads="1"/>
            </p:cNvSpPr>
            <p:nvPr/>
          </p:nvSpPr>
          <p:spPr bwMode="auto">
            <a:xfrm>
              <a:off x="4614863" y="2641600"/>
              <a:ext cx="131763" cy="131763"/>
            </a:xfrm>
            <a:prstGeom prst="ellipse">
              <a:avLst/>
            </a:prstGeom>
            <a:solidFill>
              <a:srgbClr val="A54D7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2" name="Freeform 60"/>
            <p:cNvSpPr>
              <a:spLocks noEditPoints="1"/>
            </p:cNvSpPr>
            <p:nvPr/>
          </p:nvSpPr>
          <p:spPr bwMode="auto">
            <a:xfrm>
              <a:off x="4302125" y="2132013"/>
              <a:ext cx="315913" cy="412750"/>
            </a:xfrm>
            <a:custGeom>
              <a:avLst/>
              <a:gdLst/>
              <a:ahLst/>
              <a:cxnLst>
                <a:cxn ang="0">
                  <a:pos x="108" y="47"/>
                </a:cxn>
                <a:cxn ang="0">
                  <a:pos x="119" y="3"/>
                </a:cxn>
                <a:cxn ang="0">
                  <a:pos x="179" y="35"/>
                </a:cxn>
                <a:cxn ang="0">
                  <a:pos x="150" y="69"/>
                </a:cxn>
                <a:cxn ang="0">
                  <a:pos x="178" y="107"/>
                </a:cxn>
                <a:cxn ang="0">
                  <a:pos x="220" y="89"/>
                </a:cxn>
                <a:cxn ang="0">
                  <a:pos x="229" y="122"/>
                </a:cxn>
                <a:cxn ang="0">
                  <a:pos x="232" y="156"/>
                </a:cxn>
                <a:cxn ang="0">
                  <a:pos x="186" y="154"/>
                </a:cxn>
                <a:cxn ang="0">
                  <a:pos x="174" y="200"/>
                </a:cxn>
                <a:cxn ang="0">
                  <a:pos x="214" y="222"/>
                </a:cxn>
                <a:cxn ang="0">
                  <a:pos x="170" y="273"/>
                </a:cxn>
                <a:cxn ang="0">
                  <a:pos x="143" y="236"/>
                </a:cxn>
                <a:cxn ang="0">
                  <a:pos x="99" y="255"/>
                </a:cxn>
                <a:cxn ang="0">
                  <a:pos x="99" y="255"/>
                </a:cxn>
                <a:cxn ang="0">
                  <a:pos x="107" y="300"/>
                </a:cxn>
                <a:cxn ang="0">
                  <a:pos x="81" y="302"/>
                </a:cxn>
                <a:cxn ang="0">
                  <a:pos x="81" y="239"/>
                </a:cxn>
                <a:cxn ang="0">
                  <a:pos x="96" y="237"/>
                </a:cxn>
                <a:cxn ang="0">
                  <a:pos x="167" y="134"/>
                </a:cxn>
                <a:cxn ang="0">
                  <a:pos x="81" y="61"/>
                </a:cxn>
                <a:cxn ang="0">
                  <a:pos x="81" y="43"/>
                </a:cxn>
                <a:cxn ang="0">
                  <a:pos x="108" y="47"/>
                </a:cxn>
                <a:cxn ang="0">
                  <a:pos x="81" y="189"/>
                </a:cxn>
                <a:cxn ang="0">
                  <a:pos x="89" y="188"/>
                </a:cxn>
                <a:cxn ang="0">
                  <a:pos x="120" y="142"/>
                </a:cxn>
                <a:cxn ang="0">
                  <a:pos x="81" y="110"/>
                </a:cxn>
                <a:cxn ang="0">
                  <a:pos x="81" y="189"/>
                </a:cxn>
                <a:cxn ang="0">
                  <a:pos x="81" y="302"/>
                </a:cxn>
                <a:cxn ang="0">
                  <a:pos x="40" y="297"/>
                </a:cxn>
                <a:cxn ang="0">
                  <a:pos x="52" y="253"/>
                </a:cxn>
                <a:cxn ang="0">
                  <a:pos x="10" y="231"/>
                </a:cxn>
                <a:cxn ang="0">
                  <a:pos x="0" y="242"/>
                </a:cxn>
                <a:cxn ang="0">
                  <a:pos x="0" y="189"/>
                </a:cxn>
                <a:cxn ang="0">
                  <a:pos x="81" y="239"/>
                </a:cxn>
                <a:cxn ang="0">
                  <a:pos x="81" y="302"/>
                </a:cxn>
                <a:cxn ang="0">
                  <a:pos x="81" y="61"/>
                </a:cxn>
                <a:cxn ang="0">
                  <a:pos x="63" y="62"/>
                </a:cxn>
                <a:cxn ang="0">
                  <a:pos x="0" y="111"/>
                </a:cxn>
                <a:cxn ang="0">
                  <a:pos x="0" y="79"/>
                </a:cxn>
                <a:cxn ang="0">
                  <a:pos x="16" y="64"/>
                </a:cxn>
                <a:cxn ang="0">
                  <a:pos x="0" y="41"/>
                </a:cxn>
                <a:cxn ang="0">
                  <a:pos x="0" y="20"/>
                </a:cxn>
                <a:cxn ang="0">
                  <a:pos x="52" y="0"/>
                </a:cxn>
                <a:cxn ang="0">
                  <a:pos x="60" y="45"/>
                </a:cxn>
                <a:cxn ang="0">
                  <a:pos x="81" y="43"/>
                </a:cxn>
                <a:cxn ang="0">
                  <a:pos x="81" y="61"/>
                </a:cxn>
                <a:cxn ang="0">
                  <a:pos x="81" y="110"/>
                </a:cxn>
                <a:cxn ang="0">
                  <a:pos x="74" y="111"/>
                </a:cxn>
                <a:cxn ang="0">
                  <a:pos x="43" y="157"/>
                </a:cxn>
                <a:cxn ang="0">
                  <a:pos x="81" y="189"/>
                </a:cxn>
                <a:cxn ang="0">
                  <a:pos x="81" y="110"/>
                </a:cxn>
              </a:cxnLst>
              <a:rect l="0" t="0" r="r" b="b"/>
              <a:pathLst>
                <a:path w="232" h="303">
                  <a:moveTo>
                    <a:pt x="108" y="47"/>
                  </a:moveTo>
                  <a:cubicBezTo>
                    <a:pt x="119" y="3"/>
                    <a:pt x="119" y="3"/>
                    <a:pt x="119" y="3"/>
                  </a:cubicBezTo>
                  <a:cubicBezTo>
                    <a:pt x="142" y="9"/>
                    <a:pt x="162" y="20"/>
                    <a:pt x="179" y="35"/>
                  </a:cubicBezTo>
                  <a:cubicBezTo>
                    <a:pt x="150" y="69"/>
                    <a:pt x="150" y="69"/>
                    <a:pt x="150" y="69"/>
                  </a:cubicBezTo>
                  <a:cubicBezTo>
                    <a:pt x="161" y="79"/>
                    <a:pt x="171" y="92"/>
                    <a:pt x="178" y="107"/>
                  </a:cubicBezTo>
                  <a:cubicBezTo>
                    <a:pt x="220" y="89"/>
                    <a:pt x="220" y="89"/>
                    <a:pt x="220" y="89"/>
                  </a:cubicBezTo>
                  <a:cubicBezTo>
                    <a:pt x="224" y="100"/>
                    <a:pt x="227" y="110"/>
                    <a:pt x="229" y="122"/>
                  </a:cubicBezTo>
                  <a:cubicBezTo>
                    <a:pt x="232" y="133"/>
                    <a:pt x="232" y="145"/>
                    <a:pt x="232" y="156"/>
                  </a:cubicBezTo>
                  <a:cubicBezTo>
                    <a:pt x="186" y="154"/>
                    <a:pt x="186" y="154"/>
                    <a:pt x="186" y="154"/>
                  </a:cubicBezTo>
                  <a:cubicBezTo>
                    <a:pt x="186" y="170"/>
                    <a:pt x="181" y="186"/>
                    <a:pt x="174" y="200"/>
                  </a:cubicBezTo>
                  <a:cubicBezTo>
                    <a:pt x="214" y="222"/>
                    <a:pt x="214" y="222"/>
                    <a:pt x="214" y="222"/>
                  </a:cubicBezTo>
                  <a:cubicBezTo>
                    <a:pt x="203" y="242"/>
                    <a:pt x="188" y="259"/>
                    <a:pt x="170" y="273"/>
                  </a:cubicBezTo>
                  <a:cubicBezTo>
                    <a:pt x="143" y="236"/>
                    <a:pt x="143" y="236"/>
                    <a:pt x="143" y="236"/>
                  </a:cubicBezTo>
                  <a:cubicBezTo>
                    <a:pt x="130" y="245"/>
                    <a:pt x="115" y="252"/>
                    <a:pt x="99" y="255"/>
                  </a:cubicBezTo>
                  <a:cubicBezTo>
                    <a:pt x="99" y="255"/>
                    <a:pt x="99" y="255"/>
                    <a:pt x="99" y="255"/>
                  </a:cubicBezTo>
                  <a:cubicBezTo>
                    <a:pt x="107" y="300"/>
                    <a:pt x="107" y="300"/>
                    <a:pt x="107" y="300"/>
                  </a:cubicBezTo>
                  <a:cubicBezTo>
                    <a:pt x="99" y="301"/>
                    <a:pt x="90" y="302"/>
                    <a:pt x="81" y="302"/>
                  </a:cubicBezTo>
                  <a:cubicBezTo>
                    <a:pt x="81" y="239"/>
                    <a:pt x="81" y="239"/>
                    <a:pt x="81" y="239"/>
                  </a:cubicBezTo>
                  <a:cubicBezTo>
                    <a:pt x="86" y="239"/>
                    <a:pt x="91" y="238"/>
                    <a:pt x="96" y="237"/>
                  </a:cubicBezTo>
                  <a:cubicBezTo>
                    <a:pt x="144" y="228"/>
                    <a:pt x="176" y="182"/>
                    <a:pt x="167" y="134"/>
                  </a:cubicBezTo>
                  <a:cubicBezTo>
                    <a:pt x="159" y="91"/>
                    <a:pt x="123" y="62"/>
                    <a:pt x="81" y="61"/>
                  </a:cubicBezTo>
                  <a:cubicBezTo>
                    <a:pt x="81" y="43"/>
                    <a:pt x="81" y="43"/>
                    <a:pt x="81" y="43"/>
                  </a:cubicBezTo>
                  <a:cubicBezTo>
                    <a:pt x="90" y="43"/>
                    <a:pt x="99" y="44"/>
                    <a:pt x="108" y="47"/>
                  </a:cubicBezTo>
                  <a:close/>
                  <a:moveTo>
                    <a:pt x="81" y="189"/>
                  </a:moveTo>
                  <a:cubicBezTo>
                    <a:pt x="84" y="189"/>
                    <a:pt x="86" y="189"/>
                    <a:pt x="89" y="188"/>
                  </a:cubicBezTo>
                  <a:cubicBezTo>
                    <a:pt x="110" y="184"/>
                    <a:pt x="124" y="164"/>
                    <a:pt x="120" y="142"/>
                  </a:cubicBezTo>
                  <a:cubicBezTo>
                    <a:pt x="117" y="123"/>
                    <a:pt x="100" y="110"/>
                    <a:pt x="81" y="110"/>
                  </a:cubicBezTo>
                  <a:lnTo>
                    <a:pt x="81" y="189"/>
                  </a:lnTo>
                  <a:close/>
                  <a:moveTo>
                    <a:pt x="81" y="302"/>
                  </a:moveTo>
                  <a:cubicBezTo>
                    <a:pt x="67" y="303"/>
                    <a:pt x="53" y="301"/>
                    <a:pt x="40" y="297"/>
                  </a:cubicBezTo>
                  <a:cubicBezTo>
                    <a:pt x="52" y="253"/>
                    <a:pt x="52" y="253"/>
                    <a:pt x="52" y="253"/>
                  </a:cubicBezTo>
                  <a:cubicBezTo>
                    <a:pt x="36" y="249"/>
                    <a:pt x="22" y="241"/>
                    <a:pt x="10" y="231"/>
                  </a:cubicBezTo>
                  <a:cubicBezTo>
                    <a:pt x="0" y="242"/>
                    <a:pt x="0" y="242"/>
                    <a:pt x="0" y="242"/>
                  </a:cubicBezTo>
                  <a:cubicBezTo>
                    <a:pt x="0" y="189"/>
                    <a:pt x="0" y="189"/>
                    <a:pt x="0" y="189"/>
                  </a:cubicBezTo>
                  <a:cubicBezTo>
                    <a:pt x="15" y="220"/>
                    <a:pt x="47" y="239"/>
                    <a:pt x="81" y="239"/>
                  </a:cubicBezTo>
                  <a:cubicBezTo>
                    <a:pt x="81" y="302"/>
                    <a:pt x="81" y="302"/>
                    <a:pt x="81" y="302"/>
                  </a:cubicBezTo>
                  <a:close/>
                  <a:moveTo>
                    <a:pt x="81" y="61"/>
                  </a:moveTo>
                  <a:cubicBezTo>
                    <a:pt x="75" y="61"/>
                    <a:pt x="69" y="61"/>
                    <a:pt x="63" y="62"/>
                  </a:cubicBezTo>
                  <a:cubicBezTo>
                    <a:pt x="35" y="68"/>
                    <a:pt x="12" y="86"/>
                    <a:pt x="0" y="111"/>
                  </a:cubicBezTo>
                  <a:cubicBezTo>
                    <a:pt x="0" y="79"/>
                    <a:pt x="0" y="79"/>
                    <a:pt x="0" y="79"/>
                  </a:cubicBezTo>
                  <a:cubicBezTo>
                    <a:pt x="5" y="73"/>
                    <a:pt x="10" y="68"/>
                    <a:pt x="16" y="64"/>
                  </a:cubicBezTo>
                  <a:cubicBezTo>
                    <a:pt x="0" y="41"/>
                    <a:pt x="0" y="41"/>
                    <a:pt x="0" y="41"/>
                  </a:cubicBezTo>
                  <a:cubicBezTo>
                    <a:pt x="0" y="20"/>
                    <a:pt x="0" y="20"/>
                    <a:pt x="0" y="20"/>
                  </a:cubicBezTo>
                  <a:cubicBezTo>
                    <a:pt x="15" y="10"/>
                    <a:pt x="33" y="3"/>
                    <a:pt x="52" y="0"/>
                  </a:cubicBezTo>
                  <a:cubicBezTo>
                    <a:pt x="60" y="45"/>
                    <a:pt x="60" y="45"/>
                    <a:pt x="60" y="45"/>
                  </a:cubicBezTo>
                  <a:cubicBezTo>
                    <a:pt x="67" y="43"/>
                    <a:pt x="74" y="43"/>
                    <a:pt x="81" y="43"/>
                  </a:cubicBezTo>
                  <a:cubicBezTo>
                    <a:pt x="81" y="61"/>
                    <a:pt x="81" y="61"/>
                    <a:pt x="81" y="61"/>
                  </a:cubicBezTo>
                  <a:close/>
                  <a:moveTo>
                    <a:pt x="81" y="110"/>
                  </a:moveTo>
                  <a:cubicBezTo>
                    <a:pt x="79" y="110"/>
                    <a:pt x="77" y="110"/>
                    <a:pt x="74" y="111"/>
                  </a:cubicBezTo>
                  <a:cubicBezTo>
                    <a:pt x="53" y="115"/>
                    <a:pt x="39" y="135"/>
                    <a:pt x="43" y="157"/>
                  </a:cubicBezTo>
                  <a:cubicBezTo>
                    <a:pt x="46" y="176"/>
                    <a:pt x="63" y="189"/>
                    <a:pt x="81" y="189"/>
                  </a:cubicBezTo>
                  <a:lnTo>
                    <a:pt x="81" y="110"/>
                  </a:lnTo>
                  <a:close/>
                </a:path>
              </a:pathLst>
            </a:custGeom>
            <a:solidFill>
              <a:srgbClr val="6F818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3" name="Freeform 61"/>
            <p:cNvSpPr>
              <a:spLocks noEditPoints="1"/>
            </p:cNvSpPr>
            <p:nvPr/>
          </p:nvSpPr>
          <p:spPr bwMode="auto">
            <a:xfrm>
              <a:off x="4875213" y="2455863"/>
              <a:ext cx="212725" cy="244475"/>
            </a:xfrm>
            <a:custGeom>
              <a:avLst/>
              <a:gdLst/>
              <a:ahLst/>
              <a:cxnLst>
                <a:cxn ang="0">
                  <a:pos x="90" y="0"/>
                </a:cxn>
                <a:cxn ang="0">
                  <a:pos x="121" y="5"/>
                </a:cxn>
                <a:cxn ang="0">
                  <a:pos x="116" y="19"/>
                </a:cxn>
                <a:cxn ang="0">
                  <a:pos x="141" y="34"/>
                </a:cxn>
                <a:cxn ang="0">
                  <a:pos x="151" y="24"/>
                </a:cxn>
                <a:cxn ang="0">
                  <a:pos x="156" y="29"/>
                </a:cxn>
                <a:cxn ang="0">
                  <a:pos x="156" y="125"/>
                </a:cxn>
                <a:cxn ang="0">
                  <a:pos x="145" y="141"/>
                </a:cxn>
                <a:cxn ang="0">
                  <a:pos x="155" y="150"/>
                </a:cxn>
                <a:cxn ang="0">
                  <a:pos x="127" y="171"/>
                </a:cxn>
                <a:cxn ang="0">
                  <a:pos x="121" y="158"/>
                </a:cxn>
                <a:cxn ang="0">
                  <a:pos x="92" y="165"/>
                </a:cxn>
                <a:cxn ang="0">
                  <a:pos x="93" y="179"/>
                </a:cxn>
                <a:cxn ang="0">
                  <a:pos x="90" y="179"/>
                </a:cxn>
                <a:cxn ang="0">
                  <a:pos x="90" y="148"/>
                </a:cxn>
                <a:cxn ang="0">
                  <a:pos x="92" y="148"/>
                </a:cxn>
                <a:cxn ang="0">
                  <a:pos x="148" y="87"/>
                </a:cxn>
                <a:cxn ang="0">
                  <a:pos x="90" y="31"/>
                </a:cxn>
                <a:cxn ang="0">
                  <a:pos x="90" y="0"/>
                </a:cxn>
                <a:cxn ang="0">
                  <a:pos x="90" y="124"/>
                </a:cxn>
                <a:cxn ang="0">
                  <a:pos x="90" y="124"/>
                </a:cxn>
                <a:cxn ang="0">
                  <a:pos x="124" y="89"/>
                </a:cxn>
                <a:cxn ang="0">
                  <a:pos x="90" y="55"/>
                </a:cxn>
                <a:cxn ang="0">
                  <a:pos x="90" y="55"/>
                </a:cxn>
                <a:cxn ang="0">
                  <a:pos x="90" y="124"/>
                </a:cxn>
                <a:cxn ang="0">
                  <a:pos x="38" y="145"/>
                </a:cxn>
                <a:cxn ang="0">
                  <a:pos x="29" y="155"/>
                </a:cxn>
                <a:cxn ang="0">
                  <a:pos x="8" y="127"/>
                </a:cxn>
                <a:cxn ang="0">
                  <a:pos x="21" y="121"/>
                </a:cxn>
                <a:cxn ang="0">
                  <a:pos x="14" y="92"/>
                </a:cxn>
                <a:cxn ang="0">
                  <a:pos x="0" y="93"/>
                </a:cxn>
                <a:cxn ang="0">
                  <a:pos x="6" y="58"/>
                </a:cxn>
                <a:cxn ang="0">
                  <a:pos x="19" y="63"/>
                </a:cxn>
                <a:cxn ang="0">
                  <a:pos x="34" y="38"/>
                </a:cxn>
                <a:cxn ang="0">
                  <a:pos x="24" y="28"/>
                </a:cxn>
                <a:cxn ang="0">
                  <a:pos x="52" y="8"/>
                </a:cxn>
                <a:cxn ang="0">
                  <a:pos x="58" y="21"/>
                </a:cxn>
                <a:cxn ang="0">
                  <a:pos x="87" y="14"/>
                </a:cxn>
                <a:cxn ang="0">
                  <a:pos x="86" y="0"/>
                </a:cxn>
                <a:cxn ang="0">
                  <a:pos x="90" y="0"/>
                </a:cxn>
                <a:cxn ang="0">
                  <a:pos x="90" y="31"/>
                </a:cxn>
                <a:cxn ang="0">
                  <a:pos x="88" y="31"/>
                </a:cxn>
                <a:cxn ang="0">
                  <a:pos x="31" y="92"/>
                </a:cxn>
                <a:cxn ang="0">
                  <a:pos x="90" y="148"/>
                </a:cxn>
                <a:cxn ang="0">
                  <a:pos x="90" y="179"/>
                </a:cxn>
                <a:cxn ang="0">
                  <a:pos x="58" y="174"/>
                </a:cxn>
                <a:cxn ang="0">
                  <a:pos x="63" y="160"/>
                </a:cxn>
                <a:cxn ang="0">
                  <a:pos x="38" y="145"/>
                </a:cxn>
                <a:cxn ang="0">
                  <a:pos x="90" y="55"/>
                </a:cxn>
                <a:cxn ang="0">
                  <a:pos x="56" y="89"/>
                </a:cxn>
                <a:cxn ang="0">
                  <a:pos x="90" y="124"/>
                </a:cxn>
                <a:cxn ang="0">
                  <a:pos x="90" y="55"/>
                </a:cxn>
              </a:cxnLst>
              <a:rect l="0" t="0" r="r" b="b"/>
              <a:pathLst>
                <a:path w="156" h="179">
                  <a:moveTo>
                    <a:pt x="90" y="0"/>
                  </a:moveTo>
                  <a:cubicBezTo>
                    <a:pt x="101" y="0"/>
                    <a:pt x="111" y="2"/>
                    <a:pt x="121" y="5"/>
                  </a:cubicBezTo>
                  <a:cubicBezTo>
                    <a:pt x="116" y="19"/>
                    <a:pt x="116" y="19"/>
                    <a:pt x="116" y="19"/>
                  </a:cubicBezTo>
                  <a:cubicBezTo>
                    <a:pt x="125" y="22"/>
                    <a:pt x="134" y="27"/>
                    <a:pt x="141" y="34"/>
                  </a:cubicBezTo>
                  <a:cubicBezTo>
                    <a:pt x="151" y="24"/>
                    <a:pt x="151" y="24"/>
                    <a:pt x="151" y="24"/>
                  </a:cubicBezTo>
                  <a:cubicBezTo>
                    <a:pt x="153" y="25"/>
                    <a:pt x="154" y="27"/>
                    <a:pt x="156" y="29"/>
                  </a:cubicBezTo>
                  <a:cubicBezTo>
                    <a:pt x="156" y="125"/>
                    <a:pt x="156" y="125"/>
                    <a:pt x="156" y="125"/>
                  </a:cubicBezTo>
                  <a:cubicBezTo>
                    <a:pt x="153" y="131"/>
                    <a:pt x="149" y="136"/>
                    <a:pt x="145" y="141"/>
                  </a:cubicBezTo>
                  <a:cubicBezTo>
                    <a:pt x="155" y="150"/>
                    <a:pt x="155" y="150"/>
                    <a:pt x="155" y="150"/>
                  </a:cubicBezTo>
                  <a:cubicBezTo>
                    <a:pt x="147" y="159"/>
                    <a:pt x="138" y="166"/>
                    <a:pt x="127" y="171"/>
                  </a:cubicBezTo>
                  <a:cubicBezTo>
                    <a:pt x="121" y="158"/>
                    <a:pt x="121" y="158"/>
                    <a:pt x="121" y="158"/>
                  </a:cubicBezTo>
                  <a:cubicBezTo>
                    <a:pt x="112" y="162"/>
                    <a:pt x="103" y="164"/>
                    <a:pt x="92" y="165"/>
                  </a:cubicBezTo>
                  <a:cubicBezTo>
                    <a:pt x="93" y="179"/>
                    <a:pt x="93" y="179"/>
                    <a:pt x="93" y="179"/>
                  </a:cubicBezTo>
                  <a:cubicBezTo>
                    <a:pt x="92" y="179"/>
                    <a:pt x="91" y="179"/>
                    <a:pt x="90" y="179"/>
                  </a:cubicBezTo>
                  <a:cubicBezTo>
                    <a:pt x="90" y="148"/>
                    <a:pt x="90" y="148"/>
                    <a:pt x="90" y="148"/>
                  </a:cubicBezTo>
                  <a:cubicBezTo>
                    <a:pt x="90" y="148"/>
                    <a:pt x="91" y="148"/>
                    <a:pt x="92" y="148"/>
                  </a:cubicBezTo>
                  <a:cubicBezTo>
                    <a:pt x="124" y="147"/>
                    <a:pt x="150" y="120"/>
                    <a:pt x="148" y="87"/>
                  </a:cubicBezTo>
                  <a:cubicBezTo>
                    <a:pt x="147" y="56"/>
                    <a:pt x="121" y="31"/>
                    <a:pt x="90" y="31"/>
                  </a:cubicBezTo>
                  <a:cubicBezTo>
                    <a:pt x="90" y="0"/>
                    <a:pt x="90" y="0"/>
                    <a:pt x="90" y="0"/>
                  </a:cubicBezTo>
                  <a:close/>
                  <a:moveTo>
                    <a:pt x="90" y="124"/>
                  </a:moveTo>
                  <a:cubicBezTo>
                    <a:pt x="90" y="124"/>
                    <a:pt x="90" y="124"/>
                    <a:pt x="90" y="124"/>
                  </a:cubicBezTo>
                  <a:cubicBezTo>
                    <a:pt x="109" y="124"/>
                    <a:pt x="124" y="108"/>
                    <a:pt x="124" y="89"/>
                  </a:cubicBezTo>
                  <a:cubicBezTo>
                    <a:pt x="124" y="71"/>
                    <a:pt x="109" y="55"/>
                    <a:pt x="90" y="55"/>
                  </a:cubicBezTo>
                  <a:cubicBezTo>
                    <a:pt x="90" y="55"/>
                    <a:pt x="90" y="55"/>
                    <a:pt x="90" y="55"/>
                  </a:cubicBezTo>
                  <a:lnTo>
                    <a:pt x="90" y="124"/>
                  </a:lnTo>
                  <a:close/>
                  <a:moveTo>
                    <a:pt x="38" y="145"/>
                  </a:moveTo>
                  <a:cubicBezTo>
                    <a:pt x="29" y="155"/>
                    <a:pt x="29" y="155"/>
                    <a:pt x="29" y="155"/>
                  </a:cubicBezTo>
                  <a:cubicBezTo>
                    <a:pt x="20" y="147"/>
                    <a:pt x="13" y="138"/>
                    <a:pt x="8" y="127"/>
                  </a:cubicBezTo>
                  <a:cubicBezTo>
                    <a:pt x="21" y="121"/>
                    <a:pt x="21" y="121"/>
                    <a:pt x="21" y="121"/>
                  </a:cubicBezTo>
                  <a:cubicBezTo>
                    <a:pt x="17" y="112"/>
                    <a:pt x="15" y="102"/>
                    <a:pt x="14" y="92"/>
                  </a:cubicBezTo>
                  <a:cubicBezTo>
                    <a:pt x="0" y="93"/>
                    <a:pt x="0" y="93"/>
                    <a:pt x="0" y="93"/>
                  </a:cubicBezTo>
                  <a:cubicBezTo>
                    <a:pt x="0" y="81"/>
                    <a:pt x="2" y="69"/>
                    <a:pt x="6" y="58"/>
                  </a:cubicBezTo>
                  <a:cubicBezTo>
                    <a:pt x="19" y="63"/>
                    <a:pt x="19" y="63"/>
                    <a:pt x="19" y="63"/>
                  </a:cubicBezTo>
                  <a:cubicBezTo>
                    <a:pt x="22" y="54"/>
                    <a:pt x="28" y="45"/>
                    <a:pt x="34" y="38"/>
                  </a:cubicBezTo>
                  <a:cubicBezTo>
                    <a:pt x="24" y="28"/>
                    <a:pt x="24" y="28"/>
                    <a:pt x="24" y="28"/>
                  </a:cubicBezTo>
                  <a:cubicBezTo>
                    <a:pt x="32" y="20"/>
                    <a:pt x="42" y="13"/>
                    <a:pt x="52" y="8"/>
                  </a:cubicBezTo>
                  <a:cubicBezTo>
                    <a:pt x="58" y="21"/>
                    <a:pt x="58" y="21"/>
                    <a:pt x="58" y="21"/>
                  </a:cubicBezTo>
                  <a:cubicBezTo>
                    <a:pt x="67" y="17"/>
                    <a:pt x="77" y="14"/>
                    <a:pt x="87" y="14"/>
                  </a:cubicBezTo>
                  <a:cubicBezTo>
                    <a:pt x="86" y="0"/>
                    <a:pt x="86" y="0"/>
                    <a:pt x="86" y="0"/>
                  </a:cubicBezTo>
                  <a:cubicBezTo>
                    <a:pt x="87" y="0"/>
                    <a:pt x="89" y="0"/>
                    <a:pt x="90" y="0"/>
                  </a:cubicBezTo>
                  <a:cubicBezTo>
                    <a:pt x="90" y="31"/>
                    <a:pt x="90" y="31"/>
                    <a:pt x="90" y="31"/>
                  </a:cubicBezTo>
                  <a:cubicBezTo>
                    <a:pt x="89" y="31"/>
                    <a:pt x="88" y="31"/>
                    <a:pt x="88" y="31"/>
                  </a:cubicBezTo>
                  <a:cubicBezTo>
                    <a:pt x="55" y="32"/>
                    <a:pt x="30" y="59"/>
                    <a:pt x="31" y="92"/>
                  </a:cubicBezTo>
                  <a:cubicBezTo>
                    <a:pt x="32" y="123"/>
                    <a:pt x="58" y="148"/>
                    <a:pt x="90" y="148"/>
                  </a:cubicBezTo>
                  <a:cubicBezTo>
                    <a:pt x="90" y="179"/>
                    <a:pt x="90" y="179"/>
                    <a:pt x="90" y="179"/>
                  </a:cubicBezTo>
                  <a:cubicBezTo>
                    <a:pt x="79" y="179"/>
                    <a:pt x="68" y="177"/>
                    <a:pt x="58" y="174"/>
                  </a:cubicBezTo>
                  <a:cubicBezTo>
                    <a:pt x="63" y="160"/>
                    <a:pt x="63" y="160"/>
                    <a:pt x="63" y="160"/>
                  </a:cubicBezTo>
                  <a:cubicBezTo>
                    <a:pt x="54" y="157"/>
                    <a:pt x="46" y="151"/>
                    <a:pt x="38" y="145"/>
                  </a:cubicBezTo>
                  <a:close/>
                  <a:moveTo>
                    <a:pt x="90" y="55"/>
                  </a:moveTo>
                  <a:cubicBezTo>
                    <a:pt x="71" y="55"/>
                    <a:pt x="56" y="71"/>
                    <a:pt x="56" y="89"/>
                  </a:cubicBezTo>
                  <a:cubicBezTo>
                    <a:pt x="56" y="108"/>
                    <a:pt x="71" y="124"/>
                    <a:pt x="90" y="124"/>
                  </a:cubicBezTo>
                  <a:lnTo>
                    <a:pt x="90" y="55"/>
                  </a:lnTo>
                  <a:close/>
                </a:path>
              </a:pathLst>
            </a:custGeom>
            <a:solidFill>
              <a:srgbClr val="CCC89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4" name="Freeform 62"/>
            <p:cNvSpPr>
              <a:spLocks noEditPoints="1"/>
            </p:cNvSpPr>
            <p:nvPr/>
          </p:nvSpPr>
          <p:spPr bwMode="auto">
            <a:xfrm>
              <a:off x="4327525" y="2574925"/>
              <a:ext cx="133350" cy="133350"/>
            </a:xfrm>
            <a:custGeom>
              <a:avLst/>
              <a:gdLst/>
              <a:ahLst/>
              <a:cxnLst>
                <a:cxn ang="0">
                  <a:pos x="49" y="8"/>
                </a:cxn>
                <a:cxn ang="0">
                  <a:pos x="62" y="10"/>
                </a:cxn>
                <a:cxn ang="0">
                  <a:pos x="65" y="2"/>
                </a:cxn>
                <a:cxn ang="0">
                  <a:pos x="81" y="12"/>
                </a:cxn>
                <a:cxn ang="0">
                  <a:pos x="76" y="18"/>
                </a:cxn>
                <a:cxn ang="0">
                  <a:pos x="86" y="31"/>
                </a:cxn>
                <a:cxn ang="0">
                  <a:pos x="93" y="27"/>
                </a:cxn>
                <a:cxn ang="0">
                  <a:pos x="98" y="46"/>
                </a:cxn>
                <a:cxn ang="0">
                  <a:pos x="90" y="46"/>
                </a:cxn>
                <a:cxn ang="0">
                  <a:pos x="88" y="62"/>
                </a:cxn>
                <a:cxn ang="0">
                  <a:pos x="96" y="65"/>
                </a:cxn>
                <a:cxn ang="0">
                  <a:pos x="86" y="82"/>
                </a:cxn>
                <a:cxn ang="0">
                  <a:pos x="80" y="76"/>
                </a:cxn>
                <a:cxn ang="0">
                  <a:pos x="68" y="86"/>
                </a:cxn>
                <a:cxn ang="0">
                  <a:pos x="71" y="93"/>
                </a:cxn>
                <a:cxn ang="0">
                  <a:pos x="52" y="98"/>
                </a:cxn>
                <a:cxn ang="0">
                  <a:pos x="52" y="91"/>
                </a:cxn>
                <a:cxn ang="0">
                  <a:pos x="49" y="91"/>
                </a:cxn>
                <a:cxn ang="0">
                  <a:pos x="49" y="69"/>
                </a:cxn>
                <a:cxn ang="0">
                  <a:pos x="68" y="55"/>
                </a:cxn>
                <a:cxn ang="0">
                  <a:pos x="55" y="30"/>
                </a:cxn>
                <a:cxn ang="0">
                  <a:pos x="49" y="29"/>
                </a:cxn>
                <a:cxn ang="0">
                  <a:pos x="49" y="8"/>
                </a:cxn>
                <a:cxn ang="0">
                  <a:pos x="12" y="68"/>
                </a:cxn>
                <a:cxn ang="0">
                  <a:pos x="5" y="71"/>
                </a:cxn>
                <a:cxn ang="0">
                  <a:pos x="0" y="53"/>
                </a:cxn>
                <a:cxn ang="0">
                  <a:pos x="8" y="52"/>
                </a:cxn>
                <a:cxn ang="0">
                  <a:pos x="10" y="36"/>
                </a:cxn>
                <a:cxn ang="0">
                  <a:pos x="2" y="33"/>
                </a:cxn>
                <a:cxn ang="0">
                  <a:pos x="12" y="17"/>
                </a:cxn>
                <a:cxn ang="0">
                  <a:pos x="18" y="22"/>
                </a:cxn>
                <a:cxn ang="0">
                  <a:pos x="30" y="12"/>
                </a:cxn>
                <a:cxn ang="0">
                  <a:pos x="27" y="5"/>
                </a:cxn>
                <a:cxn ang="0">
                  <a:pos x="46" y="0"/>
                </a:cxn>
                <a:cxn ang="0">
                  <a:pos x="46" y="8"/>
                </a:cxn>
                <a:cxn ang="0">
                  <a:pos x="49" y="8"/>
                </a:cxn>
                <a:cxn ang="0">
                  <a:pos x="49" y="29"/>
                </a:cxn>
                <a:cxn ang="0">
                  <a:pos x="30" y="43"/>
                </a:cxn>
                <a:cxn ang="0">
                  <a:pos x="43" y="68"/>
                </a:cxn>
                <a:cxn ang="0">
                  <a:pos x="49" y="69"/>
                </a:cxn>
                <a:cxn ang="0">
                  <a:pos x="49" y="91"/>
                </a:cxn>
                <a:cxn ang="0">
                  <a:pos x="36" y="89"/>
                </a:cxn>
                <a:cxn ang="0">
                  <a:pos x="33" y="96"/>
                </a:cxn>
                <a:cxn ang="0">
                  <a:pos x="17" y="86"/>
                </a:cxn>
                <a:cxn ang="0">
                  <a:pos x="22" y="81"/>
                </a:cxn>
                <a:cxn ang="0">
                  <a:pos x="12" y="68"/>
                </a:cxn>
              </a:cxnLst>
              <a:rect l="0" t="0" r="r" b="b"/>
              <a:pathLst>
                <a:path w="98" h="98">
                  <a:moveTo>
                    <a:pt x="49" y="8"/>
                  </a:moveTo>
                  <a:cubicBezTo>
                    <a:pt x="53" y="8"/>
                    <a:pt x="58" y="8"/>
                    <a:pt x="62" y="10"/>
                  </a:cubicBezTo>
                  <a:cubicBezTo>
                    <a:pt x="65" y="2"/>
                    <a:pt x="65" y="2"/>
                    <a:pt x="65" y="2"/>
                  </a:cubicBezTo>
                  <a:cubicBezTo>
                    <a:pt x="71" y="4"/>
                    <a:pt x="77" y="8"/>
                    <a:pt x="81" y="12"/>
                  </a:cubicBezTo>
                  <a:cubicBezTo>
                    <a:pt x="76" y="18"/>
                    <a:pt x="76" y="18"/>
                    <a:pt x="76" y="18"/>
                  </a:cubicBezTo>
                  <a:cubicBezTo>
                    <a:pt x="80" y="21"/>
                    <a:pt x="84" y="26"/>
                    <a:pt x="86" y="31"/>
                  </a:cubicBezTo>
                  <a:cubicBezTo>
                    <a:pt x="93" y="27"/>
                    <a:pt x="93" y="27"/>
                    <a:pt x="93" y="27"/>
                  </a:cubicBezTo>
                  <a:cubicBezTo>
                    <a:pt x="96" y="33"/>
                    <a:pt x="98" y="39"/>
                    <a:pt x="98" y="46"/>
                  </a:cubicBezTo>
                  <a:cubicBezTo>
                    <a:pt x="90" y="46"/>
                    <a:pt x="90" y="46"/>
                    <a:pt x="90" y="46"/>
                  </a:cubicBezTo>
                  <a:cubicBezTo>
                    <a:pt x="91" y="51"/>
                    <a:pt x="90" y="57"/>
                    <a:pt x="88" y="62"/>
                  </a:cubicBezTo>
                  <a:cubicBezTo>
                    <a:pt x="96" y="65"/>
                    <a:pt x="96" y="65"/>
                    <a:pt x="96" y="65"/>
                  </a:cubicBezTo>
                  <a:cubicBezTo>
                    <a:pt x="94" y="71"/>
                    <a:pt x="90" y="77"/>
                    <a:pt x="86" y="82"/>
                  </a:cubicBezTo>
                  <a:cubicBezTo>
                    <a:pt x="80" y="76"/>
                    <a:pt x="80" y="76"/>
                    <a:pt x="80" y="76"/>
                  </a:cubicBezTo>
                  <a:cubicBezTo>
                    <a:pt x="77" y="81"/>
                    <a:pt x="72" y="84"/>
                    <a:pt x="68" y="86"/>
                  </a:cubicBezTo>
                  <a:cubicBezTo>
                    <a:pt x="71" y="93"/>
                    <a:pt x="71" y="93"/>
                    <a:pt x="71" y="93"/>
                  </a:cubicBezTo>
                  <a:cubicBezTo>
                    <a:pt x="65" y="96"/>
                    <a:pt x="59" y="98"/>
                    <a:pt x="52" y="98"/>
                  </a:cubicBezTo>
                  <a:cubicBezTo>
                    <a:pt x="52" y="91"/>
                    <a:pt x="52" y="91"/>
                    <a:pt x="52" y="91"/>
                  </a:cubicBezTo>
                  <a:cubicBezTo>
                    <a:pt x="51" y="91"/>
                    <a:pt x="50" y="91"/>
                    <a:pt x="49" y="91"/>
                  </a:cubicBezTo>
                  <a:cubicBezTo>
                    <a:pt x="49" y="69"/>
                    <a:pt x="49" y="69"/>
                    <a:pt x="49" y="69"/>
                  </a:cubicBezTo>
                  <a:cubicBezTo>
                    <a:pt x="57" y="69"/>
                    <a:pt x="65" y="64"/>
                    <a:pt x="68" y="55"/>
                  </a:cubicBezTo>
                  <a:cubicBezTo>
                    <a:pt x="72" y="45"/>
                    <a:pt x="66" y="34"/>
                    <a:pt x="55" y="30"/>
                  </a:cubicBezTo>
                  <a:cubicBezTo>
                    <a:pt x="53" y="29"/>
                    <a:pt x="51" y="29"/>
                    <a:pt x="49" y="29"/>
                  </a:cubicBezTo>
                  <a:lnTo>
                    <a:pt x="49" y="8"/>
                  </a:lnTo>
                  <a:close/>
                  <a:moveTo>
                    <a:pt x="12" y="68"/>
                  </a:moveTo>
                  <a:cubicBezTo>
                    <a:pt x="5" y="71"/>
                    <a:pt x="5" y="71"/>
                    <a:pt x="5" y="71"/>
                  </a:cubicBezTo>
                  <a:cubicBezTo>
                    <a:pt x="2" y="65"/>
                    <a:pt x="0" y="59"/>
                    <a:pt x="0" y="53"/>
                  </a:cubicBezTo>
                  <a:cubicBezTo>
                    <a:pt x="8" y="52"/>
                    <a:pt x="8" y="52"/>
                    <a:pt x="8" y="52"/>
                  </a:cubicBezTo>
                  <a:cubicBezTo>
                    <a:pt x="7" y="47"/>
                    <a:pt x="8" y="41"/>
                    <a:pt x="10" y="36"/>
                  </a:cubicBezTo>
                  <a:cubicBezTo>
                    <a:pt x="2" y="33"/>
                    <a:pt x="2" y="33"/>
                    <a:pt x="2" y="33"/>
                  </a:cubicBezTo>
                  <a:cubicBezTo>
                    <a:pt x="4" y="27"/>
                    <a:pt x="8" y="21"/>
                    <a:pt x="12" y="17"/>
                  </a:cubicBezTo>
                  <a:cubicBezTo>
                    <a:pt x="18" y="22"/>
                    <a:pt x="18" y="22"/>
                    <a:pt x="18" y="22"/>
                  </a:cubicBezTo>
                  <a:cubicBezTo>
                    <a:pt x="21" y="18"/>
                    <a:pt x="26" y="14"/>
                    <a:pt x="30" y="12"/>
                  </a:cubicBezTo>
                  <a:cubicBezTo>
                    <a:pt x="27" y="5"/>
                    <a:pt x="27" y="5"/>
                    <a:pt x="27" y="5"/>
                  </a:cubicBezTo>
                  <a:cubicBezTo>
                    <a:pt x="33" y="2"/>
                    <a:pt x="39" y="0"/>
                    <a:pt x="46" y="0"/>
                  </a:cubicBezTo>
                  <a:cubicBezTo>
                    <a:pt x="46" y="8"/>
                    <a:pt x="46" y="8"/>
                    <a:pt x="46" y="8"/>
                  </a:cubicBezTo>
                  <a:cubicBezTo>
                    <a:pt x="47" y="8"/>
                    <a:pt x="48" y="8"/>
                    <a:pt x="49" y="8"/>
                  </a:cubicBezTo>
                  <a:cubicBezTo>
                    <a:pt x="49" y="29"/>
                    <a:pt x="49" y="29"/>
                    <a:pt x="49" y="29"/>
                  </a:cubicBezTo>
                  <a:cubicBezTo>
                    <a:pt x="41" y="29"/>
                    <a:pt x="33" y="34"/>
                    <a:pt x="30" y="43"/>
                  </a:cubicBezTo>
                  <a:cubicBezTo>
                    <a:pt x="26" y="53"/>
                    <a:pt x="32" y="65"/>
                    <a:pt x="43" y="68"/>
                  </a:cubicBezTo>
                  <a:cubicBezTo>
                    <a:pt x="45" y="69"/>
                    <a:pt x="47" y="69"/>
                    <a:pt x="49" y="69"/>
                  </a:cubicBezTo>
                  <a:cubicBezTo>
                    <a:pt x="49" y="91"/>
                    <a:pt x="49" y="91"/>
                    <a:pt x="49" y="91"/>
                  </a:cubicBezTo>
                  <a:cubicBezTo>
                    <a:pt x="45" y="91"/>
                    <a:pt x="40" y="90"/>
                    <a:pt x="36" y="89"/>
                  </a:cubicBezTo>
                  <a:cubicBezTo>
                    <a:pt x="33" y="96"/>
                    <a:pt x="33" y="96"/>
                    <a:pt x="33" y="96"/>
                  </a:cubicBezTo>
                  <a:cubicBezTo>
                    <a:pt x="27" y="94"/>
                    <a:pt x="21" y="91"/>
                    <a:pt x="17" y="86"/>
                  </a:cubicBezTo>
                  <a:cubicBezTo>
                    <a:pt x="22" y="81"/>
                    <a:pt x="22" y="81"/>
                    <a:pt x="22" y="81"/>
                  </a:cubicBezTo>
                  <a:cubicBezTo>
                    <a:pt x="18" y="77"/>
                    <a:pt x="14" y="73"/>
                    <a:pt x="12" y="68"/>
                  </a:cubicBezTo>
                  <a:close/>
                </a:path>
              </a:pathLst>
            </a:custGeom>
            <a:solidFill>
              <a:srgbClr val="766A5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5" name="Freeform 63"/>
            <p:cNvSpPr>
              <a:spLocks noEditPoints="1"/>
            </p:cNvSpPr>
            <p:nvPr/>
          </p:nvSpPr>
          <p:spPr bwMode="auto">
            <a:xfrm>
              <a:off x="4840288" y="2873375"/>
              <a:ext cx="125413" cy="196850"/>
            </a:xfrm>
            <a:custGeom>
              <a:avLst/>
              <a:gdLst/>
              <a:ahLst/>
              <a:cxnLst>
                <a:cxn ang="0">
                  <a:pos x="61" y="144"/>
                </a:cxn>
                <a:cxn ang="0">
                  <a:pos x="78" y="127"/>
                </a:cxn>
                <a:cxn ang="0">
                  <a:pos x="69" y="118"/>
                </a:cxn>
                <a:cxn ang="0">
                  <a:pos x="80" y="94"/>
                </a:cxn>
                <a:cxn ang="0">
                  <a:pos x="61" y="112"/>
                </a:cxn>
                <a:cxn ang="0">
                  <a:pos x="61" y="144"/>
                </a:cxn>
                <a:cxn ang="0">
                  <a:pos x="83" y="92"/>
                </a:cxn>
                <a:cxn ang="0">
                  <a:pos x="92" y="92"/>
                </a:cxn>
                <a:cxn ang="0">
                  <a:pos x="92" y="88"/>
                </a:cxn>
                <a:cxn ang="0">
                  <a:pos x="83" y="92"/>
                </a:cxn>
                <a:cxn ang="0">
                  <a:pos x="92" y="74"/>
                </a:cxn>
                <a:cxn ang="0">
                  <a:pos x="92" y="67"/>
                </a:cxn>
                <a:cxn ang="0">
                  <a:pos x="83" y="67"/>
                </a:cxn>
                <a:cxn ang="0">
                  <a:pos x="92" y="74"/>
                </a:cxn>
                <a:cxn ang="0">
                  <a:pos x="80" y="64"/>
                </a:cxn>
                <a:cxn ang="0">
                  <a:pos x="69" y="40"/>
                </a:cxn>
                <a:cxn ang="0">
                  <a:pos x="78" y="32"/>
                </a:cxn>
                <a:cxn ang="0">
                  <a:pos x="60" y="14"/>
                </a:cxn>
                <a:cxn ang="0">
                  <a:pos x="52" y="23"/>
                </a:cxn>
                <a:cxn ang="0">
                  <a:pos x="25" y="12"/>
                </a:cxn>
                <a:cxn ang="0">
                  <a:pos x="25" y="0"/>
                </a:cxn>
                <a:cxn ang="0">
                  <a:pos x="0" y="0"/>
                </a:cxn>
                <a:cxn ang="0">
                  <a:pos x="0" y="2"/>
                </a:cxn>
                <a:cxn ang="0">
                  <a:pos x="80" y="64"/>
                </a:cxn>
              </a:cxnLst>
              <a:rect l="0" t="0" r="r" b="b"/>
              <a:pathLst>
                <a:path w="92" h="144">
                  <a:moveTo>
                    <a:pt x="61" y="144"/>
                  </a:moveTo>
                  <a:cubicBezTo>
                    <a:pt x="78" y="127"/>
                    <a:pt x="78" y="127"/>
                    <a:pt x="78" y="127"/>
                  </a:cubicBezTo>
                  <a:cubicBezTo>
                    <a:pt x="69" y="118"/>
                    <a:pt x="69" y="118"/>
                    <a:pt x="69" y="118"/>
                  </a:cubicBezTo>
                  <a:cubicBezTo>
                    <a:pt x="74" y="111"/>
                    <a:pt x="78" y="103"/>
                    <a:pt x="80" y="94"/>
                  </a:cubicBezTo>
                  <a:cubicBezTo>
                    <a:pt x="72" y="98"/>
                    <a:pt x="66" y="104"/>
                    <a:pt x="61" y="112"/>
                  </a:cubicBezTo>
                  <a:cubicBezTo>
                    <a:pt x="55" y="122"/>
                    <a:pt x="55" y="135"/>
                    <a:pt x="61" y="144"/>
                  </a:cubicBezTo>
                  <a:close/>
                  <a:moveTo>
                    <a:pt x="83" y="92"/>
                  </a:moveTo>
                  <a:cubicBezTo>
                    <a:pt x="92" y="92"/>
                    <a:pt x="92" y="92"/>
                    <a:pt x="92" y="92"/>
                  </a:cubicBezTo>
                  <a:cubicBezTo>
                    <a:pt x="92" y="88"/>
                    <a:pt x="92" y="88"/>
                    <a:pt x="92" y="88"/>
                  </a:cubicBezTo>
                  <a:cubicBezTo>
                    <a:pt x="89" y="89"/>
                    <a:pt x="86" y="90"/>
                    <a:pt x="83" y="92"/>
                  </a:cubicBezTo>
                  <a:close/>
                  <a:moveTo>
                    <a:pt x="92" y="74"/>
                  </a:moveTo>
                  <a:cubicBezTo>
                    <a:pt x="92" y="67"/>
                    <a:pt x="92" y="67"/>
                    <a:pt x="92" y="67"/>
                  </a:cubicBezTo>
                  <a:cubicBezTo>
                    <a:pt x="83" y="67"/>
                    <a:pt x="83" y="67"/>
                    <a:pt x="83" y="67"/>
                  </a:cubicBezTo>
                  <a:cubicBezTo>
                    <a:pt x="92" y="74"/>
                    <a:pt x="92" y="74"/>
                    <a:pt x="92" y="74"/>
                  </a:cubicBezTo>
                  <a:close/>
                  <a:moveTo>
                    <a:pt x="80" y="64"/>
                  </a:moveTo>
                  <a:cubicBezTo>
                    <a:pt x="78" y="55"/>
                    <a:pt x="74" y="47"/>
                    <a:pt x="69" y="40"/>
                  </a:cubicBezTo>
                  <a:cubicBezTo>
                    <a:pt x="78" y="32"/>
                    <a:pt x="78" y="32"/>
                    <a:pt x="78" y="32"/>
                  </a:cubicBezTo>
                  <a:cubicBezTo>
                    <a:pt x="60" y="14"/>
                    <a:pt x="60" y="14"/>
                    <a:pt x="60" y="14"/>
                  </a:cubicBezTo>
                  <a:cubicBezTo>
                    <a:pt x="52" y="23"/>
                    <a:pt x="52" y="23"/>
                    <a:pt x="52" y="23"/>
                  </a:cubicBezTo>
                  <a:cubicBezTo>
                    <a:pt x="44" y="17"/>
                    <a:pt x="35" y="13"/>
                    <a:pt x="25" y="12"/>
                  </a:cubicBezTo>
                  <a:cubicBezTo>
                    <a:pt x="25" y="0"/>
                    <a:pt x="25" y="0"/>
                    <a:pt x="25" y="0"/>
                  </a:cubicBezTo>
                  <a:cubicBezTo>
                    <a:pt x="0" y="0"/>
                    <a:pt x="0" y="0"/>
                    <a:pt x="0" y="0"/>
                  </a:cubicBezTo>
                  <a:cubicBezTo>
                    <a:pt x="0" y="2"/>
                    <a:pt x="0" y="2"/>
                    <a:pt x="0" y="2"/>
                  </a:cubicBezTo>
                  <a:lnTo>
                    <a:pt x="80" y="64"/>
                  </a:lnTo>
                  <a:close/>
                </a:path>
              </a:pathLst>
            </a:custGeom>
            <a:solidFill>
              <a:srgbClr val="8BC1C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6" name="Freeform 64"/>
            <p:cNvSpPr>
              <a:spLocks/>
            </p:cNvSpPr>
            <p:nvPr/>
          </p:nvSpPr>
          <p:spPr bwMode="auto">
            <a:xfrm>
              <a:off x="4584700" y="1995488"/>
              <a:ext cx="220663" cy="20638"/>
            </a:xfrm>
            <a:custGeom>
              <a:avLst/>
              <a:gdLst/>
              <a:ahLst/>
              <a:cxnLst>
                <a:cxn ang="0">
                  <a:pos x="155" y="0"/>
                </a:cxn>
                <a:cxn ang="0">
                  <a:pos x="7" y="0"/>
                </a:cxn>
                <a:cxn ang="0">
                  <a:pos x="0" y="7"/>
                </a:cxn>
                <a:cxn ang="0">
                  <a:pos x="0" y="7"/>
                </a:cxn>
                <a:cxn ang="0">
                  <a:pos x="7" y="15"/>
                </a:cxn>
                <a:cxn ang="0">
                  <a:pos x="155" y="15"/>
                </a:cxn>
                <a:cxn ang="0">
                  <a:pos x="162" y="7"/>
                </a:cxn>
                <a:cxn ang="0">
                  <a:pos x="162" y="7"/>
                </a:cxn>
                <a:cxn ang="0">
                  <a:pos x="155" y="0"/>
                </a:cxn>
              </a:cxnLst>
              <a:rect l="0" t="0" r="r" b="b"/>
              <a:pathLst>
                <a:path w="162" h="15">
                  <a:moveTo>
                    <a:pt x="155" y="0"/>
                  </a:moveTo>
                  <a:cubicBezTo>
                    <a:pt x="7" y="0"/>
                    <a:pt x="7" y="0"/>
                    <a:pt x="7" y="0"/>
                  </a:cubicBezTo>
                  <a:cubicBezTo>
                    <a:pt x="3" y="0"/>
                    <a:pt x="0" y="3"/>
                    <a:pt x="0" y="7"/>
                  </a:cubicBezTo>
                  <a:cubicBezTo>
                    <a:pt x="0" y="7"/>
                    <a:pt x="0" y="7"/>
                    <a:pt x="0" y="7"/>
                  </a:cubicBezTo>
                  <a:cubicBezTo>
                    <a:pt x="0" y="11"/>
                    <a:pt x="3" y="15"/>
                    <a:pt x="7" y="15"/>
                  </a:cubicBezTo>
                  <a:cubicBezTo>
                    <a:pt x="155" y="15"/>
                    <a:pt x="155" y="15"/>
                    <a:pt x="155" y="15"/>
                  </a:cubicBezTo>
                  <a:cubicBezTo>
                    <a:pt x="159" y="15"/>
                    <a:pt x="162" y="11"/>
                    <a:pt x="162" y="7"/>
                  </a:cubicBezTo>
                  <a:cubicBezTo>
                    <a:pt x="162" y="7"/>
                    <a:pt x="162" y="7"/>
                    <a:pt x="162" y="7"/>
                  </a:cubicBezTo>
                  <a:cubicBezTo>
                    <a:pt x="162" y="3"/>
                    <a:pt x="159" y="0"/>
                    <a:pt x="155" y="0"/>
                  </a:cubicBezTo>
                  <a:close/>
                </a:path>
              </a:pathLst>
            </a:custGeom>
            <a:solidFill>
              <a:sysClr val="windowText" lastClr="000000">
                <a:lumMod val="65000"/>
                <a:lumOff val="3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7" name="Freeform 65"/>
            <p:cNvSpPr>
              <a:spLocks/>
            </p:cNvSpPr>
            <p:nvPr/>
          </p:nvSpPr>
          <p:spPr bwMode="auto">
            <a:xfrm>
              <a:off x="4657725" y="3173413"/>
              <a:ext cx="74613" cy="73025"/>
            </a:xfrm>
            <a:custGeom>
              <a:avLst/>
              <a:gdLst/>
              <a:ahLst/>
              <a:cxnLst>
                <a:cxn ang="0">
                  <a:pos x="22" y="3"/>
                </a:cxn>
                <a:cxn ang="0">
                  <a:pos x="3" y="32"/>
                </a:cxn>
                <a:cxn ang="0">
                  <a:pos x="31" y="51"/>
                </a:cxn>
                <a:cxn ang="0">
                  <a:pos x="51" y="22"/>
                </a:cxn>
                <a:cxn ang="0">
                  <a:pos x="22" y="3"/>
                </a:cxn>
              </a:cxnLst>
              <a:rect l="0" t="0" r="r" b="b"/>
              <a:pathLst>
                <a:path w="54" h="54">
                  <a:moveTo>
                    <a:pt x="22" y="3"/>
                  </a:moveTo>
                  <a:cubicBezTo>
                    <a:pt x="9" y="5"/>
                    <a:pt x="0" y="18"/>
                    <a:pt x="3" y="32"/>
                  </a:cubicBezTo>
                  <a:cubicBezTo>
                    <a:pt x="5" y="45"/>
                    <a:pt x="18" y="54"/>
                    <a:pt x="31" y="51"/>
                  </a:cubicBezTo>
                  <a:cubicBezTo>
                    <a:pt x="45" y="49"/>
                    <a:pt x="54" y="36"/>
                    <a:pt x="51" y="22"/>
                  </a:cubicBezTo>
                  <a:cubicBezTo>
                    <a:pt x="48" y="9"/>
                    <a:pt x="36" y="0"/>
                    <a:pt x="22" y="3"/>
                  </a:cubicBezTo>
                  <a:close/>
                </a:path>
              </a:pathLst>
            </a:custGeom>
            <a:solidFill>
              <a:srgbClr val="5E5D5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8" name="Freeform 66"/>
            <p:cNvSpPr>
              <a:spLocks/>
            </p:cNvSpPr>
            <p:nvPr/>
          </p:nvSpPr>
          <p:spPr bwMode="auto">
            <a:xfrm>
              <a:off x="3905250" y="2544763"/>
              <a:ext cx="406400" cy="503238"/>
            </a:xfrm>
            <a:custGeom>
              <a:avLst/>
              <a:gdLst/>
              <a:ahLst/>
              <a:cxnLst>
                <a:cxn ang="0">
                  <a:pos x="253" y="13"/>
                </a:cxn>
                <a:cxn ang="0">
                  <a:pos x="197" y="20"/>
                </a:cxn>
                <a:cxn ang="0">
                  <a:pos x="33" y="229"/>
                </a:cxn>
                <a:cxn ang="0">
                  <a:pos x="29" y="346"/>
                </a:cxn>
                <a:cxn ang="0">
                  <a:pos x="29" y="346"/>
                </a:cxn>
                <a:cxn ang="0">
                  <a:pos x="126" y="335"/>
                </a:cxn>
                <a:cxn ang="0">
                  <a:pos x="261" y="162"/>
                </a:cxn>
                <a:cxn ang="0">
                  <a:pos x="253" y="13"/>
                </a:cxn>
              </a:cxnLst>
              <a:rect l="0" t="0" r="r" b="b"/>
              <a:pathLst>
                <a:path w="299" h="370">
                  <a:moveTo>
                    <a:pt x="253" y="13"/>
                  </a:moveTo>
                  <a:cubicBezTo>
                    <a:pt x="236" y="0"/>
                    <a:pt x="211" y="3"/>
                    <a:pt x="197" y="20"/>
                  </a:cubicBezTo>
                  <a:cubicBezTo>
                    <a:pt x="33" y="229"/>
                    <a:pt x="33" y="229"/>
                    <a:pt x="33" y="229"/>
                  </a:cubicBezTo>
                  <a:cubicBezTo>
                    <a:pt x="10" y="259"/>
                    <a:pt x="0" y="323"/>
                    <a:pt x="29" y="346"/>
                  </a:cubicBezTo>
                  <a:cubicBezTo>
                    <a:pt x="29" y="346"/>
                    <a:pt x="29" y="346"/>
                    <a:pt x="29" y="346"/>
                  </a:cubicBezTo>
                  <a:cubicBezTo>
                    <a:pt x="59" y="370"/>
                    <a:pt x="103" y="365"/>
                    <a:pt x="126" y="335"/>
                  </a:cubicBezTo>
                  <a:cubicBezTo>
                    <a:pt x="261" y="162"/>
                    <a:pt x="261" y="162"/>
                    <a:pt x="261" y="162"/>
                  </a:cubicBezTo>
                  <a:cubicBezTo>
                    <a:pt x="299" y="114"/>
                    <a:pt x="290" y="42"/>
                    <a:pt x="253" y="13"/>
                  </a:cubicBez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89" name="Freeform 67"/>
            <p:cNvSpPr>
              <a:spLocks/>
            </p:cNvSpPr>
            <p:nvPr/>
          </p:nvSpPr>
          <p:spPr bwMode="auto">
            <a:xfrm>
              <a:off x="3911600" y="2886075"/>
              <a:ext cx="342900" cy="365125"/>
            </a:xfrm>
            <a:custGeom>
              <a:avLst/>
              <a:gdLst/>
              <a:ahLst/>
              <a:cxnLst>
                <a:cxn ang="0">
                  <a:pos x="62" y="24"/>
                </a:cxn>
                <a:cxn ang="0">
                  <a:pos x="36" y="179"/>
                </a:cxn>
                <a:cxn ang="0">
                  <a:pos x="190" y="244"/>
                </a:cxn>
                <a:cxn ang="0">
                  <a:pos x="217" y="90"/>
                </a:cxn>
                <a:cxn ang="0">
                  <a:pos x="62" y="24"/>
                </a:cxn>
              </a:cxnLst>
              <a:rect l="0" t="0" r="r" b="b"/>
              <a:pathLst>
                <a:path w="252" h="269">
                  <a:moveTo>
                    <a:pt x="62" y="24"/>
                  </a:moveTo>
                  <a:cubicBezTo>
                    <a:pt x="12" y="49"/>
                    <a:pt x="0" y="118"/>
                    <a:pt x="36" y="179"/>
                  </a:cubicBezTo>
                  <a:cubicBezTo>
                    <a:pt x="71" y="240"/>
                    <a:pt x="140" y="269"/>
                    <a:pt x="190" y="244"/>
                  </a:cubicBezTo>
                  <a:cubicBezTo>
                    <a:pt x="240" y="219"/>
                    <a:pt x="252" y="150"/>
                    <a:pt x="217" y="90"/>
                  </a:cubicBezTo>
                  <a:cubicBezTo>
                    <a:pt x="181" y="29"/>
                    <a:pt x="112" y="0"/>
                    <a:pt x="62" y="24"/>
                  </a:cubicBez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0" name="Freeform 68"/>
            <p:cNvSpPr>
              <a:spLocks/>
            </p:cNvSpPr>
            <p:nvPr/>
          </p:nvSpPr>
          <p:spPr bwMode="auto">
            <a:xfrm>
              <a:off x="4110038" y="2565400"/>
              <a:ext cx="115888" cy="114300"/>
            </a:xfrm>
            <a:custGeom>
              <a:avLst/>
              <a:gdLst/>
              <a:ahLst/>
              <a:cxnLst>
                <a:cxn ang="0">
                  <a:pos x="0" y="65"/>
                </a:cxn>
                <a:cxn ang="0">
                  <a:pos x="63" y="84"/>
                </a:cxn>
                <a:cxn ang="0">
                  <a:pos x="52" y="0"/>
                </a:cxn>
                <a:cxn ang="0">
                  <a:pos x="0" y="65"/>
                </a:cxn>
              </a:cxnLst>
              <a:rect l="0" t="0" r="r" b="b"/>
              <a:pathLst>
                <a:path w="85" h="84">
                  <a:moveTo>
                    <a:pt x="0" y="65"/>
                  </a:moveTo>
                  <a:cubicBezTo>
                    <a:pt x="27" y="77"/>
                    <a:pt x="40" y="82"/>
                    <a:pt x="63" y="84"/>
                  </a:cubicBezTo>
                  <a:cubicBezTo>
                    <a:pt x="85" y="56"/>
                    <a:pt x="76" y="9"/>
                    <a:pt x="52" y="0"/>
                  </a:cubicBezTo>
                  <a:cubicBezTo>
                    <a:pt x="38" y="7"/>
                    <a:pt x="10" y="51"/>
                    <a:pt x="0" y="65"/>
                  </a:cubicBezTo>
                  <a:close/>
                </a:path>
              </a:pathLst>
            </a:custGeom>
            <a:solidFill>
              <a:srgbClr val="F7ECD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1" name="Freeform 69"/>
            <p:cNvSpPr>
              <a:spLocks/>
            </p:cNvSpPr>
            <p:nvPr/>
          </p:nvSpPr>
          <p:spPr bwMode="auto">
            <a:xfrm>
              <a:off x="5178425" y="3143250"/>
              <a:ext cx="608013" cy="690563"/>
            </a:xfrm>
            <a:custGeom>
              <a:avLst/>
              <a:gdLst/>
              <a:ahLst/>
              <a:cxnLst>
                <a:cxn ang="0">
                  <a:pos x="0" y="71"/>
                </a:cxn>
                <a:cxn ang="0">
                  <a:pos x="108" y="356"/>
                </a:cxn>
                <a:cxn ang="0">
                  <a:pos x="346" y="435"/>
                </a:cxn>
                <a:cxn ang="0">
                  <a:pos x="383" y="355"/>
                </a:cxn>
                <a:cxn ang="0">
                  <a:pos x="251" y="0"/>
                </a:cxn>
                <a:cxn ang="0">
                  <a:pos x="0" y="71"/>
                </a:cxn>
              </a:cxnLst>
              <a:rect l="0" t="0" r="r" b="b"/>
              <a:pathLst>
                <a:path w="383" h="435">
                  <a:moveTo>
                    <a:pt x="0" y="71"/>
                  </a:moveTo>
                  <a:lnTo>
                    <a:pt x="108" y="356"/>
                  </a:lnTo>
                  <a:lnTo>
                    <a:pt x="346" y="435"/>
                  </a:lnTo>
                  <a:lnTo>
                    <a:pt x="383" y="355"/>
                  </a:lnTo>
                  <a:lnTo>
                    <a:pt x="251" y="0"/>
                  </a:lnTo>
                  <a:lnTo>
                    <a:pt x="0" y="71"/>
                  </a:ln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2" name="Freeform 70"/>
            <p:cNvSpPr>
              <a:spLocks/>
            </p:cNvSpPr>
            <p:nvPr/>
          </p:nvSpPr>
          <p:spPr bwMode="auto">
            <a:xfrm>
              <a:off x="5195888" y="3225800"/>
              <a:ext cx="612775" cy="574675"/>
            </a:xfrm>
            <a:custGeom>
              <a:avLst/>
              <a:gdLst/>
              <a:ahLst/>
              <a:cxnLst>
                <a:cxn ang="0">
                  <a:pos x="58" y="287"/>
                </a:cxn>
                <a:cxn ang="0">
                  <a:pos x="388" y="102"/>
                </a:cxn>
                <a:cxn ang="0">
                  <a:pos x="58" y="287"/>
                </a:cxn>
              </a:cxnLst>
              <a:rect l="0" t="0" r="r" b="b"/>
              <a:pathLst>
                <a:path w="451" h="422">
                  <a:moveTo>
                    <a:pt x="58" y="287"/>
                  </a:moveTo>
                  <a:cubicBezTo>
                    <a:pt x="0" y="162"/>
                    <a:pt x="342" y="0"/>
                    <a:pt x="388" y="102"/>
                  </a:cubicBezTo>
                  <a:cubicBezTo>
                    <a:pt x="451" y="239"/>
                    <a:pt x="120" y="422"/>
                    <a:pt x="58" y="287"/>
                  </a:cubicBezTo>
                  <a:close/>
                </a:path>
              </a:pathLst>
            </a:custGeom>
            <a:solidFill>
              <a:sysClr val="windowText" lastClr="000000">
                <a:lumMod val="75000"/>
                <a:lumOff val="2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3" name="Freeform 71"/>
            <p:cNvSpPr>
              <a:spLocks/>
            </p:cNvSpPr>
            <p:nvPr/>
          </p:nvSpPr>
          <p:spPr bwMode="auto">
            <a:xfrm>
              <a:off x="5187950" y="3171825"/>
              <a:ext cx="569913" cy="531813"/>
            </a:xfrm>
            <a:custGeom>
              <a:avLst/>
              <a:gdLst/>
              <a:ahLst/>
              <a:cxnLst>
                <a:cxn ang="0">
                  <a:pos x="54" y="266"/>
                </a:cxn>
                <a:cxn ang="0">
                  <a:pos x="360" y="94"/>
                </a:cxn>
                <a:cxn ang="0">
                  <a:pos x="54" y="266"/>
                </a:cxn>
              </a:cxnLst>
              <a:rect l="0" t="0" r="r" b="b"/>
              <a:pathLst>
                <a:path w="419" h="391">
                  <a:moveTo>
                    <a:pt x="54" y="266"/>
                  </a:moveTo>
                  <a:cubicBezTo>
                    <a:pt x="0" y="150"/>
                    <a:pt x="317" y="0"/>
                    <a:pt x="360" y="94"/>
                  </a:cubicBezTo>
                  <a:cubicBezTo>
                    <a:pt x="419" y="221"/>
                    <a:pt x="111" y="391"/>
                    <a:pt x="54" y="266"/>
                  </a:cubicBezTo>
                  <a:close/>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4" name="Freeform 72"/>
            <p:cNvSpPr>
              <a:spLocks/>
            </p:cNvSpPr>
            <p:nvPr/>
          </p:nvSpPr>
          <p:spPr bwMode="auto">
            <a:xfrm>
              <a:off x="5224463" y="3194050"/>
              <a:ext cx="609600" cy="661988"/>
            </a:xfrm>
            <a:custGeom>
              <a:avLst/>
              <a:gdLst/>
              <a:ahLst/>
              <a:cxnLst>
                <a:cxn ang="0">
                  <a:pos x="227" y="0"/>
                </a:cxn>
                <a:cxn ang="0">
                  <a:pos x="384" y="342"/>
                </a:cxn>
                <a:cxn ang="0">
                  <a:pos x="358" y="417"/>
                </a:cxn>
                <a:cxn ang="0">
                  <a:pos x="91" y="328"/>
                </a:cxn>
                <a:cxn ang="0">
                  <a:pos x="0" y="128"/>
                </a:cxn>
                <a:cxn ang="0">
                  <a:pos x="227" y="0"/>
                </a:cxn>
              </a:cxnLst>
              <a:rect l="0" t="0" r="r" b="b"/>
              <a:pathLst>
                <a:path w="384" h="417">
                  <a:moveTo>
                    <a:pt x="227" y="0"/>
                  </a:moveTo>
                  <a:lnTo>
                    <a:pt x="384" y="342"/>
                  </a:lnTo>
                  <a:lnTo>
                    <a:pt x="358" y="417"/>
                  </a:lnTo>
                  <a:lnTo>
                    <a:pt x="91" y="328"/>
                  </a:lnTo>
                  <a:lnTo>
                    <a:pt x="0" y="128"/>
                  </a:lnTo>
                  <a:lnTo>
                    <a:pt x="227" y="0"/>
                  </a:ln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5" name="Freeform 73"/>
            <p:cNvSpPr>
              <a:spLocks/>
            </p:cNvSpPr>
            <p:nvPr/>
          </p:nvSpPr>
          <p:spPr bwMode="auto">
            <a:xfrm>
              <a:off x="5272088" y="3251200"/>
              <a:ext cx="557213" cy="542925"/>
            </a:xfrm>
            <a:custGeom>
              <a:avLst/>
              <a:gdLst/>
              <a:ahLst/>
              <a:cxnLst>
                <a:cxn ang="0">
                  <a:pos x="254" y="0"/>
                </a:cxn>
                <a:cxn ang="0">
                  <a:pos x="410" y="341"/>
                </a:cxn>
                <a:cxn ang="0">
                  <a:pos x="389" y="398"/>
                </a:cxn>
                <a:cxn ang="0">
                  <a:pos x="277" y="153"/>
                </a:cxn>
                <a:cxn ang="0">
                  <a:pos x="34" y="250"/>
                </a:cxn>
                <a:cxn ang="0">
                  <a:pos x="0" y="183"/>
                </a:cxn>
                <a:cxn ang="0">
                  <a:pos x="220" y="97"/>
                </a:cxn>
                <a:cxn ang="0">
                  <a:pos x="254" y="0"/>
                </a:cxn>
              </a:cxnLst>
              <a:rect l="0" t="0" r="r" b="b"/>
              <a:pathLst>
                <a:path w="410" h="398">
                  <a:moveTo>
                    <a:pt x="254" y="0"/>
                  </a:moveTo>
                  <a:cubicBezTo>
                    <a:pt x="410" y="341"/>
                    <a:pt x="410" y="341"/>
                    <a:pt x="410" y="341"/>
                  </a:cubicBezTo>
                  <a:cubicBezTo>
                    <a:pt x="389" y="398"/>
                    <a:pt x="389" y="398"/>
                    <a:pt x="389" y="398"/>
                  </a:cubicBezTo>
                  <a:cubicBezTo>
                    <a:pt x="277" y="153"/>
                    <a:pt x="277" y="153"/>
                    <a:pt x="277" y="153"/>
                  </a:cubicBezTo>
                  <a:cubicBezTo>
                    <a:pt x="34" y="250"/>
                    <a:pt x="34" y="250"/>
                    <a:pt x="34" y="250"/>
                  </a:cubicBezTo>
                  <a:cubicBezTo>
                    <a:pt x="0" y="183"/>
                    <a:pt x="0" y="183"/>
                    <a:pt x="0" y="183"/>
                  </a:cubicBezTo>
                  <a:cubicBezTo>
                    <a:pt x="81" y="188"/>
                    <a:pt x="156" y="175"/>
                    <a:pt x="220" y="97"/>
                  </a:cubicBezTo>
                  <a:cubicBezTo>
                    <a:pt x="245" y="66"/>
                    <a:pt x="252" y="34"/>
                    <a:pt x="254" y="0"/>
                  </a:cubicBezTo>
                  <a:close/>
                </a:path>
              </a:pathLst>
            </a:custGeom>
            <a:solidFill>
              <a:srgbClr val="D5B27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6" name="Freeform 74"/>
            <p:cNvSpPr>
              <a:spLocks/>
            </p:cNvSpPr>
            <p:nvPr/>
          </p:nvSpPr>
          <p:spPr bwMode="auto">
            <a:xfrm>
              <a:off x="5260975" y="3298825"/>
              <a:ext cx="584200" cy="552450"/>
            </a:xfrm>
            <a:custGeom>
              <a:avLst/>
              <a:gdLst/>
              <a:ahLst/>
              <a:cxnLst>
                <a:cxn ang="0">
                  <a:pos x="306" y="0"/>
                </a:cxn>
                <a:cxn ang="0">
                  <a:pos x="430" y="270"/>
                </a:cxn>
                <a:cxn ang="0">
                  <a:pos x="382" y="406"/>
                </a:cxn>
                <a:cxn ang="0">
                  <a:pos x="57" y="297"/>
                </a:cxn>
                <a:cxn ang="0">
                  <a:pos x="0" y="172"/>
                </a:cxn>
                <a:cxn ang="0">
                  <a:pos x="186" y="129"/>
                </a:cxn>
                <a:cxn ang="0">
                  <a:pos x="306" y="0"/>
                </a:cxn>
              </a:cxnLst>
              <a:rect l="0" t="0" r="r" b="b"/>
              <a:pathLst>
                <a:path w="430" h="406">
                  <a:moveTo>
                    <a:pt x="306" y="0"/>
                  </a:moveTo>
                  <a:cubicBezTo>
                    <a:pt x="430" y="270"/>
                    <a:pt x="430" y="270"/>
                    <a:pt x="430" y="270"/>
                  </a:cubicBezTo>
                  <a:cubicBezTo>
                    <a:pt x="382" y="406"/>
                    <a:pt x="382" y="406"/>
                    <a:pt x="382" y="406"/>
                  </a:cubicBezTo>
                  <a:cubicBezTo>
                    <a:pt x="57" y="297"/>
                    <a:pt x="57" y="297"/>
                    <a:pt x="57" y="297"/>
                  </a:cubicBezTo>
                  <a:cubicBezTo>
                    <a:pt x="0" y="172"/>
                    <a:pt x="0" y="172"/>
                    <a:pt x="0" y="172"/>
                  </a:cubicBezTo>
                  <a:cubicBezTo>
                    <a:pt x="73" y="173"/>
                    <a:pt x="135" y="159"/>
                    <a:pt x="186" y="129"/>
                  </a:cubicBezTo>
                  <a:cubicBezTo>
                    <a:pt x="236" y="100"/>
                    <a:pt x="276" y="57"/>
                    <a:pt x="306" y="0"/>
                  </a:cubicBezTo>
                  <a:close/>
                </a:path>
              </a:pathLst>
            </a:custGeom>
            <a:solidFill>
              <a:sysClr val="window" lastClr="FFFFFF">
                <a:lumMod val="8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7" name="Freeform 75"/>
            <p:cNvSpPr>
              <a:spLocks/>
            </p:cNvSpPr>
            <p:nvPr/>
          </p:nvSpPr>
          <p:spPr bwMode="auto">
            <a:xfrm>
              <a:off x="5273675" y="3365500"/>
              <a:ext cx="747713" cy="633413"/>
            </a:xfrm>
            <a:custGeom>
              <a:avLst/>
              <a:gdLst/>
              <a:ahLst/>
              <a:cxnLst>
                <a:cxn ang="0">
                  <a:pos x="330" y="0"/>
                </a:cxn>
                <a:cxn ang="0">
                  <a:pos x="549" y="466"/>
                </a:cxn>
                <a:cxn ang="0">
                  <a:pos x="459" y="466"/>
                </a:cxn>
                <a:cxn ang="0">
                  <a:pos x="111" y="466"/>
                </a:cxn>
                <a:cxn ang="0">
                  <a:pos x="0" y="185"/>
                </a:cxn>
                <a:cxn ang="0">
                  <a:pos x="201" y="139"/>
                </a:cxn>
                <a:cxn ang="0">
                  <a:pos x="330" y="0"/>
                </a:cxn>
              </a:cxnLst>
              <a:rect l="0" t="0" r="r" b="b"/>
              <a:pathLst>
                <a:path w="549" h="466">
                  <a:moveTo>
                    <a:pt x="330" y="0"/>
                  </a:moveTo>
                  <a:cubicBezTo>
                    <a:pt x="549" y="466"/>
                    <a:pt x="549" y="466"/>
                    <a:pt x="549" y="466"/>
                  </a:cubicBezTo>
                  <a:cubicBezTo>
                    <a:pt x="459" y="466"/>
                    <a:pt x="459" y="466"/>
                    <a:pt x="459" y="466"/>
                  </a:cubicBezTo>
                  <a:cubicBezTo>
                    <a:pt x="111" y="466"/>
                    <a:pt x="111" y="466"/>
                    <a:pt x="111" y="466"/>
                  </a:cubicBezTo>
                  <a:cubicBezTo>
                    <a:pt x="0" y="185"/>
                    <a:pt x="0" y="185"/>
                    <a:pt x="0" y="185"/>
                  </a:cubicBezTo>
                  <a:cubicBezTo>
                    <a:pt x="79" y="187"/>
                    <a:pt x="146" y="171"/>
                    <a:pt x="201" y="139"/>
                  </a:cubicBezTo>
                  <a:cubicBezTo>
                    <a:pt x="255" y="108"/>
                    <a:pt x="298" y="61"/>
                    <a:pt x="330" y="0"/>
                  </a:cubicBezTo>
                  <a:close/>
                </a:path>
              </a:pathLst>
            </a:custGeom>
            <a:solidFill>
              <a:sysClr val="windowText" lastClr="000000">
                <a:lumMod val="65000"/>
                <a:lumOff val="3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8" name="Freeform 76"/>
            <p:cNvSpPr>
              <a:spLocks/>
            </p:cNvSpPr>
            <p:nvPr/>
          </p:nvSpPr>
          <p:spPr bwMode="auto">
            <a:xfrm>
              <a:off x="4838700" y="2901950"/>
              <a:ext cx="393700" cy="471488"/>
            </a:xfrm>
            <a:custGeom>
              <a:avLst/>
              <a:gdLst/>
              <a:ahLst/>
              <a:cxnLst>
                <a:cxn ang="0">
                  <a:pos x="24" y="19"/>
                </a:cxn>
                <a:cxn ang="0">
                  <a:pos x="10" y="65"/>
                </a:cxn>
                <a:cxn ang="0">
                  <a:pos x="120" y="233"/>
                </a:cxn>
                <a:cxn ang="0">
                  <a:pos x="261" y="331"/>
                </a:cxn>
                <a:cxn ang="0">
                  <a:pos x="235" y="196"/>
                </a:cxn>
                <a:cxn ang="0">
                  <a:pos x="144" y="64"/>
                </a:cxn>
                <a:cxn ang="0">
                  <a:pos x="24" y="19"/>
                </a:cxn>
              </a:cxnLst>
              <a:rect l="0" t="0" r="r" b="b"/>
              <a:pathLst>
                <a:path w="289" h="346">
                  <a:moveTo>
                    <a:pt x="24" y="19"/>
                  </a:moveTo>
                  <a:cubicBezTo>
                    <a:pt x="8" y="28"/>
                    <a:pt x="0" y="49"/>
                    <a:pt x="10" y="65"/>
                  </a:cubicBezTo>
                  <a:cubicBezTo>
                    <a:pt x="120" y="233"/>
                    <a:pt x="120" y="233"/>
                    <a:pt x="120" y="233"/>
                  </a:cubicBezTo>
                  <a:cubicBezTo>
                    <a:pt x="138" y="260"/>
                    <a:pt x="232" y="346"/>
                    <a:pt x="261" y="331"/>
                  </a:cubicBezTo>
                  <a:cubicBezTo>
                    <a:pt x="289" y="315"/>
                    <a:pt x="253" y="223"/>
                    <a:pt x="235" y="196"/>
                  </a:cubicBezTo>
                  <a:cubicBezTo>
                    <a:pt x="144" y="64"/>
                    <a:pt x="144" y="64"/>
                    <a:pt x="144" y="64"/>
                  </a:cubicBezTo>
                  <a:cubicBezTo>
                    <a:pt x="114" y="20"/>
                    <a:pt x="59" y="0"/>
                    <a:pt x="24" y="19"/>
                  </a:cubicBezTo>
                  <a:close/>
                </a:path>
              </a:pathLst>
            </a:custGeom>
            <a:solidFill>
              <a:srgbClr val="D5B27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99" name="Freeform 77"/>
            <p:cNvSpPr>
              <a:spLocks/>
            </p:cNvSpPr>
            <p:nvPr/>
          </p:nvSpPr>
          <p:spPr bwMode="auto">
            <a:xfrm>
              <a:off x="4849813" y="2960688"/>
              <a:ext cx="96838" cy="104775"/>
            </a:xfrm>
            <a:custGeom>
              <a:avLst/>
              <a:gdLst/>
              <a:ahLst/>
              <a:cxnLst>
                <a:cxn ang="0">
                  <a:pos x="38" y="77"/>
                </a:cxn>
                <a:cxn ang="0">
                  <a:pos x="71" y="36"/>
                </a:cxn>
                <a:cxn ang="0">
                  <a:pos x="0" y="16"/>
                </a:cxn>
                <a:cxn ang="0">
                  <a:pos x="38" y="77"/>
                </a:cxn>
              </a:cxnLst>
              <a:rect l="0" t="0" r="r" b="b"/>
              <a:pathLst>
                <a:path w="71" h="77">
                  <a:moveTo>
                    <a:pt x="38" y="77"/>
                  </a:moveTo>
                  <a:cubicBezTo>
                    <a:pt x="58" y="59"/>
                    <a:pt x="61" y="54"/>
                    <a:pt x="71" y="36"/>
                  </a:cubicBezTo>
                  <a:cubicBezTo>
                    <a:pt x="56" y="9"/>
                    <a:pt x="15" y="0"/>
                    <a:pt x="0" y="16"/>
                  </a:cubicBezTo>
                  <a:cubicBezTo>
                    <a:pt x="2" y="30"/>
                    <a:pt x="30" y="68"/>
                    <a:pt x="38" y="77"/>
                  </a:cubicBezTo>
                  <a:close/>
                </a:path>
              </a:pathLst>
            </a:custGeom>
            <a:solidFill>
              <a:srgbClr val="E0BF8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100" name="Freeform 78"/>
            <p:cNvSpPr>
              <a:spLocks/>
            </p:cNvSpPr>
            <p:nvPr/>
          </p:nvSpPr>
          <p:spPr bwMode="auto">
            <a:xfrm>
              <a:off x="4770438" y="2447925"/>
              <a:ext cx="874713" cy="1033463"/>
            </a:xfrm>
            <a:custGeom>
              <a:avLst/>
              <a:gdLst/>
              <a:ahLst/>
              <a:cxnLst>
                <a:cxn ang="0">
                  <a:pos x="142" y="67"/>
                </a:cxn>
                <a:cxn ang="0">
                  <a:pos x="200" y="217"/>
                </a:cxn>
                <a:cxn ang="0">
                  <a:pos x="311" y="211"/>
                </a:cxn>
                <a:cxn ang="0">
                  <a:pos x="416" y="188"/>
                </a:cxn>
                <a:cxn ang="0">
                  <a:pos x="523" y="190"/>
                </a:cxn>
                <a:cxn ang="0">
                  <a:pos x="615" y="422"/>
                </a:cxn>
                <a:cxn ang="0">
                  <a:pos x="598" y="672"/>
                </a:cxn>
                <a:cxn ang="0">
                  <a:pos x="489" y="685"/>
                </a:cxn>
                <a:cxn ang="0">
                  <a:pos x="346" y="714"/>
                </a:cxn>
                <a:cxn ang="0">
                  <a:pos x="247" y="627"/>
                </a:cxn>
                <a:cxn ang="0">
                  <a:pos x="33" y="109"/>
                </a:cxn>
                <a:cxn ang="0">
                  <a:pos x="142" y="67"/>
                </a:cxn>
              </a:cxnLst>
              <a:rect l="0" t="0" r="r" b="b"/>
              <a:pathLst>
                <a:path w="643" h="760">
                  <a:moveTo>
                    <a:pt x="142" y="67"/>
                  </a:moveTo>
                  <a:cubicBezTo>
                    <a:pt x="200" y="217"/>
                    <a:pt x="200" y="217"/>
                    <a:pt x="200" y="217"/>
                  </a:cubicBezTo>
                  <a:cubicBezTo>
                    <a:pt x="211" y="169"/>
                    <a:pt x="285" y="164"/>
                    <a:pt x="311" y="211"/>
                  </a:cubicBezTo>
                  <a:cubicBezTo>
                    <a:pt x="315" y="160"/>
                    <a:pt x="385" y="150"/>
                    <a:pt x="416" y="188"/>
                  </a:cubicBezTo>
                  <a:cubicBezTo>
                    <a:pt x="428" y="142"/>
                    <a:pt x="503" y="140"/>
                    <a:pt x="523" y="190"/>
                  </a:cubicBezTo>
                  <a:cubicBezTo>
                    <a:pt x="615" y="422"/>
                    <a:pt x="615" y="422"/>
                    <a:pt x="615" y="422"/>
                  </a:cubicBezTo>
                  <a:cubicBezTo>
                    <a:pt x="643" y="493"/>
                    <a:pt x="620" y="627"/>
                    <a:pt x="598" y="672"/>
                  </a:cubicBezTo>
                  <a:cubicBezTo>
                    <a:pt x="577" y="715"/>
                    <a:pt x="519" y="667"/>
                    <a:pt x="489" y="685"/>
                  </a:cubicBezTo>
                  <a:cubicBezTo>
                    <a:pt x="438" y="716"/>
                    <a:pt x="410" y="760"/>
                    <a:pt x="346" y="714"/>
                  </a:cubicBezTo>
                  <a:cubicBezTo>
                    <a:pt x="299" y="681"/>
                    <a:pt x="262" y="662"/>
                    <a:pt x="247" y="627"/>
                  </a:cubicBezTo>
                  <a:cubicBezTo>
                    <a:pt x="33" y="109"/>
                    <a:pt x="33" y="109"/>
                    <a:pt x="33" y="109"/>
                  </a:cubicBezTo>
                  <a:cubicBezTo>
                    <a:pt x="0" y="28"/>
                    <a:pt x="117" y="0"/>
                    <a:pt x="142" y="67"/>
                  </a:cubicBezTo>
                  <a:close/>
                </a:path>
              </a:pathLst>
            </a:custGeom>
            <a:solidFill>
              <a:srgbClr val="E7D1A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101" name="Freeform 79"/>
            <p:cNvSpPr>
              <a:spLocks/>
            </p:cNvSpPr>
            <p:nvPr/>
          </p:nvSpPr>
          <p:spPr bwMode="auto">
            <a:xfrm>
              <a:off x="4797425" y="2466975"/>
              <a:ext cx="158750" cy="147638"/>
            </a:xfrm>
            <a:custGeom>
              <a:avLst/>
              <a:gdLst/>
              <a:ahLst/>
              <a:cxnLst>
                <a:cxn ang="0">
                  <a:pos x="107" y="50"/>
                </a:cxn>
                <a:cxn ang="0">
                  <a:pos x="117" y="76"/>
                </a:cxn>
                <a:cxn ang="0">
                  <a:pos x="33" y="108"/>
                </a:cxn>
                <a:cxn ang="0">
                  <a:pos x="24" y="84"/>
                </a:cxn>
                <a:cxn ang="0">
                  <a:pos x="107" y="50"/>
                </a:cxn>
              </a:cxnLst>
              <a:rect l="0" t="0" r="r" b="b"/>
              <a:pathLst>
                <a:path w="117" h="108">
                  <a:moveTo>
                    <a:pt x="107" y="50"/>
                  </a:moveTo>
                  <a:cubicBezTo>
                    <a:pt x="117" y="76"/>
                    <a:pt x="117" y="76"/>
                    <a:pt x="117" y="76"/>
                  </a:cubicBezTo>
                  <a:cubicBezTo>
                    <a:pt x="97" y="93"/>
                    <a:pt x="66" y="106"/>
                    <a:pt x="33" y="108"/>
                  </a:cubicBezTo>
                  <a:cubicBezTo>
                    <a:pt x="24" y="84"/>
                    <a:pt x="24" y="84"/>
                    <a:pt x="24" y="84"/>
                  </a:cubicBezTo>
                  <a:cubicBezTo>
                    <a:pt x="0" y="24"/>
                    <a:pt x="87" y="0"/>
                    <a:pt x="107" y="50"/>
                  </a:cubicBezTo>
                  <a:close/>
                </a:path>
              </a:pathLst>
            </a:custGeom>
            <a:solidFill>
              <a:srgbClr val="F7ECD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102" name="Freeform 80"/>
            <p:cNvSpPr>
              <a:spLocks noEditPoints="1"/>
            </p:cNvSpPr>
            <p:nvPr/>
          </p:nvSpPr>
          <p:spPr bwMode="auto">
            <a:xfrm>
              <a:off x="5043488" y="2690813"/>
              <a:ext cx="342900" cy="204788"/>
            </a:xfrm>
            <a:custGeom>
              <a:avLst/>
              <a:gdLst/>
              <a:ahLst/>
              <a:cxnLst>
                <a:cxn ang="0">
                  <a:pos x="252" y="89"/>
                </a:cxn>
                <a:cxn ang="0">
                  <a:pos x="219" y="1"/>
                </a:cxn>
                <a:cxn ang="0">
                  <a:pos x="216" y="9"/>
                </a:cxn>
                <a:cxn ang="0">
                  <a:pos x="207" y="0"/>
                </a:cxn>
                <a:cxn ang="0">
                  <a:pos x="252" y="89"/>
                </a:cxn>
                <a:cxn ang="0">
                  <a:pos x="43" y="136"/>
                </a:cxn>
                <a:cxn ang="0">
                  <a:pos x="44" y="134"/>
                </a:cxn>
                <a:cxn ang="0">
                  <a:pos x="50" y="150"/>
                </a:cxn>
                <a:cxn ang="0">
                  <a:pos x="43" y="136"/>
                </a:cxn>
                <a:cxn ang="0">
                  <a:pos x="104" y="29"/>
                </a:cxn>
                <a:cxn ang="0">
                  <a:pos x="106" y="25"/>
                </a:cxn>
                <a:cxn ang="0">
                  <a:pos x="111" y="32"/>
                </a:cxn>
                <a:cxn ang="0">
                  <a:pos x="112" y="22"/>
                </a:cxn>
                <a:cxn ang="0">
                  <a:pos x="152" y="124"/>
                </a:cxn>
                <a:cxn ang="0">
                  <a:pos x="104" y="29"/>
                </a:cxn>
                <a:cxn ang="0">
                  <a:pos x="106" y="25"/>
                </a:cxn>
                <a:cxn ang="0">
                  <a:pos x="104" y="29"/>
                </a:cxn>
                <a:cxn ang="0">
                  <a:pos x="97" y="15"/>
                </a:cxn>
                <a:cxn ang="0">
                  <a:pos x="106" y="25"/>
                </a:cxn>
                <a:cxn ang="0">
                  <a:pos x="44" y="134"/>
                </a:cxn>
                <a:cxn ang="0">
                  <a:pos x="43" y="136"/>
                </a:cxn>
                <a:cxn ang="0">
                  <a:pos x="0" y="38"/>
                </a:cxn>
                <a:cxn ang="0">
                  <a:pos x="0" y="37"/>
                </a:cxn>
                <a:cxn ang="0">
                  <a:pos x="5" y="25"/>
                </a:cxn>
                <a:cxn ang="0">
                  <a:pos x="44" y="134"/>
                </a:cxn>
              </a:cxnLst>
              <a:rect l="0" t="0" r="r" b="b"/>
              <a:pathLst>
                <a:path w="252" h="150">
                  <a:moveTo>
                    <a:pt x="252" y="89"/>
                  </a:moveTo>
                  <a:cubicBezTo>
                    <a:pt x="252" y="89"/>
                    <a:pt x="234" y="42"/>
                    <a:pt x="219" y="1"/>
                  </a:cubicBezTo>
                  <a:cubicBezTo>
                    <a:pt x="218" y="4"/>
                    <a:pt x="217" y="6"/>
                    <a:pt x="216" y="9"/>
                  </a:cubicBezTo>
                  <a:cubicBezTo>
                    <a:pt x="213" y="6"/>
                    <a:pt x="210" y="3"/>
                    <a:pt x="207" y="0"/>
                  </a:cubicBezTo>
                  <a:cubicBezTo>
                    <a:pt x="227" y="40"/>
                    <a:pt x="252" y="89"/>
                    <a:pt x="252" y="89"/>
                  </a:cubicBezTo>
                  <a:close/>
                  <a:moveTo>
                    <a:pt x="43" y="136"/>
                  </a:moveTo>
                  <a:cubicBezTo>
                    <a:pt x="44" y="134"/>
                    <a:pt x="44" y="134"/>
                    <a:pt x="44" y="134"/>
                  </a:cubicBezTo>
                  <a:cubicBezTo>
                    <a:pt x="48" y="144"/>
                    <a:pt x="50" y="150"/>
                    <a:pt x="50" y="150"/>
                  </a:cubicBezTo>
                  <a:cubicBezTo>
                    <a:pt x="50" y="150"/>
                    <a:pt x="47" y="145"/>
                    <a:pt x="43" y="136"/>
                  </a:cubicBezTo>
                  <a:close/>
                  <a:moveTo>
                    <a:pt x="104" y="29"/>
                  </a:moveTo>
                  <a:cubicBezTo>
                    <a:pt x="106" y="25"/>
                    <a:pt x="106" y="25"/>
                    <a:pt x="106" y="25"/>
                  </a:cubicBezTo>
                  <a:cubicBezTo>
                    <a:pt x="108" y="27"/>
                    <a:pt x="109" y="30"/>
                    <a:pt x="111" y="32"/>
                  </a:cubicBezTo>
                  <a:cubicBezTo>
                    <a:pt x="111" y="29"/>
                    <a:pt x="111" y="25"/>
                    <a:pt x="112" y="22"/>
                  </a:cubicBezTo>
                  <a:cubicBezTo>
                    <a:pt x="130" y="68"/>
                    <a:pt x="152" y="124"/>
                    <a:pt x="152" y="124"/>
                  </a:cubicBezTo>
                  <a:cubicBezTo>
                    <a:pt x="152" y="124"/>
                    <a:pt x="124" y="70"/>
                    <a:pt x="104" y="29"/>
                  </a:cubicBezTo>
                  <a:close/>
                  <a:moveTo>
                    <a:pt x="106" y="25"/>
                  </a:moveTo>
                  <a:cubicBezTo>
                    <a:pt x="104" y="29"/>
                    <a:pt x="104" y="29"/>
                    <a:pt x="104" y="29"/>
                  </a:cubicBezTo>
                  <a:cubicBezTo>
                    <a:pt x="101" y="24"/>
                    <a:pt x="99" y="19"/>
                    <a:pt x="97" y="15"/>
                  </a:cubicBezTo>
                  <a:cubicBezTo>
                    <a:pt x="100" y="18"/>
                    <a:pt x="103" y="21"/>
                    <a:pt x="106" y="25"/>
                  </a:cubicBezTo>
                  <a:close/>
                  <a:moveTo>
                    <a:pt x="44" y="134"/>
                  </a:moveTo>
                  <a:cubicBezTo>
                    <a:pt x="43" y="136"/>
                    <a:pt x="43" y="136"/>
                    <a:pt x="43" y="136"/>
                  </a:cubicBezTo>
                  <a:cubicBezTo>
                    <a:pt x="32" y="112"/>
                    <a:pt x="10" y="63"/>
                    <a:pt x="0" y="38"/>
                  </a:cubicBezTo>
                  <a:cubicBezTo>
                    <a:pt x="0" y="39"/>
                    <a:pt x="0" y="38"/>
                    <a:pt x="0" y="37"/>
                  </a:cubicBezTo>
                  <a:cubicBezTo>
                    <a:pt x="1" y="32"/>
                    <a:pt x="3" y="29"/>
                    <a:pt x="5" y="25"/>
                  </a:cubicBezTo>
                  <a:cubicBezTo>
                    <a:pt x="17" y="58"/>
                    <a:pt x="35" y="109"/>
                    <a:pt x="44" y="134"/>
                  </a:cubicBezTo>
                  <a:close/>
                </a:path>
              </a:pathLst>
            </a:custGeom>
            <a:solidFill>
              <a:srgbClr val="D5B27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103" name="Freeform 81"/>
            <p:cNvSpPr>
              <a:spLocks/>
            </p:cNvSpPr>
            <p:nvPr/>
          </p:nvSpPr>
          <p:spPr bwMode="auto">
            <a:xfrm>
              <a:off x="3201988" y="3257550"/>
              <a:ext cx="941388" cy="741363"/>
            </a:xfrm>
            <a:custGeom>
              <a:avLst/>
              <a:gdLst/>
              <a:ahLst/>
              <a:cxnLst>
                <a:cxn ang="0">
                  <a:pos x="407" y="0"/>
                </a:cxn>
                <a:cxn ang="0">
                  <a:pos x="0" y="545"/>
                </a:cxn>
                <a:cxn ang="0">
                  <a:pos x="229" y="544"/>
                </a:cxn>
                <a:cxn ang="0">
                  <a:pos x="474" y="545"/>
                </a:cxn>
                <a:cxn ang="0">
                  <a:pos x="692" y="263"/>
                </a:cxn>
                <a:cxn ang="0">
                  <a:pos x="503" y="169"/>
                </a:cxn>
                <a:cxn ang="0">
                  <a:pos x="407" y="0"/>
                </a:cxn>
              </a:cxnLst>
              <a:rect l="0" t="0" r="r" b="b"/>
              <a:pathLst>
                <a:path w="692" h="545">
                  <a:moveTo>
                    <a:pt x="407" y="0"/>
                  </a:moveTo>
                  <a:cubicBezTo>
                    <a:pt x="0" y="545"/>
                    <a:pt x="0" y="545"/>
                    <a:pt x="0" y="545"/>
                  </a:cubicBezTo>
                  <a:cubicBezTo>
                    <a:pt x="229" y="544"/>
                    <a:pt x="229" y="544"/>
                    <a:pt x="229" y="544"/>
                  </a:cubicBezTo>
                  <a:cubicBezTo>
                    <a:pt x="474" y="545"/>
                    <a:pt x="474" y="545"/>
                    <a:pt x="474" y="545"/>
                  </a:cubicBezTo>
                  <a:cubicBezTo>
                    <a:pt x="692" y="263"/>
                    <a:pt x="692" y="263"/>
                    <a:pt x="692" y="263"/>
                  </a:cubicBezTo>
                  <a:cubicBezTo>
                    <a:pt x="613" y="245"/>
                    <a:pt x="550" y="214"/>
                    <a:pt x="503" y="169"/>
                  </a:cubicBezTo>
                  <a:cubicBezTo>
                    <a:pt x="457" y="125"/>
                    <a:pt x="425" y="68"/>
                    <a:pt x="407" y="0"/>
                  </a:cubicBezTo>
                  <a:close/>
                </a:path>
              </a:pathLst>
            </a:custGeom>
            <a:solidFill>
              <a:sysClr val="windowText" lastClr="000000">
                <a:lumMod val="65000"/>
                <a:lumOff val="3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grpSp>
      <p:grpSp>
        <p:nvGrpSpPr>
          <p:cNvPr id="5" name="Group 136"/>
          <p:cNvGrpSpPr/>
          <p:nvPr/>
        </p:nvGrpSpPr>
        <p:grpSpPr>
          <a:xfrm>
            <a:off x="5693936" y="2089944"/>
            <a:ext cx="963726" cy="589740"/>
            <a:chOff x="4174331" y="2401693"/>
            <a:chExt cx="963726" cy="589740"/>
          </a:xfrm>
        </p:grpSpPr>
        <p:sp>
          <p:nvSpPr>
            <p:cNvPr id="105" name="Freeform 53"/>
            <p:cNvSpPr>
              <a:spLocks/>
            </p:cNvSpPr>
            <p:nvPr/>
          </p:nvSpPr>
          <p:spPr bwMode="auto">
            <a:xfrm>
              <a:off x="4174331" y="2401693"/>
              <a:ext cx="963726" cy="589740"/>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ysClr val="window" lastClr="FFFFFF">
                <a:lumMod val="8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grpSp>
          <p:nvGrpSpPr>
            <p:cNvPr id="8" name="Group 100"/>
            <p:cNvGrpSpPr/>
            <p:nvPr/>
          </p:nvGrpSpPr>
          <p:grpSpPr>
            <a:xfrm>
              <a:off x="4520745" y="2583602"/>
              <a:ext cx="254000" cy="316022"/>
              <a:chOff x="747781" y="2347912"/>
              <a:chExt cx="273050" cy="339725"/>
            </a:xfrm>
            <a:solidFill>
              <a:sysClr val="windowText" lastClr="000000">
                <a:lumMod val="65000"/>
                <a:lumOff val="35000"/>
              </a:sysClr>
            </a:solidFill>
          </p:grpSpPr>
          <p:sp>
            <p:nvSpPr>
              <p:cNvPr id="107" name="Freeform 211"/>
              <p:cNvSpPr>
                <a:spLocks noEditPoints="1"/>
              </p:cNvSpPr>
              <p:nvPr/>
            </p:nvSpPr>
            <p:spPr bwMode="auto">
              <a:xfrm>
                <a:off x="825568" y="2487612"/>
                <a:ext cx="117475" cy="115888"/>
              </a:xfrm>
              <a:custGeom>
                <a:avLst/>
                <a:gdLst/>
                <a:ahLst/>
                <a:cxnLst>
                  <a:cxn ang="0">
                    <a:pos x="28" y="38"/>
                  </a:cxn>
                  <a:cxn ang="0">
                    <a:pos x="27" y="38"/>
                  </a:cxn>
                  <a:cxn ang="0">
                    <a:pos x="27" y="41"/>
                  </a:cxn>
                  <a:cxn ang="0">
                    <a:pos x="26" y="42"/>
                  </a:cxn>
                  <a:cxn ang="0">
                    <a:pos x="25" y="42"/>
                  </a:cxn>
                  <a:cxn ang="0">
                    <a:pos x="23" y="41"/>
                  </a:cxn>
                  <a:cxn ang="0">
                    <a:pos x="23" y="38"/>
                  </a:cxn>
                  <a:cxn ang="0">
                    <a:pos x="23" y="38"/>
                  </a:cxn>
                  <a:cxn ang="0">
                    <a:pos x="18" y="36"/>
                  </a:cxn>
                  <a:cxn ang="0">
                    <a:pos x="17" y="35"/>
                  </a:cxn>
                  <a:cxn ang="0">
                    <a:pos x="18" y="33"/>
                  </a:cxn>
                  <a:cxn ang="0">
                    <a:pos x="19" y="32"/>
                  </a:cxn>
                  <a:cxn ang="0">
                    <a:pos x="19" y="32"/>
                  </a:cxn>
                  <a:cxn ang="0">
                    <a:pos x="25" y="34"/>
                  </a:cxn>
                  <a:cxn ang="0">
                    <a:pos x="29" y="31"/>
                  </a:cxn>
                  <a:cxn ang="0">
                    <a:pos x="25" y="26"/>
                  </a:cxn>
                  <a:cxn ang="0">
                    <a:pos x="17" y="19"/>
                  </a:cxn>
                  <a:cxn ang="0">
                    <a:pos x="23" y="12"/>
                  </a:cxn>
                  <a:cxn ang="0">
                    <a:pos x="24" y="11"/>
                  </a:cxn>
                  <a:cxn ang="0">
                    <a:pos x="24" y="9"/>
                  </a:cxn>
                  <a:cxn ang="0">
                    <a:pos x="25" y="7"/>
                  </a:cxn>
                  <a:cxn ang="0">
                    <a:pos x="26" y="7"/>
                  </a:cxn>
                  <a:cxn ang="0">
                    <a:pos x="28" y="9"/>
                  </a:cxn>
                  <a:cxn ang="0">
                    <a:pos x="28" y="11"/>
                  </a:cxn>
                  <a:cxn ang="0">
                    <a:pos x="28" y="11"/>
                  </a:cxn>
                  <a:cxn ang="0">
                    <a:pos x="32" y="13"/>
                  </a:cxn>
                  <a:cxn ang="0">
                    <a:pos x="33" y="14"/>
                  </a:cxn>
                  <a:cxn ang="0">
                    <a:pos x="32" y="16"/>
                  </a:cxn>
                  <a:cxn ang="0">
                    <a:pos x="31" y="17"/>
                  </a:cxn>
                  <a:cxn ang="0">
                    <a:pos x="30" y="16"/>
                  </a:cxn>
                  <a:cxn ang="0">
                    <a:pos x="26" y="15"/>
                  </a:cxn>
                  <a:cxn ang="0">
                    <a:pos x="22" y="18"/>
                  </a:cxn>
                  <a:cxn ang="0">
                    <a:pos x="27" y="22"/>
                  </a:cxn>
                  <a:cxn ang="0">
                    <a:pos x="34" y="30"/>
                  </a:cxn>
                  <a:cxn ang="0">
                    <a:pos x="28" y="38"/>
                  </a:cxn>
                  <a:cxn ang="0">
                    <a:pos x="25" y="0"/>
                  </a:cxn>
                  <a:cxn ang="0">
                    <a:pos x="0" y="25"/>
                  </a:cxn>
                  <a:cxn ang="0">
                    <a:pos x="25" y="50"/>
                  </a:cxn>
                  <a:cxn ang="0">
                    <a:pos x="51" y="25"/>
                  </a:cxn>
                  <a:cxn ang="0">
                    <a:pos x="25" y="0"/>
                  </a:cxn>
                </a:cxnLst>
                <a:rect l="0" t="0" r="r" b="b"/>
                <a:pathLst>
                  <a:path w="51" h="50">
                    <a:moveTo>
                      <a:pt x="28" y="38"/>
                    </a:moveTo>
                    <a:cubicBezTo>
                      <a:pt x="28" y="38"/>
                      <a:pt x="27" y="38"/>
                      <a:pt x="27" y="38"/>
                    </a:cubicBezTo>
                    <a:cubicBezTo>
                      <a:pt x="27" y="41"/>
                      <a:pt x="27" y="41"/>
                      <a:pt x="27" y="41"/>
                    </a:cubicBezTo>
                    <a:cubicBezTo>
                      <a:pt x="27" y="41"/>
                      <a:pt x="27" y="42"/>
                      <a:pt x="26" y="42"/>
                    </a:cubicBezTo>
                    <a:cubicBezTo>
                      <a:pt x="25" y="42"/>
                      <a:pt x="25" y="42"/>
                      <a:pt x="25" y="42"/>
                    </a:cubicBezTo>
                    <a:cubicBezTo>
                      <a:pt x="24" y="42"/>
                      <a:pt x="23" y="41"/>
                      <a:pt x="23" y="41"/>
                    </a:cubicBezTo>
                    <a:cubicBezTo>
                      <a:pt x="23" y="38"/>
                      <a:pt x="23" y="38"/>
                      <a:pt x="23" y="38"/>
                    </a:cubicBezTo>
                    <a:cubicBezTo>
                      <a:pt x="23" y="38"/>
                      <a:pt x="23" y="38"/>
                      <a:pt x="23" y="38"/>
                    </a:cubicBezTo>
                    <a:cubicBezTo>
                      <a:pt x="23" y="38"/>
                      <a:pt x="19" y="37"/>
                      <a:pt x="18" y="36"/>
                    </a:cubicBezTo>
                    <a:cubicBezTo>
                      <a:pt x="17" y="36"/>
                      <a:pt x="17" y="36"/>
                      <a:pt x="17" y="35"/>
                    </a:cubicBezTo>
                    <a:cubicBezTo>
                      <a:pt x="18" y="33"/>
                      <a:pt x="18" y="33"/>
                      <a:pt x="18" y="33"/>
                    </a:cubicBezTo>
                    <a:cubicBezTo>
                      <a:pt x="18" y="33"/>
                      <a:pt x="18" y="32"/>
                      <a:pt x="19" y="32"/>
                    </a:cubicBezTo>
                    <a:cubicBezTo>
                      <a:pt x="19" y="32"/>
                      <a:pt x="19" y="32"/>
                      <a:pt x="19" y="32"/>
                    </a:cubicBezTo>
                    <a:cubicBezTo>
                      <a:pt x="20" y="32"/>
                      <a:pt x="22" y="34"/>
                      <a:pt x="25" y="34"/>
                    </a:cubicBezTo>
                    <a:cubicBezTo>
                      <a:pt x="27" y="34"/>
                      <a:pt x="29" y="33"/>
                      <a:pt x="29" y="31"/>
                    </a:cubicBezTo>
                    <a:cubicBezTo>
                      <a:pt x="29" y="29"/>
                      <a:pt x="28" y="28"/>
                      <a:pt x="25" y="26"/>
                    </a:cubicBezTo>
                    <a:cubicBezTo>
                      <a:pt x="21" y="25"/>
                      <a:pt x="17" y="23"/>
                      <a:pt x="17" y="19"/>
                    </a:cubicBezTo>
                    <a:cubicBezTo>
                      <a:pt x="17" y="15"/>
                      <a:pt x="20" y="13"/>
                      <a:pt x="23" y="12"/>
                    </a:cubicBezTo>
                    <a:cubicBezTo>
                      <a:pt x="23" y="12"/>
                      <a:pt x="24" y="12"/>
                      <a:pt x="24" y="11"/>
                    </a:cubicBezTo>
                    <a:cubicBezTo>
                      <a:pt x="24" y="9"/>
                      <a:pt x="24" y="9"/>
                      <a:pt x="24" y="9"/>
                    </a:cubicBezTo>
                    <a:cubicBezTo>
                      <a:pt x="24" y="8"/>
                      <a:pt x="24" y="7"/>
                      <a:pt x="25" y="7"/>
                    </a:cubicBezTo>
                    <a:cubicBezTo>
                      <a:pt x="26" y="7"/>
                      <a:pt x="26" y="7"/>
                      <a:pt x="26" y="7"/>
                    </a:cubicBezTo>
                    <a:cubicBezTo>
                      <a:pt x="27" y="7"/>
                      <a:pt x="28" y="8"/>
                      <a:pt x="28" y="9"/>
                    </a:cubicBezTo>
                    <a:cubicBezTo>
                      <a:pt x="28" y="11"/>
                      <a:pt x="28" y="11"/>
                      <a:pt x="28" y="11"/>
                    </a:cubicBezTo>
                    <a:cubicBezTo>
                      <a:pt x="28" y="11"/>
                      <a:pt x="28" y="11"/>
                      <a:pt x="28" y="11"/>
                    </a:cubicBezTo>
                    <a:cubicBezTo>
                      <a:pt x="28" y="11"/>
                      <a:pt x="31" y="12"/>
                      <a:pt x="32" y="13"/>
                    </a:cubicBezTo>
                    <a:cubicBezTo>
                      <a:pt x="33" y="13"/>
                      <a:pt x="33" y="13"/>
                      <a:pt x="33" y="14"/>
                    </a:cubicBezTo>
                    <a:cubicBezTo>
                      <a:pt x="32" y="16"/>
                      <a:pt x="32" y="16"/>
                      <a:pt x="32" y="16"/>
                    </a:cubicBezTo>
                    <a:cubicBezTo>
                      <a:pt x="32" y="16"/>
                      <a:pt x="32" y="17"/>
                      <a:pt x="31" y="17"/>
                    </a:cubicBezTo>
                    <a:cubicBezTo>
                      <a:pt x="31" y="17"/>
                      <a:pt x="31" y="16"/>
                      <a:pt x="30" y="16"/>
                    </a:cubicBezTo>
                    <a:cubicBezTo>
                      <a:pt x="30" y="16"/>
                      <a:pt x="28" y="15"/>
                      <a:pt x="26" y="15"/>
                    </a:cubicBezTo>
                    <a:cubicBezTo>
                      <a:pt x="23" y="15"/>
                      <a:pt x="22" y="17"/>
                      <a:pt x="22" y="18"/>
                    </a:cubicBezTo>
                    <a:cubicBezTo>
                      <a:pt x="22" y="20"/>
                      <a:pt x="23" y="21"/>
                      <a:pt x="27" y="22"/>
                    </a:cubicBezTo>
                    <a:cubicBezTo>
                      <a:pt x="32" y="24"/>
                      <a:pt x="34" y="27"/>
                      <a:pt x="34" y="30"/>
                    </a:cubicBezTo>
                    <a:cubicBezTo>
                      <a:pt x="34" y="34"/>
                      <a:pt x="32" y="37"/>
                      <a:pt x="28" y="38"/>
                    </a:cubicBezTo>
                    <a:moveTo>
                      <a:pt x="25" y="0"/>
                    </a:moveTo>
                    <a:cubicBezTo>
                      <a:pt x="12" y="0"/>
                      <a:pt x="0" y="11"/>
                      <a:pt x="0" y="25"/>
                    </a:cubicBezTo>
                    <a:cubicBezTo>
                      <a:pt x="0" y="39"/>
                      <a:pt x="12" y="50"/>
                      <a:pt x="25" y="50"/>
                    </a:cubicBezTo>
                    <a:cubicBezTo>
                      <a:pt x="39" y="50"/>
                      <a:pt x="51" y="39"/>
                      <a:pt x="51" y="25"/>
                    </a:cubicBezTo>
                    <a:cubicBezTo>
                      <a:pt x="51" y="11"/>
                      <a:pt x="39" y="0"/>
                      <a:pt x="2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sp>
            <p:nvSpPr>
              <p:cNvPr id="108" name="Freeform 212"/>
              <p:cNvSpPr>
                <a:spLocks noEditPoints="1"/>
              </p:cNvSpPr>
              <p:nvPr/>
            </p:nvSpPr>
            <p:spPr bwMode="auto">
              <a:xfrm>
                <a:off x="747781" y="2347912"/>
                <a:ext cx="273050" cy="339725"/>
              </a:xfrm>
              <a:custGeom>
                <a:avLst/>
                <a:gdLst/>
                <a:ahLst/>
                <a:cxnLst>
                  <a:cxn ang="0">
                    <a:pos x="59" y="118"/>
                  </a:cxn>
                  <a:cxn ang="0">
                    <a:pos x="27" y="86"/>
                  </a:cxn>
                  <a:cxn ang="0">
                    <a:pos x="59" y="53"/>
                  </a:cxn>
                  <a:cxn ang="0">
                    <a:pos x="92" y="86"/>
                  </a:cxn>
                  <a:cxn ang="0">
                    <a:pos x="59" y="118"/>
                  </a:cxn>
                  <a:cxn ang="0">
                    <a:pos x="76" y="27"/>
                  </a:cxn>
                  <a:cxn ang="0">
                    <a:pos x="76" y="25"/>
                  </a:cxn>
                  <a:cxn ang="0">
                    <a:pos x="90" y="8"/>
                  </a:cxn>
                  <a:cxn ang="0">
                    <a:pos x="87" y="0"/>
                  </a:cxn>
                  <a:cxn ang="0">
                    <a:pos x="32" y="0"/>
                  </a:cxn>
                  <a:cxn ang="0">
                    <a:pos x="29" y="8"/>
                  </a:cxn>
                  <a:cxn ang="0">
                    <a:pos x="43" y="25"/>
                  </a:cxn>
                  <a:cxn ang="0">
                    <a:pos x="42" y="27"/>
                  </a:cxn>
                  <a:cxn ang="0">
                    <a:pos x="0" y="104"/>
                  </a:cxn>
                  <a:cxn ang="0">
                    <a:pos x="59" y="148"/>
                  </a:cxn>
                  <a:cxn ang="0">
                    <a:pos x="119" y="104"/>
                  </a:cxn>
                  <a:cxn ang="0">
                    <a:pos x="76" y="27"/>
                  </a:cxn>
                </a:cxnLst>
                <a:rect l="0" t="0" r="r" b="b"/>
                <a:pathLst>
                  <a:path w="119" h="148">
                    <a:moveTo>
                      <a:pt x="59" y="118"/>
                    </a:moveTo>
                    <a:cubicBezTo>
                      <a:pt x="41" y="118"/>
                      <a:pt x="27" y="104"/>
                      <a:pt x="27" y="86"/>
                    </a:cubicBezTo>
                    <a:cubicBezTo>
                      <a:pt x="27" y="68"/>
                      <a:pt x="41" y="53"/>
                      <a:pt x="59" y="53"/>
                    </a:cubicBezTo>
                    <a:cubicBezTo>
                      <a:pt x="78" y="53"/>
                      <a:pt x="92" y="68"/>
                      <a:pt x="92" y="86"/>
                    </a:cubicBezTo>
                    <a:cubicBezTo>
                      <a:pt x="92" y="104"/>
                      <a:pt x="78" y="118"/>
                      <a:pt x="59" y="118"/>
                    </a:cubicBezTo>
                    <a:moveTo>
                      <a:pt x="76" y="27"/>
                    </a:moveTo>
                    <a:cubicBezTo>
                      <a:pt x="76" y="26"/>
                      <a:pt x="75" y="26"/>
                      <a:pt x="76" y="25"/>
                    </a:cubicBezTo>
                    <a:cubicBezTo>
                      <a:pt x="90" y="8"/>
                      <a:pt x="90" y="8"/>
                      <a:pt x="90" y="8"/>
                    </a:cubicBezTo>
                    <a:cubicBezTo>
                      <a:pt x="94" y="4"/>
                      <a:pt x="92" y="0"/>
                      <a:pt x="87" y="0"/>
                    </a:cubicBezTo>
                    <a:cubicBezTo>
                      <a:pt x="32" y="0"/>
                      <a:pt x="32" y="0"/>
                      <a:pt x="32" y="0"/>
                    </a:cubicBezTo>
                    <a:cubicBezTo>
                      <a:pt x="27" y="0"/>
                      <a:pt x="25" y="4"/>
                      <a:pt x="29" y="8"/>
                    </a:cubicBezTo>
                    <a:cubicBezTo>
                      <a:pt x="43" y="25"/>
                      <a:pt x="43" y="25"/>
                      <a:pt x="43" y="25"/>
                    </a:cubicBezTo>
                    <a:cubicBezTo>
                      <a:pt x="44" y="26"/>
                      <a:pt x="43" y="27"/>
                      <a:pt x="42" y="27"/>
                    </a:cubicBezTo>
                    <a:cubicBezTo>
                      <a:pt x="18" y="40"/>
                      <a:pt x="0" y="78"/>
                      <a:pt x="0" y="104"/>
                    </a:cubicBezTo>
                    <a:cubicBezTo>
                      <a:pt x="0" y="137"/>
                      <a:pt x="27" y="148"/>
                      <a:pt x="59" y="148"/>
                    </a:cubicBezTo>
                    <a:cubicBezTo>
                      <a:pt x="92" y="148"/>
                      <a:pt x="119" y="137"/>
                      <a:pt x="119" y="104"/>
                    </a:cubicBezTo>
                    <a:cubicBezTo>
                      <a:pt x="119" y="77"/>
                      <a:pt x="101" y="40"/>
                      <a:pt x="76" y="2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Bookman Old Style" panose="02050604050505020204"/>
                </a:endParaRPr>
              </a:p>
            </p:txBody>
          </p:sp>
        </p:grpSp>
      </p:grpSp>
      <p:grpSp>
        <p:nvGrpSpPr>
          <p:cNvPr id="9" name="Group 134"/>
          <p:cNvGrpSpPr/>
          <p:nvPr/>
        </p:nvGrpSpPr>
        <p:grpSpPr>
          <a:xfrm>
            <a:off x="5821599" y="1413227"/>
            <a:ext cx="611266" cy="611266"/>
            <a:chOff x="4266367" y="1724975"/>
            <a:chExt cx="611266" cy="611266"/>
          </a:xfrm>
        </p:grpSpPr>
        <p:sp>
          <p:nvSpPr>
            <p:cNvPr id="110" name="Oval 62"/>
            <p:cNvSpPr>
              <a:spLocks noChangeAspect="1"/>
            </p:cNvSpPr>
            <p:nvPr/>
          </p:nvSpPr>
          <p:spPr>
            <a:xfrm>
              <a:off x="4266367" y="1724975"/>
              <a:ext cx="611266" cy="611266"/>
            </a:xfrm>
            <a:prstGeom prst="ellipse">
              <a:avLst/>
            </a:prstGeom>
            <a:solidFill>
              <a:srgbClr val="CCC893"/>
            </a:solidFill>
            <a:ln w="38100" cap="flat" cmpd="sng" algn="ctr">
              <a:solidFill>
                <a:sysClr val="window" lastClr="FFFFFF">
                  <a:hueOff val="0"/>
                  <a:satOff val="0"/>
                  <a:lumOff val="0"/>
                  <a:alphaOff val="0"/>
                </a:sysClr>
              </a:solidFill>
              <a:prstDash val="solid"/>
            </a:ln>
            <a:effectLst>
              <a:outerShdw blurRad="50800" dist="38100" dir="16200000" rotWithShape="0">
                <a:prstClr val="black">
                  <a:alpha val="40000"/>
                </a:prstClr>
              </a:outerShdw>
            </a:effectLst>
          </p:spPr>
          <p:txBody>
            <a:bodyPr spcFirstLastPara="0" vert="horz" wrap="square" lIns="0" tIns="0" rIns="0" bIns="0"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1400" b="1" i="0" u="none" strike="noStrike" kern="0" cap="none" spc="0" normalizeH="0" baseline="0" noProof="0" dirty="0" smtClean="0">
                <a:ln>
                  <a:noFill/>
                </a:ln>
                <a:solidFill>
                  <a:prstClr val="white"/>
                </a:solidFill>
                <a:effectLst/>
                <a:uLnTx/>
                <a:uFillTx/>
                <a:latin typeface="Bookman Old Style" panose="02050604050505020204"/>
                <a:ea typeface=""/>
                <a:cs typeface=""/>
              </a:endParaRPr>
            </a:p>
          </p:txBody>
        </p:sp>
        <p:sp>
          <p:nvSpPr>
            <p:cNvPr id="111" name="Freeform 70"/>
            <p:cNvSpPr>
              <a:spLocks noEditPoints="1"/>
            </p:cNvSpPr>
            <p:nvPr/>
          </p:nvSpPr>
          <p:spPr bwMode="auto">
            <a:xfrm>
              <a:off x="4419600" y="1868759"/>
              <a:ext cx="304800" cy="285599"/>
            </a:xfrm>
            <a:custGeom>
              <a:avLst/>
              <a:gdLst/>
              <a:ahLst/>
              <a:cxnLst>
                <a:cxn ang="0">
                  <a:pos x="59" y="51"/>
                </a:cxn>
                <a:cxn ang="0">
                  <a:pos x="56" y="55"/>
                </a:cxn>
                <a:cxn ang="0">
                  <a:pos x="3" y="55"/>
                </a:cxn>
                <a:cxn ang="0">
                  <a:pos x="0" y="51"/>
                </a:cxn>
                <a:cxn ang="0">
                  <a:pos x="0" y="40"/>
                </a:cxn>
                <a:cxn ang="0">
                  <a:pos x="3" y="37"/>
                </a:cxn>
                <a:cxn ang="0">
                  <a:pos x="20" y="37"/>
                </a:cxn>
                <a:cxn ang="0">
                  <a:pos x="25" y="41"/>
                </a:cxn>
                <a:cxn ang="0">
                  <a:pos x="29" y="43"/>
                </a:cxn>
                <a:cxn ang="0">
                  <a:pos x="34" y="41"/>
                </a:cxn>
                <a:cxn ang="0">
                  <a:pos x="39" y="37"/>
                </a:cxn>
                <a:cxn ang="0">
                  <a:pos x="56" y="37"/>
                </a:cxn>
                <a:cxn ang="0">
                  <a:pos x="59" y="40"/>
                </a:cxn>
                <a:cxn ang="0">
                  <a:pos x="59" y="51"/>
                </a:cxn>
                <a:cxn ang="0">
                  <a:pos x="47" y="22"/>
                </a:cxn>
                <a:cxn ang="0">
                  <a:pos x="31" y="38"/>
                </a:cxn>
                <a:cxn ang="0">
                  <a:pos x="29" y="39"/>
                </a:cxn>
                <a:cxn ang="0">
                  <a:pos x="28" y="38"/>
                </a:cxn>
                <a:cxn ang="0">
                  <a:pos x="12" y="22"/>
                </a:cxn>
                <a:cxn ang="0">
                  <a:pos x="11" y="20"/>
                </a:cxn>
                <a:cxn ang="0">
                  <a:pos x="13" y="18"/>
                </a:cxn>
                <a:cxn ang="0">
                  <a:pos x="23" y="18"/>
                </a:cxn>
                <a:cxn ang="0">
                  <a:pos x="23" y="2"/>
                </a:cxn>
                <a:cxn ang="0">
                  <a:pos x="25" y="0"/>
                </a:cxn>
                <a:cxn ang="0">
                  <a:pos x="34" y="0"/>
                </a:cxn>
                <a:cxn ang="0">
                  <a:pos x="36" y="2"/>
                </a:cxn>
                <a:cxn ang="0">
                  <a:pos x="36" y="18"/>
                </a:cxn>
                <a:cxn ang="0">
                  <a:pos x="45" y="18"/>
                </a:cxn>
                <a:cxn ang="0">
                  <a:pos x="48" y="20"/>
                </a:cxn>
                <a:cxn ang="0">
                  <a:pos x="47" y="22"/>
                </a:cxn>
                <a:cxn ang="0">
                  <a:pos x="43" y="46"/>
                </a:cxn>
                <a:cxn ang="0">
                  <a:pos x="41" y="48"/>
                </a:cxn>
                <a:cxn ang="0">
                  <a:pos x="43" y="50"/>
                </a:cxn>
                <a:cxn ang="0">
                  <a:pos x="45" y="48"/>
                </a:cxn>
                <a:cxn ang="0">
                  <a:pos x="43" y="46"/>
                </a:cxn>
                <a:cxn ang="0">
                  <a:pos x="52" y="46"/>
                </a:cxn>
                <a:cxn ang="0">
                  <a:pos x="50" y="48"/>
                </a:cxn>
                <a:cxn ang="0">
                  <a:pos x="52" y="50"/>
                </a:cxn>
                <a:cxn ang="0">
                  <a:pos x="55" y="48"/>
                </a:cxn>
                <a:cxn ang="0">
                  <a:pos x="52" y="46"/>
                </a:cxn>
              </a:cxnLst>
              <a:rect l="0" t="0" r="r" b="b"/>
              <a:pathLst>
                <a:path w="59" h="55">
                  <a:moveTo>
                    <a:pt x="59" y="51"/>
                  </a:moveTo>
                  <a:cubicBezTo>
                    <a:pt x="59" y="53"/>
                    <a:pt x="58" y="55"/>
                    <a:pt x="56" y="55"/>
                  </a:cubicBezTo>
                  <a:cubicBezTo>
                    <a:pt x="3" y="55"/>
                    <a:pt x="3" y="55"/>
                    <a:pt x="3" y="55"/>
                  </a:cubicBezTo>
                  <a:cubicBezTo>
                    <a:pt x="1" y="55"/>
                    <a:pt x="0" y="53"/>
                    <a:pt x="0" y="51"/>
                  </a:cubicBezTo>
                  <a:cubicBezTo>
                    <a:pt x="0" y="40"/>
                    <a:pt x="0" y="40"/>
                    <a:pt x="0" y="40"/>
                  </a:cubicBezTo>
                  <a:cubicBezTo>
                    <a:pt x="0" y="38"/>
                    <a:pt x="1" y="37"/>
                    <a:pt x="3" y="37"/>
                  </a:cubicBezTo>
                  <a:cubicBezTo>
                    <a:pt x="20" y="37"/>
                    <a:pt x="20" y="37"/>
                    <a:pt x="20" y="37"/>
                  </a:cubicBezTo>
                  <a:cubicBezTo>
                    <a:pt x="25" y="41"/>
                    <a:pt x="25" y="41"/>
                    <a:pt x="25" y="41"/>
                  </a:cubicBezTo>
                  <a:cubicBezTo>
                    <a:pt x="26" y="43"/>
                    <a:pt x="28" y="43"/>
                    <a:pt x="29" y="43"/>
                  </a:cubicBezTo>
                  <a:cubicBezTo>
                    <a:pt x="31" y="43"/>
                    <a:pt x="33" y="43"/>
                    <a:pt x="34" y="41"/>
                  </a:cubicBezTo>
                  <a:cubicBezTo>
                    <a:pt x="39" y="37"/>
                    <a:pt x="39" y="37"/>
                    <a:pt x="39" y="37"/>
                  </a:cubicBezTo>
                  <a:cubicBezTo>
                    <a:pt x="56" y="37"/>
                    <a:pt x="56" y="37"/>
                    <a:pt x="56" y="37"/>
                  </a:cubicBezTo>
                  <a:cubicBezTo>
                    <a:pt x="58" y="37"/>
                    <a:pt x="59" y="38"/>
                    <a:pt x="59" y="40"/>
                  </a:cubicBezTo>
                  <a:lnTo>
                    <a:pt x="59" y="51"/>
                  </a:lnTo>
                  <a:close/>
                  <a:moveTo>
                    <a:pt x="47" y="22"/>
                  </a:moveTo>
                  <a:cubicBezTo>
                    <a:pt x="31" y="38"/>
                    <a:pt x="31" y="38"/>
                    <a:pt x="31" y="38"/>
                  </a:cubicBezTo>
                  <a:cubicBezTo>
                    <a:pt x="31" y="39"/>
                    <a:pt x="30" y="39"/>
                    <a:pt x="29" y="39"/>
                  </a:cubicBezTo>
                  <a:cubicBezTo>
                    <a:pt x="29" y="39"/>
                    <a:pt x="28" y="39"/>
                    <a:pt x="28" y="38"/>
                  </a:cubicBezTo>
                  <a:cubicBezTo>
                    <a:pt x="12" y="22"/>
                    <a:pt x="12" y="22"/>
                    <a:pt x="12" y="22"/>
                  </a:cubicBezTo>
                  <a:cubicBezTo>
                    <a:pt x="11" y="21"/>
                    <a:pt x="11" y="20"/>
                    <a:pt x="11" y="20"/>
                  </a:cubicBezTo>
                  <a:cubicBezTo>
                    <a:pt x="12" y="19"/>
                    <a:pt x="13" y="18"/>
                    <a:pt x="13" y="18"/>
                  </a:cubicBezTo>
                  <a:cubicBezTo>
                    <a:pt x="23" y="18"/>
                    <a:pt x="23" y="18"/>
                    <a:pt x="23" y="18"/>
                  </a:cubicBezTo>
                  <a:cubicBezTo>
                    <a:pt x="23" y="2"/>
                    <a:pt x="23" y="2"/>
                    <a:pt x="23" y="2"/>
                  </a:cubicBezTo>
                  <a:cubicBezTo>
                    <a:pt x="23" y="1"/>
                    <a:pt x="24" y="0"/>
                    <a:pt x="25" y="0"/>
                  </a:cubicBezTo>
                  <a:cubicBezTo>
                    <a:pt x="34" y="0"/>
                    <a:pt x="34" y="0"/>
                    <a:pt x="34" y="0"/>
                  </a:cubicBezTo>
                  <a:cubicBezTo>
                    <a:pt x="35" y="0"/>
                    <a:pt x="36" y="1"/>
                    <a:pt x="36" y="2"/>
                  </a:cubicBezTo>
                  <a:cubicBezTo>
                    <a:pt x="36" y="18"/>
                    <a:pt x="36" y="18"/>
                    <a:pt x="36" y="18"/>
                  </a:cubicBezTo>
                  <a:cubicBezTo>
                    <a:pt x="45" y="18"/>
                    <a:pt x="45" y="18"/>
                    <a:pt x="45" y="18"/>
                  </a:cubicBezTo>
                  <a:cubicBezTo>
                    <a:pt x="46" y="18"/>
                    <a:pt x="47" y="19"/>
                    <a:pt x="48" y="20"/>
                  </a:cubicBezTo>
                  <a:cubicBezTo>
                    <a:pt x="48" y="20"/>
                    <a:pt x="48" y="21"/>
                    <a:pt x="47" y="22"/>
                  </a:cubicBezTo>
                  <a:close/>
                  <a:moveTo>
                    <a:pt x="43" y="46"/>
                  </a:moveTo>
                  <a:cubicBezTo>
                    <a:pt x="42" y="46"/>
                    <a:pt x="41" y="47"/>
                    <a:pt x="41" y="48"/>
                  </a:cubicBezTo>
                  <a:cubicBezTo>
                    <a:pt x="41" y="49"/>
                    <a:pt x="42" y="50"/>
                    <a:pt x="43" y="50"/>
                  </a:cubicBezTo>
                  <a:cubicBezTo>
                    <a:pt x="44" y="50"/>
                    <a:pt x="45" y="49"/>
                    <a:pt x="45" y="48"/>
                  </a:cubicBezTo>
                  <a:cubicBezTo>
                    <a:pt x="45" y="47"/>
                    <a:pt x="44" y="46"/>
                    <a:pt x="43" y="46"/>
                  </a:cubicBezTo>
                  <a:close/>
                  <a:moveTo>
                    <a:pt x="52" y="46"/>
                  </a:moveTo>
                  <a:cubicBezTo>
                    <a:pt x="51" y="46"/>
                    <a:pt x="50" y="47"/>
                    <a:pt x="50" y="48"/>
                  </a:cubicBezTo>
                  <a:cubicBezTo>
                    <a:pt x="50" y="49"/>
                    <a:pt x="51" y="50"/>
                    <a:pt x="52" y="50"/>
                  </a:cubicBezTo>
                  <a:cubicBezTo>
                    <a:pt x="54" y="50"/>
                    <a:pt x="55" y="49"/>
                    <a:pt x="55" y="48"/>
                  </a:cubicBezTo>
                  <a:cubicBezTo>
                    <a:pt x="55" y="47"/>
                    <a:pt x="54" y="46"/>
                    <a:pt x="52" y="46"/>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84ACB6"/>
                </a:solidFill>
                <a:effectLst/>
                <a:uLnTx/>
                <a:uFillTx/>
                <a:latin typeface="Bookman Old Style" panose="02050604050505020204"/>
              </a:endParaRPr>
            </a:p>
          </p:txBody>
        </p:sp>
      </p:grpSp>
      <p:grpSp>
        <p:nvGrpSpPr>
          <p:cNvPr id="10" name="Group 132"/>
          <p:cNvGrpSpPr/>
          <p:nvPr/>
        </p:nvGrpSpPr>
        <p:grpSpPr>
          <a:xfrm>
            <a:off x="7351902" y="2867936"/>
            <a:ext cx="611266" cy="611266"/>
            <a:chOff x="5832296" y="3179684"/>
            <a:chExt cx="611266" cy="611266"/>
          </a:xfrm>
        </p:grpSpPr>
        <p:sp>
          <p:nvSpPr>
            <p:cNvPr id="113" name="Oval 64"/>
            <p:cNvSpPr>
              <a:spLocks noChangeAspect="1"/>
            </p:cNvSpPr>
            <p:nvPr/>
          </p:nvSpPr>
          <p:spPr>
            <a:xfrm>
              <a:off x="5832296" y="3179684"/>
              <a:ext cx="611266" cy="611266"/>
            </a:xfrm>
            <a:prstGeom prst="ellipse">
              <a:avLst/>
            </a:prstGeom>
            <a:solidFill>
              <a:srgbClr val="6F8183"/>
            </a:solidFill>
            <a:ln w="38100" cap="flat" cmpd="sng" algn="ctr">
              <a:solidFill>
                <a:sysClr val="window" lastClr="FFFFFF">
                  <a:hueOff val="0"/>
                  <a:satOff val="0"/>
                  <a:lumOff val="0"/>
                  <a:alphaOff val="0"/>
                </a:sysClr>
              </a:solidFill>
              <a:prstDash val="solid"/>
            </a:ln>
            <a:effectLst>
              <a:outerShdw blurRad="50800" dist="38100" algn="l" rotWithShape="0">
                <a:prstClr val="black">
                  <a:alpha val="40000"/>
                </a:prstClr>
              </a:outerShdw>
            </a:effectLst>
          </p:spPr>
          <p:txBody>
            <a:bodyPr spcFirstLastPara="0" vert="horz" wrap="square" lIns="0" tIns="0" rIns="0" bIns="0"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1400" b="1" i="0" u="none" strike="noStrike" kern="0" cap="none" spc="0" normalizeH="0" baseline="0" noProof="0" dirty="0" smtClean="0">
                <a:ln>
                  <a:noFill/>
                </a:ln>
                <a:solidFill>
                  <a:prstClr val="white"/>
                </a:solidFill>
                <a:effectLst/>
                <a:uLnTx/>
                <a:uFillTx/>
                <a:latin typeface="Bookman Old Style" panose="02050604050505020204"/>
                <a:ea typeface=""/>
                <a:cs typeface=""/>
              </a:endParaRPr>
            </a:p>
          </p:txBody>
        </p:sp>
        <p:sp>
          <p:nvSpPr>
            <p:cNvPr id="114" name="Freeform 103"/>
            <p:cNvSpPr>
              <a:spLocks noEditPoints="1"/>
            </p:cNvSpPr>
            <p:nvPr/>
          </p:nvSpPr>
          <p:spPr bwMode="auto">
            <a:xfrm>
              <a:off x="6018867" y="3309994"/>
              <a:ext cx="238125" cy="350647"/>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black">
                    <a:lumMod val="75000"/>
                    <a:lumOff val="25000"/>
                  </a:prstClr>
                </a:solidFill>
                <a:effectLst/>
                <a:uLnTx/>
                <a:uFillTx/>
                <a:latin typeface="Bookman Old Style" panose="02050604050505020204"/>
              </a:endParaRPr>
            </a:p>
          </p:txBody>
        </p:sp>
      </p:grpSp>
      <p:grpSp>
        <p:nvGrpSpPr>
          <p:cNvPr id="11" name="Group 144"/>
          <p:cNvGrpSpPr/>
          <p:nvPr/>
        </p:nvGrpSpPr>
        <p:grpSpPr>
          <a:xfrm>
            <a:off x="4255669" y="2867936"/>
            <a:ext cx="611266" cy="611266"/>
            <a:chOff x="2700438" y="3208259"/>
            <a:chExt cx="611266" cy="611266"/>
          </a:xfrm>
        </p:grpSpPr>
        <p:sp>
          <p:nvSpPr>
            <p:cNvPr id="116" name="Oval 65"/>
            <p:cNvSpPr>
              <a:spLocks noChangeAspect="1"/>
            </p:cNvSpPr>
            <p:nvPr/>
          </p:nvSpPr>
          <p:spPr>
            <a:xfrm>
              <a:off x="2700438" y="3208259"/>
              <a:ext cx="611266" cy="611266"/>
            </a:xfrm>
            <a:prstGeom prst="ellipse">
              <a:avLst/>
            </a:prstGeom>
            <a:solidFill>
              <a:srgbClr val="949C6B"/>
            </a:solidFill>
            <a:ln w="38100" cap="flat" cmpd="sng" algn="ctr">
              <a:solidFill>
                <a:sysClr val="window" lastClr="FFFFFF">
                  <a:hueOff val="0"/>
                  <a:satOff val="0"/>
                  <a:lumOff val="0"/>
                  <a:alphaOff val="0"/>
                </a:sysClr>
              </a:solidFill>
              <a:prstDash val="solid"/>
            </a:ln>
            <a:effectLst>
              <a:outerShdw blurRad="50800" dist="38100" dir="13500000" algn="br" rotWithShape="0">
                <a:prstClr val="black">
                  <a:alpha val="40000"/>
                </a:prstClr>
              </a:outerShdw>
            </a:effectLst>
          </p:spPr>
          <p:txBody>
            <a:bodyPr spcFirstLastPara="0" vert="horz" wrap="square" lIns="0" tIns="0" rIns="0" bIns="0"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1200" b="1" i="0" u="none" strike="noStrike" kern="0" cap="none" spc="0" normalizeH="0" baseline="0" noProof="0" dirty="0" smtClean="0">
                <a:ln>
                  <a:noFill/>
                </a:ln>
                <a:solidFill>
                  <a:prstClr val="white"/>
                </a:solidFill>
                <a:effectLst/>
                <a:uLnTx/>
                <a:uFillTx/>
                <a:latin typeface="Bookman Old Style" panose="02050604050505020204"/>
                <a:ea typeface=""/>
                <a:cs typeface=""/>
              </a:endParaRPr>
            </a:p>
          </p:txBody>
        </p:sp>
        <p:sp>
          <p:nvSpPr>
            <p:cNvPr id="117" name="Freeform 152"/>
            <p:cNvSpPr>
              <a:spLocks noChangeAspect="1" noEditPoints="1"/>
            </p:cNvSpPr>
            <p:nvPr/>
          </p:nvSpPr>
          <p:spPr bwMode="auto">
            <a:xfrm>
              <a:off x="2850082" y="3369737"/>
              <a:ext cx="311979" cy="288310"/>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84ACB6"/>
                </a:solidFill>
                <a:effectLst/>
                <a:uLnTx/>
                <a:uFillTx/>
                <a:latin typeface="Bookman Old Style" panose="02050604050505020204"/>
              </a:endParaRPr>
            </a:p>
          </p:txBody>
        </p:sp>
      </p:grpSp>
      <p:grpSp>
        <p:nvGrpSpPr>
          <p:cNvPr id="12" name="Group 133"/>
          <p:cNvGrpSpPr/>
          <p:nvPr/>
        </p:nvGrpSpPr>
        <p:grpSpPr>
          <a:xfrm>
            <a:off x="6890830" y="1816475"/>
            <a:ext cx="611266" cy="611266"/>
            <a:chOff x="5335598" y="2128224"/>
            <a:chExt cx="611266" cy="611266"/>
          </a:xfrm>
        </p:grpSpPr>
        <p:sp>
          <p:nvSpPr>
            <p:cNvPr id="119" name="Oval 63"/>
            <p:cNvSpPr>
              <a:spLocks noChangeAspect="1"/>
            </p:cNvSpPr>
            <p:nvPr/>
          </p:nvSpPr>
          <p:spPr>
            <a:xfrm>
              <a:off x="5335598" y="2128224"/>
              <a:ext cx="611266" cy="611266"/>
            </a:xfrm>
            <a:prstGeom prst="ellipse">
              <a:avLst/>
            </a:prstGeom>
            <a:solidFill>
              <a:srgbClr val="967E96"/>
            </a:solidFill>
            <a:ln w="38100" cap="flat" cmpd="sng" algn="ctr">
              <a:solidFill>
                <a:sysClr val="window" lastClr="FFFFFF">
                  <a:hueOff val="0"/>
                  <a:satOff val="0"/>
                  <a:lumOff val="0"/>
                  <a:alphaOff val="0"/>
                </a:sysClr>
              </a:solidFill>
              <a:prstDash val="solid"/>
            </a:ln>
            <a:effectLst>
              <a:outerShdw blurRad="50800" dist="38100" algn="l" rotWithShape="0">
                <a:prstClr val="black">
                  <a:alpha val="40000"/>
                </a:prstClr>
              </a:outerShdw>
            </a:effectLst>
          </p:spPr>
          <p:txBody>
            <a:bodyPr spcFirstLastPara="0" vert="horz" wrap="square" lIns="0" tIns="0" rIns="0" bIns="0"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1400" b="1" i="0" u="none" strike="noStrike" kern="0" cap="none" spc="0" normalizeH="0" baseline="0" noProof="0" dirty="0" smtClean="0">
                <a:ln>
                  <a:noFill/>
                </a:ln>
                <a:solidFill>
                  <a:prstClr val="white"/>
                </a:solidFill>
                <a:effectLst/>
                <a:uLnTx/>
                <a:uFillTx/>
                <a:latin typeface="Bookman Old Style" panose="02050604050505020204"/>
                <a:ea typeface=""/>
                <a:cs typeface=""/>
              </a:endParaRPr>
            </a:p>
          </p:txBody>
        </p:sp>
        <p:sp>
          <p:nvSpPr>
            <p:cNvPr id="120" name="Freeform 52"/>
            <p:cNvSpPr>
              <a:spLocks noChangeAspect="1" noEditPoints="1"/>
            </p:cNvSpPr>
            <p:nvPr/>
          </p:nvSpPr>
          <p:spPr bwMode="auto">
            <a:xfrm>
              <a:off x="5507881" y="2290391"/>
              <a:ext cx="266700" cy="28693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84ACB6"/>
                </a:solidFill>
                <a:effectLst/>
                <a:uLnTx/>
                <a:uFillTx/>
                <a:latin typeface="Bookman Old Style" panose="02050604050505020204"/>
              </a:endParaRPr>
            </a:p>
          </p:txBody>
        </p:sp>
      </p:grpSp>
      <p:grpSp>
        <p:nvGrpSpPr>
          <p:cNvPr id="13" name="Group 135"/>
          <p:cNvGrpSpPr/>
          <p:nvPr/>
        </p:nvGrpSpPr>
        <p:grpSpPr>
          <a:xfrm>
            <a:off x="4752369" y="1816475"/>
            <a:ext cx="611266" cy="611266"/>
            <a:chOff x="3197137" y="2128224"/>
            <a:chExt cx="611266" cy="611266"/>
          </a:xfrm>
        </p:grpSpPr>
        <p:sp>
          <p:nvSpPr>
            <p:cNvPr id="122" name="Oval 66"/>
            <p:cNvSpPr>
              <a:spLocks noChangeAspect="1"/>
            </p:cNvSpPr>
            <p:nvPr/>
          </p:nvSpPr>
          <p:spPr>
            <a:xfrm>
              <a:off x="3197137" y="2128224"/>
              <a:ext cx="611266" cy="611266"/>
            </a:xfrm>
            <a:prstGeom prst="ellipse">
              <a:avLst/>
            </a:prstGeom>
            <a:solidFill>
              <a:srgbClr val="A54D74"/>
            </a:solidFill>
            <a:ln w="38100" cap="flat" cmpd="sng" algn="ctr">
              <a:solidFill>
                <a:sysClr val="window" lastClr="FFFFFF">
                  <a:hueOff val="0"/>
                  <a:satOff val="0"/>
                  <a:lumOff val="0"/>
                  <a:alphaOff val="0"/>
                </a:sysClr>
              </a:solidFill>
              <a:prstDash val="solid"/>
            </a:ln>
            <a:effectLst>
              <a:outerShdw blurRad="50800" dist="38100" dir="13500000" algn="br" rotWithShape="0">
                <a:prstClr val="black">
                  <a:alpha val="40000"/>
                </a:prstClr>
              </a:outerShdw>
            </a:effectLst>
          </p:spPr>
          <p:txBody>
            <a:bodyPr spcFirstLastPara="0" vert="horz" wrap="square" lIns="0" tIns="0" rIns="0" bIns="0"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1400" b="1" i="0" u="none" strike="noStrike" kern="0" cap="none" spc="0" normalizeH="0" baseline="0" noProof="0" dirty="0" smtClean="0">
                <a:ln>
                  <a:noFill/>
                </a:ln>
                <a:solidFill>
                  <a:prstClr val="white"/>
                </a:solidFill>
                <a:effectLst/>
                <a:uLnTx/>
                <a:uFillTx/>
                <a:latin typeface="Bookman Old Style" panose="02050604050505020204"/>
                <a:ea typeface=""/>
                <a:cs typeface=""/>
              </a:endParaRPr>
            </a:p>
          </p:txBody>
        </p:sp>
        <p:sp>
          <p:nvSpPr>
            <p:cNvPr id="123" name="Freeform 193"/>
            <p:cNvSpPr>
              <a:spLocks noEditPoints="1"/>
            </p:cNvSpPr>
            <p:nvPr/>
          </p:nvSpPr>
          <p:spPr bwMode="auto">
            <a:xfrm>
              <a:off x="3336083" y="2267170"/>
              <a:ext cx="333375" cy="333375"/>
            </a:xfrm>
            <a:custGeom>
              <a:avLst/>
              <a:gdLst/>
              <a:ahLst/>
              <a:cxnLst>
                <a:cxn ang="0">
                  <a:pos x="81" y="37"/>
                </a:cxn>
                <a:cxn ang="0">
                  <a:pos x="38" y="80"/>
                </a:cxn>
                <a:cxn ang="0">
                  <a:pos x="21" y="77"/>
                </a:cxn>
                <a:cxn ang="0">
                  <a:pos x="0" y="124"/>
                </a:cxn>
                <a:cxn ang="0">
                  <a:pos x="38" y="167"/>
                </a:cxn>
                <a:cxn ang="0">
                  <a:pos x="1" y="210"/>
                </a:cxn>
                <a:cxn ang="0">
                  <a:pos x="21" y="257"/>
                </a:cxn>
                <a:cxn ang="0">
                  <a:pos x="38" y="253"/>
                </a:cxn>
                <a:cxn ang="0">
                  <a:pos x="81" y="297"/>
                </a:cxn>
                <a:cxn ang="0">
                  <a:pos x="78" y="314"/>
                </a:cxn>
                <a:cxn ang="0">
                  <a:pos x="125" y="334"/>
                </a:cxn>
                <a:cxn ang="0">
                  <a:pos x="168" y="297"/>
                </a:cxn>
                <a:cxn ang="0">
                  <a:pos x="210" y="334"/>
                </a:cxn>
                <a:cxn ang="0">
                  <a:pos x="258" y="314"/>
                </a:cxn>
                <a:cxn ang="0">
                  <a:pos x="254" y="297"/>
                </a:cxn>
                <a:cxn ang="0">
                  <a:pos x="297" y="253"/>
                </a:cxn>
                <a:cxn ang="0">
                  <a:pos x="315" y="257"/>
                </a:cxn>
                <a:cxn ang="0">
                  <a:pos x="335" y="210"/>
                </a:cxn>
                <a:cxn ang="0">
                  <a:pos x="297" y="167"/>
                </a:cxn>
                <a:cxn ang="0">
                  <a:pos x="335" y="124"/>
                </a:cxn>
                <a:cxn ang="0">
                  <a:pos x="315" y="77"/>
                </a:cxn>
                <a:cxn ang="0">
                  <a:pos x="297" y="80"/>
                </a:cxn>
                <a:cxn ang="0">
                  <a:pos x="254" y="37"/>
                </a:cxn>
                <a:cxn ang="0">
                  <a:pos x="258" y="20"/>
                </a:cxn>
                <a:cxn ang="0">
                  <a:pos x="210" y="0"/>
                </a:cxn>
                <a:cxn ang="0">
                  <a:pos x="168" y="37"/>
                </a:cxn>
                <a:cxn ang="0">
                  <a:pos x="125" y="0"/>
                </a:cxn>
                <a:cxn ang="0">
                  <a:pos x="78" y="20"/>
                </a:cxn>
                <a:cxn ang="0">
                  <a:pos x="81" y="37"/>
                </a:cxn>
                <a:cxn ang="0">
                  <a:pos x="168" y="60"/>
                </a:cxn>
                <a:cxn ang="0">
                  <a:pos x="274" y="167"/>
                </a:cxn>
                <a:cxn ang="0">
                  <a:pos x="168" y="274"/>
                </a:cxn>
                <a:cxn ang="0">
                  <a:pos x="61" y="167"/>
                </a:cxn>
                <a:cxn ang="0">
                  <a:pos x="168" y="60"/>
                </a:cxn>
              </a:cxnLst>
              <a:rect l="0" t="0" r="r" b="b"/>
              <a:pathLst>
                <a:path w="335" h="334">
                  <a:moveTo>
                    <a:pt x="81" y="37"/>
                  </a:moveTo>
                  <a:cubicBezTo>
                    <a:pt x="81" y="61"/>
                    <a:pt x="62" y="80"/>
                    <a:pt x="38" y="80"/>
                  </a:cubicBezTo>
                  <a:cubicBezTo>
                    <a:pt x="32" y="80"/>
                    <a:pt x="26" y="79"/>
                    <a:pt x="21" y="77"/>
                  </a:cubicBezTo>
                  <a:cubicBezTo>
                    <a:pt x="12" y="91"/>
                    <a:pt x="5" y="107"/>
                    <a:pt x="0" y="124"/>
                  </a:cubicBezTo>
                  <a:cubicBezTo>
                    <a:pt x="22" y="127"/>
                    <a:pt x="38" y="145"/>
                    <a:pt x="38" y="167"/>
                  </a:cubicBezTo>
                  <a:cubicBezTo>
                    <a:pt x="38" y="189"/>
                    <a:pt x="22" y="207"/>
                    <a:pt x="1" y="210"/>
                  </a:cubicBezTo>
                  <a:cubicBezTo>
                    <a:pt x="5" y="227"/>
                    <a:pt x="12" y="243"/>
                    <a:pt x="21" y="257"/>
                  </a:cubicBezTo>
                  <a:cubicBezTo>
                    <a:pt x="26" y="255"/>
                    <a:pt x="32" y="253"/>
                    <a:pt x="38" y="253"/>
                  </a:cubicBezTo>
                  <a:cubicBezTo>
                    <a:pt x="62" y="253"/>
                    <a:pt x="81" y="273"/>
                    <a:pt x="81" y="297"/>
                  </a:cubicBezTo>
                  <a:cubicBezTo>
                    <a:pt x="81" y="303"/>
                    <a:pt x="80" y="309"/>
                    <a:pt x="78" y="314"/>
                  </a:cubicBezTo>
                  <a:cubicBezTo>
                    <a:pt x="92" y="323"/>
                    <a:pt x="108" y="330"/>
                    <a:pt x="125" y="334"/>
                  </a:cubicBezTo>
                  <a:cubicBezTo>
                    <a:pt x="128" y="313"/>
                    <a:pt x="146" y="297"/>
                    <a:pt x="168" y="297"/>
                  </a:cubicBezTo>
                  <a:cubicBezTo>
                    <a:pt x="190" y="297"/>
                    <a:pt x="208" y="313"/>
                    <a:pt x="210" y="334"/>
                  </a:cubicBezTo>
                  <a:cubicBezTo>
                    <a:pt x="227" y="330"/>
                    <a:pt x="243" y="323"/>
                    <a:pt x="258" y="314"/>
                  </a:cubicBezTo>
                  <a:cubicBezTo>
                    <a:pt x="255" y="309"/>
                    <a:pt x="254" y="303"/>
                    <a:pt x="254" y="297"/>
                  </a:cubicBezTo>
                  <a:cubicBezTo>
                    <a:pt x="254" y="273"/>
                    <a:pt x="273" y="253"/>
                    <a:pt x="297" y="253"/>
                  </a:cubicBezTo>
                  <a:cubicBezTo>
                    <a:pt x="304" y="253"/>
                    <a:pt x="309" y="255"/>
                    <a:pt x="315" y="257"/>
                  </a:cubicBezTo>
                  <a:cubicBezTo>
                    <a:pt x="324" y="243"/>
                    <a:pt x="331" y="227"/>
                    <a:pt x="335" y="210"/>
                  </a:cubicBezTo>
                  <a:cubicBezTo>
                    <a:pt x="314" y="207"/>
                    <a:pt x="297" y="189"/>
                    <a:pt x="297" y="167"/>
                  </a:cubicBezTo>
                  <a:cubicBezTo>
                    <a:pt x="297" y="145"/>
                    <a:pt x="314" y="127"/>
                    <a:pt x="335" y="124"/>
                  </a:cubicBezTo>
                  <a:cubicBezTo>
                    <a:pt x="331" y="107"/>
                    <a:pt x="324" y="91"/>
                    <a:pt x="315" y="77"/>
                  </a:cubicBezTo>
                  <a:cubicBezTo>
                    <a:pt x="309" y="79"/>
                    <a:pt x="304" y="80"/>
                    <a:pt x="297" y="80"/>
                  </a:cubicBezTo>
                  <a:cubicBezTo>
                    <a:pt x="273" y="80"/>
                    <a:pt x="254" y="61"/>
                    <a:pt x="254" y="37"/>
                  </a:cubicBezTo>
                  <a:cubicBezTo>
                    <a:pt x="254" y="31"/>
                    <a:pt x="255" y="25"/>
                    <a:pt x="258" y="20"/>
                  </a:cubicBezTo>
                  <a:cubicBezTo>
                    <a:pt x="243" y="11"/>
                    <a:pt x="227" y="4"/>
                    <a:pt x="210" y="0"/>
                  </a:cubicBezTo>
                  <a:cubicBezTo>
                    <a:pt x="208" y="21"/>
                    <a:pt x="190" y="37"/>
                    <a:pt x="168" y="37"/>
                  </a:cubicBezTo>
                  <a:cubicBezTo>
                    <a:pt x="146" y="37"/>
                    <a:pt x="128" y="21"/>
                    <a:pt x="125" y="0"/>
                  </a:cubicBezTo>
                  <a:cubicBezTo>
                    <a:pt x="108" y="4"/>
                    <a:pt x="92" y="11"/>
                    <a:pt x="78" y="20"/>
                  </a:cubicBezTo>
                  <a:cubicBezTo>
                    <a:pt x="80" y="25"/>
                    <a:pt x="81" y="31"/>
                    <a:pt x="81" y="37"/>
                  </a:cubicBezTo>
                  <a:close/>
                  <a:moveTo>
                    <a:pt x="168" y="60"/>
                  </a:moveTo>
                  <a:cubicBezTo>
                    <a:pt x="227" y="60"/>
                    <a:pt x="274" y="108"/>
                    <a:pt x="274" y="167"/>
                  </a:cubicBezTo>
                  <a:cubicBezTo>
                    <a:pt x="274" y="226"/>
                    <a:pt x="227" y="274"/>
                    <a:pt x="168" y="274"/>
                  </a:cubicBezTo>
                  <a:cubicBezTo>
                    <a:pt x="109" y="274"/>
                    <a:pt x="61" y="226"/>
                    <a:pt x="61" y="167"/>
                  </a:cubicBezTo>
                  <a:cubicBezTo>
                    <a:pt x="61" y="108"/>
                    <a:pt x="109" y="60"/>
                    <a:pt x="168" y="60"/>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black"/>
                </a:solidFill>
                <a:effectLst/>
                <a:uLnTx/>
                <a:uFillTx/>
                <a:latin typeface="Bookman Old Style" panose="02050604050505020204"/>
              </a:endParaRPr>
            </a:p>
          </p:txBody>
        </p:sp>
      </p:grpSp>
      <p:sp>
        <p:nvSpPr>
          <p:cNvPr id="6" name="矩形 5"/>
          <p:cNvSpPr/>
          <p:nvPr/>
        </p:nvSpPr>
        <p:spPr>
          <a:xfrm>
            <a:off x="8256955" y="1911431"/>
            <a:ext cx="2852041" cy="1415644"/>
          </a:xfrm>
          <a:prstGeom prst="rect">
            <a:avLst/>
          </a:prstGeom>
        </p:spPr>
        <p:txBody>
          <a:bodyPr wrap="square">
            <a:spAutoFit/>
          </a:bodyPr>
          <a:lstStyle/>
          <a:p>
            <a:pPr algn="just">
              <a:lnSpc>
                <a:spcPct val="150000"/>
              </a:lnSpc>
            </a:pPr>
            <a:r>
              <a:rPr lang="zh-CN" altLang="en-US" sz="2000" b="1" dirty="0">
                <a:solidFill>
                  <a:schemeClr val="bg2">
                    <a:lumMod val="25000"/>
                  </a:schemeClr>
                </a:solidFill>
                <a:latin typeface="Kaiti SC" charset="-122"/>
                <a:ea typeface="Kaiti SC" charset="-122"/>
                <a:cs typeface="Kaiti SC" charset="-122"/>
              </a:rPr>
              <a:t>其次</a:t>
            </a:r>
            <a:r>
              <a:rPr lang="zh-CN" altLang="en-US" sz="2000" b="1" dirty="0" smtClean="0">
                <a:solidFill>
                  <a:schemeClr val="bg2">
                    <a:lumMod val="25000"/>
                  </a:schemeClr>
                </a:solidFill>
                <a:latin typeface="Kaiti SC" charset="-122"/>
                <a:ea typeface="Kaiti SC" charset="-122"/>
                <a:cs typeface="Kaiti SC" charset="-122"/>
              </a:rPr>
              <a:t>，理性认识依赖于感性认识，理性认识必须以感性认识为基础。</a:t>
            </a:r>
            <a:endParaRPr lang="en-US" altLang="zh-CN" sz="2000" b="1" dirty="0">
              <a:solidFill>
                <a:schemeClr val="bg2">
                  <a:lumMod val="25000"/>
                </a:schemeClr>
              </a:solidFill>
              <a:latin typeface="Kaiti SC" charset="-122"/>
              <a:ea typeface="Kaiti SC" charset="-122"/>
              <a:cs typeface="Kaiti SC" charset="-122"/>
            </a:endParaRPr>
          </a:p>
        </p:txBody>
      </p:sp>
      <p:sp>
        <p:nvSpPr>
          <p:cNvPr id="7" name="矩形 6"/>
          <p:cNvSpPr/>
          <p:nvPr/>
        </p:nvSpPr>
        <p:spPr>
          <a:xfrm>
            <a:off x="2103189" y="4997698"/>
            <a:ext cx="8465781" cy="1938992"/>
          </a:xfrm>
          <a:prstGeom prst="rect">
            <a:avLst/>
          </a:prstGeom>
        </p:spPr>
        <p:txBody>
          <a:bodyPr wrap="square">
            <a:spAutoFit/>
          </a:bodyPr>
          <a:lstStyle/>
          <a:p>
            <a:pPr>
              <a:lnSpc>
                <a:spcPct val="150000"/>
              </a:lnSpc>
            </a:pPr>
            <a:r>
              <a:rPr lang="zh-CN" altLang="en-US" sz="2000" b="1" dirty="0">
                <a:solidFill>
                  <a:schemeClr val="bg2">
                    <a:lumMod val="25000"/>
                  </a:schemeClr>
                </a:solidFill>
                <a:latin typeface="Kaiti SC" charset="-122"/>
                <a:ea typeface="Kaiti SC" charset="-122"/>
                <a:cs typeface="Kaiti SC" charset="-122"/>
              </a:rPr>
              <a:t>最后，感性认识和理性认识相互渗透，相互包含，二者的区分是相对的</a:t>
            </a:r>
            <a:r>
              <a:rPr lang="zh-CN" altLang="en-US" sz="2000" b="1" dirty="0" smtClean="0">
                <a:solidFill>
                  <a:schemeClr val="bg2">
                    <a:lumMod val="25000"/>
                  </a:schemeClr>
                </a:solidFill>
                <a:latin typeface="Kaiti SC" charset="-122"/>
                <a:ea typeface="Kaiti SC" charset="-122"/>
                <a:cs typeface="Kaiti SC" charset="-122"/>
              </a:rPr>
              <a:t>。</a:t>
            </a:r>
            <a:endParaRPr lang="en-US" altLang="zh-CN" sz="2000" b="1" dirty="0" smtClean="0">
              <a:solidFill>
                <a:schemeClr val="bg2">
                  <a:lumMod val="25000"/>
                </a:schemeClr>
              </a:solidFill>
              <a:latin typeface="Kaiti SC" charset="-122"/>
              <a:ea typeface="Kaiti SC" charset="-122"/>
              <a:cs typeface="Kaiti SC" charset="-122"/>
            </a:endParaRPr>
          </a:p>
          <a:p>
            <a:pPr>
              <a:lnSpc>
                <a:spcPct val="150000"/>
              </a:lnSpc>
            </a:pPr>
            <a:r>
              <a:rPr lang="zh-CN" altLang="en-US" sz="2000" b="1" dirty="0" smtClean="0">
                <a:solidFill>
                  <a:schemeClr val="bg2">
                    <a:lumMod val="25000"/>
                  </a:schemeClr>
                </a:solidFill>
                <a:latin typeface="Kaiti SC" charset="-122"/>
                <a:ea typeface="Kaiti SC" charset="-122"/>
                <a:cs typeface="Kaiti SC" charset="-122"/>
              </a:rPr>
              <a:t>感性中有理性，人的感觉是渗透着理性的感觉。</a:t>
            </a:r>
            <a:endParaRPr lang="en-US" altLang="zh-CN" sz="2000" b="1" dirty="0" smtClean="0">
              <a:solidFill>
                <a:schemeClr val="bg2">
                  <a:lumMod val="25000"/>
                </a:schemeClr>
              </a:solidFill>
              <a:latin typeface="Kaiti SC" charset="-122"/>
              <a:ea typeface="Kaiti SC" charset="-122"/>
              <a:cs typeface="Kaiti SC" charset="-122"/>
            </a:endParaRPr>
          </a:p>
          <a:p>
            <a:pPr>
              <a:lnSpc>
                <a:spcPct val="150000"/>
              </a:lnSpc>
            </a:pPr>
            <a:r>
              <a:rPr lang="zh-CN" altLang="en-US" sz="2000" b="1" dirty="0" smtClean="0">
                <a:solidFill>
                  <a:schemeClr val="bg2">
                    <a:lumMod val="25000"/>
                  </a:schemeClr>
                </a:solidFill>
                <a:latin typeface="Kaiti SC" charset="-122"/>
                <a:ea typeface="Kaiti SC" charset="-122"/>
                <a:cs typeface="Kaiti SC" charset="-122"/>
              </a:rPr>
              <a:t>理性中有感性，理性不仅以感性材料为基础，而且也以文字符号等感性形式的语言作为表达手段。</a:t>
            </a:r>
            <a:endParaRPr lang="zh-CN" altLang="en-US" sz="2000" b="1" dirty="0">
              <a:solidFill>
                <a:schemeClr val="bg2">
                  <a:lumMod val="25000"/>
                </a:schemeClr>
              </a:solidFill>
              <a:latin typeface="Kaiti SC" charset="-122"/>
              <a:ea typeface="Kaiti SC" charset="-122"/>
              <a:cs typeface="Kaiti SC" charset="-122"/>
            </a:endParaRPr>
          </a:p>
        </p:txBody>
      </p:sp>
      <p:sp>
        <p:nvSpPr>
          <p:cNvPr id="124" name="五边形 123"/>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辩证关系</a:t>
            </a:r>
            <a:endParaRPr kumimoji="1" lang="zh-CN" altLang="en-US" sz="3200" b="1" dirty="0">
              <a:latin typeface="Kaiti SC" charset="-122"/>
              <a:ea typeface="Kaiti SC" charset="-122"/>
              <a:cs typeface="Kaiti SC" charset="-122"/>
            </a:endParaRPr>
          </a:p>
        </p:txBody>
      </p:sp>
      <p:sp>
        <p:nvSpPr>
          <p:cNvPr id="4" name="矩形 3"/>
          <p:cNvSpPr/>
          <p:nvPr/>
        </p:nvSpPr>
        <p:spPr>
          <a:xfrm>
            <a:off x="1210873" y="1248523"/>
            <a:ext cx="2854296" cy="953979"/>
          </a:xfrm>
          <a:prstGeom prst="rect">
            <a:avLst/>
          </a:prstGeom>
        </p:spPr>
        <p:txBody>
          <a:bodyPr wrap="square">
            <a:spAutoFit/>
          </a:bodyPr>
          <a:lstStyle/>
          <a:p>
            <a:pPr>
              <a:lnSpc>
                <a:spcPct val="150000"/>
              </a:lnSpc>
              <a:spcBef>
                <a:spcPct val="50000"/>
              </a:spcBef>
            </a:pPr>
            <a:r>
              <a:rPr lang="zh-CN" altLang="en-US" sz="2000" b="1" dirty="0" smtClean="0">
                <a:solidFill>
                  <a:schemeClr val="bg2">
                    <a:lumMod val="25000"/>
                  </a:schemeClr>
                </a:solidFill>
                <a:latin typeface="Kaiti SC" charset="-122"/>
                <a:ea typeface="Kaiti SC" charset="-122"/>
                <a:cs typeface="Kaiti SC" charset="-122"/>
              </a:rPr>
              <a:t>首先，感性认识有待于发展和深化为理性认识。</a:t>
            </a:r>
            <a:endParaRPr lang="zh-CN" altLang="en-US" sz="2000" b="1" dirty="0">
              <a:solidFill>
                <a:schemeClr val="bg2">
                  <a:lumMod val="25000"/>
                </a:schemeClr>
              </a:solidFill>
              <a:latin typeface="Kaiti SC" charset="-122"/>
              <a:ea typeface="Kaiti SC" charset="-122"/>
              <a:cs typeface="Kaiti SC" charset="-122"/>
            </a:endParaRPr>
          </a:p>
        </p:txBody>
      </p:sp>
    </p:spTree>
    <p:extLst>
      <p:ext uri="{BB962C8B-B14F-4D97-AF65-F5344CB8AC3E}">
        <p14:creationId xmlns="" xmlns:p14="http://schemas.microsoft.com/office/powerpoint/2010/main" val="1686864197"/>
      </p:ext>
    </p:extLst>
  </p:cSld>
  <p:clrMapOvr>
    <a:masterClrMapping/>
  </p:clrMapOvr>
  <p:transition>
    <p:whee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Text Box 9"/>
          <p:cNvSpPr txBox="1">
            <a:spLocks noChangeArrowheads="1"/>
          </p:cNvSpPr>
          <p:nvPr/>
        </p:nvSpPr>
        <p:spPr bwMode="auto">
          <a:xfrm>
            <a:off x="3627344" y="439928"/>
            <a:ext cx="6048375" cy="579437"/>
          </a:xfrm>
          <a:prstGeom prst="rect">
            <a:avLst/>
          </a:prstGeom>
          <a:solidFill>
            <a:srgbClr val="7F4980">
              <a:alpha val="85000"/>
            </a:srgbClr>
          </a:solidFill>
          <a:ln>
            <a:noFill/>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i="0" dirty="0">
                <a:solidFill>
                  <a:schemeClr val="bg1"/>
                </a:solidFill>
                <a:latin typeface="Kaiti SC" charset="-122"/>
                <a:ea typeface="Kaiti SC" charset="-122"/>
                <a:cs typeface="Kaiti SC" charset="-122"/>
              </a:rPr>
              <a:t>感性认识上升到理性认识的条件</a:t>
            </a:r>
          </a:p>
        </p:txBody>
      </p:sp>
      <p:sp>
        <p:nvSpPr>
          <p:cNvPr id="28683" name="AutoShape 15"/>
          <p:cNvSpPr>
            <a:spLocks noChangeArrowheads="1"/>
          </p:cNvSpPr>
          <p:nvPr/>
        </p:nvSpPr>
        <p:spPr bwMode="auto">
          <a:xfrm>
            <a:off x="5706451" y="5232831"/>
            <a:ext cx="3245069" cy="914400"/>
          </a:xfrm>
          <a:prstGeom prst="wedgeRectCallout">
            <a:avLst>
              <a:gd name="adj1" fmla="val -75106"/>
              <a:gd name="adj2" fmla="val 100000"/>
            </a:avLst>
          </a:prstGeom>
          <a:solidFill>
            <a:srgbClr val="7F4980">
              <a:alpha val="78000"/>
            </a:srgbClr>
          </a:solidFill>
          <a:ln w="38100" cmpd="dbl">
            <a:noFill/>
            <a:miter lim="800000"/>
            <a:headEnd/>
            <a:tailEnd/>
          </a:ln>
        </p:spPr>
        <p:txBody>
          <a:bodyPr anchor="ctr" anchorCtr="1"/>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a:spcBef>
                <a:spcPct val="50000"/>
              </a:spcBef>
            </a:pPr>
            <a:r>
              <a:rPr lang="en-US" altLang="zh-CN" sz="2800" i="0" dirty="0">
                <a:solidFill>
                  <a:schemeClr val="bg1"/>
                </a:solidFill>
                <a:latin typeface="Kaiti SC" charset="-122"/>
                <a:ea typeface="Kaiti SC" charset="-122"/>
                <a:cs typeface="Kaiti SC" charset="-122"/>
              </a:rPr>
              <a:t>F= G  M</a:t>
            </a:r>
            <a:r>
              <a:rPr lang="en-US" altLang="zh-CN" sz="2800" i="0" baseline="-25000" dirty="0">
                <a:solidFill>
                  <a:schemeClr val="bg1"/>
                </a:solidFill>
                <a:latin typeface="Kaiti SC" charset="-122"/>
                <a:ea typeface="Kaiti SC" charset="-122"/>
                <a:cs typeface="Kaiti SC" charset="-122"/>
              </a:rPr>
              <a:t>1  </a:t>
            </a:r>
            <a:r>
              <a:rPr lang="en-US" altLang="zh-CN" sz="2800" i="0" dirty="0">
                <a:solidFill>
                  <a:schemeClr val="bg1"/>
                </a:solidFill>
                <a:latin typeface="Kaiti SC" charset="-122"/>
                <a:ea typeface="Kaiti SC" charset="-122"/>
                <a:cs typeface="Kaiti SC" charset="-122"/>
              </a:rPr>
              <a:t>M</a:t>
            </a:r>
            <a:r>
              <a:rPr lang="en-US" altLang="zh-CN" sz="2800" i="0" baseline="-25000" dirty="0">
                <a:solidFill>
                  <a:schemeClr val="bg1"/>
                </a:solidFill>
                <a:latin typeface="Kaiti SC" charset="-122"/>
                <a:ea typeface="Kaiti SC" charset="-122"/>
                <a:cs typeface="Kaiti SC" charset="-122"/>
              </a:rPr>
              <a:t>2 </a:t>
            </a:r>
            <a:r>
              <a:rPr lang="en-US" altLang="zh-CN" sz="2800" i="0" dirty="0">
                <a:solidFill>
                  <a:schemeClr val="bg1"/>
                </a:solidFill>
                <a:latin typeface="Kaiti SC" charset="-122"/>
                <a:ea typeface="Kaiti SC" charset="-122"/>
                <a:cs typeface="Kaiti SC" charset="-122"/>
              </a:rPr>
              <a:t>/ R</a:t>
            </a:r>
            <a:r>
              <a:rPr lang="en-US" altLang="zh-CN" sz="2800" i="0" baseline="30000" dirty="0">
                <a:solidFill>
                  <a:schemeClr val="bg1"/>
                </a:solidFill>
                <a:latin typeface="Kaiti SC" charset="-122"/>
                <a:ea typeface="Kaiti SC" charset="-122"/>
                <a:cs typeface="Kaiti SC" charset="-122"/>
              </a:rPr>
              <a:t>2</a:t>
            </a:r>
            <a:endParaRPr lang="en-US" altLang="zh-CN" sz="2800" i="0" dirty="0">
              <a:solidFill>
                <a:schemeClr val="bg1"/>
              </a:solidFill>
              <a:latin typeface="Kaiti SC" charset="-122"/>
              <a:ea typeface="Kaiti SC" charset="-122"/>
              <a:cs typeface="Kaiti SC" charset="-122"/>
            </a:endParaRPr>
          </a:p>
        </p:txBody>
      </p:sp>
      <p:sp>
        <p:nvSpPr>
          <p:cNvPr id="17" name="五边形 16"/>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从实践到认识</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85956" y="1229173"/>
            <a:ext cx="5005725" cy="5636169"/>
          </a:xfrm>
          <a:prstGeom prst="rect">
            <a:avLst/>
          </a:prstGeom>
          <a:effectLst>
            <a:softEdge rad="1270000"/>
          </a:effectLst>
        </p:spPr>
      </p:pic>
      <p:grpSp>
        <p:nvGrpSpPr>
          <p:cNvPr id="19" name="组合 59"/>
          <p:cNvGrpSpPr/>
          <p:nvPr/>
        </p:nvGrpSpPr>
        <p:grpSpPr>
          <a:xfrm>
            <a:off x="4192967" y="1372893"/>
            <a:ext cx="6721491" cy="1551392"/>
            <a:chOff x="1264428" y="1152525"/>
            <a:chExt cx="6847285" cy="2795588"/>
          </a:xfrm>
        </p:grpSpPr>
        <p:sp>
          <p:nvSpPr>
            <p:cNvPr id="20" name="圆角矩形 1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1" name="圆角矩形 20"/>
            <p:cNvSpPr/>
            <p:nvPr/>
          </p:nvSpPr>
          <p:spPr bwMode="auto">
            <a:xfrm>
              <a:off x="1473978" y="1362076"/>
              <a:ext cx="6428185" cy="2306241"/>
            </a:xfrm>
            <a:prstGeom prst="roundRect">
              <a:avLst>
                <a:gd name="adj" fmla="val 11474"/>
              </a:avLst>
            </a:prstGeom>
            <a:gradFill flip="none" rotWithShape="1">
              <a:gsLst>
                <a:gs pos="0">
                  <a:srgbClr val="7F4980"/>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4" name="矩形 3"/>
          <p:cNvSpPr/>
          <p:nvPr/>
        </p:nvSpPr>
        <p:spPr>
          <a:xfrm>
            <a:off x="4565632" y="1733091"/>
            <a:ext cx="5976160" cy="830997"/>
          </a:xfrm>
          <a:prstGeom prst="rect">
            <a:avLst/>
          </a:prstGeom>
        </p:spPr>
        <p:txBody>
          <a:bodyPr wrap="square">
            <a:spAutoFit/>
          </a:bodyPr>
          <a:lstStyle/>
          <a:p>
            <a:pPr>
              <a:spcBef>
                <a:spcPct val="50000"/>
              </a:spcBef>
            </a:pPr>
            <a:r>
              <a:rPr lang="zh-CN" altLang="en-US" sz="2400" b="1" i="0" dirty="0" smtClean="0">
                <a:solidFill>
                  <a:schemeClr val="bg2">
                    <a:lumMod val="25000"/>
                  </a:schemeClr>
                </a:solidFill>
                <a:latin typeface="Kaiti SC" charset="-122"/>
                <a:ea typeface="Kaiti SC" charset="-122"/>
                <a:cs typeface="Kaiti SC" charset="-122"/>
              </a:rPr>
              <a:t>第一，勇于实践，深入调查获取十分丰富和合乎实际的感性材料 。</a:t>
            </a:r>
            <a:endParaRPr lang="zh-CN" altLang="en-US" sz="2400" b="1" i="0" dirty="0">
              <a:solidFill>
                <a:schemeClr val="bg2">
                  <a:lumMod val="25000"/>
                </a:schemeClr>
              </a:solidFill>
              <a:latin typeface="Kaiti SC" charset="-122"/>
              <a:ea typeface="Kaiti SC" charset="-122"/>
              <a:cs typeface="Kaiti SC" charset="-122"/>
            </a:endParaRPr>
          </a:p>
        </p:txBody>
      </p:sp>
      <p:grpSp>
        <p:nvGrpSpPr>
          <p:cNvPr id="24" name="组合 59"/>
          <p:cNvGrpSpPr/>
          <p:nvPr/>
        </p:nvGrpSpPr>
        <p:grpSpPr>
          <a:xfrm>
            <a:off x="4890894" y="3174646"/>
            <a:ext cx="6958532" cy="1806350"/>
            <a:chOff x="1320571" y="1919209"/>
            <a:chExt cx="6847285" cy="2795588"/>
          </a:xfrm>
        </p:grpSpPr>
        <p:sp>
          <p:nvSpPr>
            <p:cNvPr id="25" name="圆角矩形 24"/>
            <p:cNvSpPr/>
            <p:nvPr/>
          </p:nvSpPr>
          <p:spPr bwMode="auto">
            <a:xfrm>
              <a:off x="1320571" y="1919209"/>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26" name="圆角矩形 25"/>
            <p:cNvSpPr/>
            <p:nvPr/>
          </p:nvSpPr>
          <p:spPr bwMode="auto">
            <a:xfrm>
              <a:off x="1525528" y="2116582"/>
              <a:ext cx="6428185" cy="2306241"/>
            </a:xfrm>
            <a:prstGeom prst="roundRect">
              <a:avLst>
                <a:gd name="adj" fmla="val 11474"/>
              </a:avLst>
            </a:prstGeom>
            <a:gradFill flip="none" rotWithShape="1">
              <a:gsLst>
                <a:gs pos="0">
                  <a:srgbClr val="7F4980"/>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5" name="矩形 4"/>
          <p:cNvSpPr/>
          <p:nvPr/>
        </p:nvSpPr>
        <p:spPr>
          <a:xfrm>
            <a:off x="5291681" y="3477656"/>
            <a:ext cx="6131470" cy="1200329"/>
          </a:xfrm>
          <a:prstGeom prst="rect">
            <a:avLst/>
          </a:prstGeom>
        </p:spPr>
        <p:txBody>
          <a:bodyPr wrap="square">
            <a:spAutoFit/>
          </a:bodyPr>
          <a:lstStyle/>
          <a:p>
            <a:pPr algn="just">
              <a:spcBef>
                <a:spcPct val="50000"/>
              </a:spcBef>
            </a:pPr>
            <a:r>
              <a:rPr lang="zh-CN" altLang="en-US" sz="2400" b="1" dirty="0" smtClean="0">
                <a:solidFill>
                  <a:schemeClr val="bg2">
                    <a:lumMod val="25000"/>
                  </a:schemeClr>
                </a:solidFill>
                <a:latin typeface="Kaiti SC" charset="-122"/>
                <a:ea typeface="Kaiti SC" charset="-122"/>
                <a:cs typeface="Kaiti SC" charset="-122"/>
              </a:rPr>
              <a:t>第二，必须经过理性思考的作用，将丰富的感性材料加以去粗取精、</a:t>
            </a:r>
            <a:r>
              <a:rPr lang="zh-CN" altLang="en-US" sz="2400" b="1" dirty="0">
                <a:solidFill>
                  <a:schemeClr val="bg2">
                    <a:lumMod val="25000"/>
                  </a:schemeClr>
                </a:solidFill>
                <a:latin typeface="Kaiti SC" charset="-122"/>
                <a:ea typeface="Kaiti SC" charset="-122"/>
                <a:cs typeface="Kaiti SC" charset="-122"/>
              </a:rPr>
              <a:t>去伪存真、由此及彼、由表及里地制作加工</a:t>
            </a:r>
            <a:r>
              <a:rPr lang="zh-CN" altLang="en-US" sz="2400" b="1" dirty="0" smtClean="0">
                <a:solidFill>
                  <a:schemeClr val="bg2">
                    <a:lumMod val="25000"/>
                  </a:schemeClr>
                </a:solidFill>
                <a:latin typeface="Kaiti SC" charset="-122"/>
                <a:ea typeface="Kaiti SC" charset="-122"/>
                <a:cs typeface="Kaiti SC" charset="-122"/>
              </a:rPr>
              <a:t>。</a:t>
            </a:r>
            <a:endParaRPr lang="zh-CN" altLang="en-US" sz="2400" b="1" dirty="0">
              <a:solidFill>
                <a:schemeClr val="bg2">
                  <a:lumMod val="25000"/>
                </a:schemeClr>
              </a:solidFill>
              <a:latin typeface="Kaiti SC" charset="-122"/>
              <a:ea typeface="Kaiti SC" charset="-122"/>
              <a:cs typeface="Kaiti SC" charset="-122"/>
            </a:endParaRPr>
          </a:p>
        </p:txBody>
      </p:sp>
    </p:spTree>
    <p:extLst>
      <p:ext uri="{BB962C8B-B14F-4D97-AF65-F5344CB8AC3E}">
        <p14:creationId xmlns="" xmlns:p14="http://schemas.microsoft.com/office/powerpoint/2010/main" val="21515340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从实践到认识</a:t>
            </a:r>
            <a:endParaRPr kumimoji="1" lang="zh-CN" altLang="en-US" sz="3200" b="1" dirty="0">
              <a:latin typeface="Kaiti SC" charset="-122"/>
              <a:ea typeface="Kaiti SC" charset="-122"/>
              <a:cs typeface="Kaiti SC" charset="-122"/>
            </a:endParaRPr>
          </a:p>
        </p:txBody>
      </p:sp>
      <p:sp>
        <p:nvSpPr>
          <p:cNvPr id="3" name="11 Rectángulo"/>
          <p:cNvSpPr/>
          <p:nvPr/>
        </p:nvSpPr>
        <p:spPr>
          <a:xfrm>
            <a:off x="1624878" y="1590805"/>
            <a:ext cx="2047465" cy="792162"/>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dirty="0" smtClean="0">
                <a:solidFill>
                  <a:schemeClr val="bg1"/>
                </a:solidFill>
                <a:latin typeface="Kaiti SC" charset="-122"/>
                <a:ea typeface="Kaiti SC" charset="-122"/>
                <a:cs typeface="Kaiti SC" charset="-122"/>
              </a:rPr>
              <a:t>案例</a:t>
            </a:r>
            <a:endParaRPr lang="es-ES" sz="3200" b="1" dirty="0">
              <a:solidFill>
                <a:schemeClr val="bg1"/>
              </a:solidFill>
              <a:latin typeface="Kaiti SC" charset="-122"/>
              <a:ea typeface="Kaiti SC" charset="-122"/>
              <a:cs typeface="Kaiti SC" charset="-122"/>
            </a:endParaRPr>
          </a:p>
        </p:txBody>
      </p:sp>
      <p:sp>
        <p:nvSpPr>
          <p:cNvPr id="4" name="矩形 3"/>
          <p:cNvSpPr/>
          <p:nvPr/>
        </p:nvSpPr>
        <p:spPr>
          <a:xfrm>
            <a:off x="1355003" y="1986886"/>
            <a:ext cx="9546546" cy="2466361"/>
          </a:xfrm>
          <a:prstGeom prst="rect">
            <a:avLst/>
          </a:prstGeom>
          <a:noFill/>
          <a:ln w="76200">
            <a:solidFill>
              <a:srgbClr val="7E487F">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 name="标题 6"/>
          <p:cNvSpPr txBox="1">
            <a:spLocks/>
          </p:cNvSpPr>
          <p:nvPr/>
        </p:nvSpPr>
        <p:spPr>
          <a:xfrm>
            <a:off x="2202024" y="2446183"/>
            <a:ext cx="7863386" cy="15477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b="1" dirty="0" smtClean="0">
                <a:solidFill>
                  <a:schemeClr val="bg2">
                    <a:lumMod val="25000"/>
                  </a:schemeClr>
                </a:solidFill>
                <a:latin typeface="Kaiti SC" charset="-122"/>
                <a:ea typeface="Kaiti SC" charset="-122"/>
                <a:cs typeface="Kaiti SC" charset="-122"/>
              </a:rPr>
              <a:t>抗美援朝战争第一次战役</a:t>
            </a:r>
            <a:r>
              <a:rPr lang="en-US" altLang="zh-CN" sz="2000" b="1" dirty="0" smtClean="0">
                <a:solidFill>
                  <a:schemeClr val="bg2">
                    <a:lumMod val="25000"/>
                  </a:schemeClr>
                </a:solidFill>
                <a:latin typeface="Kaiti SC" charset="-122"/>
                <a:ea typeface="Kaiti SC" charset="-122"/>
                <a:cs typeface="Kaiti SC" charset="-122"/>
              </a:rPr>
              <a:t>——1950</a:t>
            </a:r>
            <a:r>
              <a:rPr lang="zh-CN" altLang="en-US" sz="2000" b="1" dirty="0" smtClean="0">
                <a:solidFill>
                  <a:schemeClr val="bg2">
                    <a:lumMod val="25000"/>
                  </a:schemeClr>
                </a:solidFill>
                <a:latin typeface="Kaiti SC" charset="-122"/>
                <a:ea typeface="Kaiti SC" charset="-122"/>
                <a:cs typeface="Kaiti SC" charset="-122"/>
              </a:rPr>
              <a:t>年</a:t>
            </a:r>
            <a:r>
              <a:rPr lang="en-US" altLang="zh-CN" sz="2000" b="1" dirty="0" smtClean="0">
                <a:solidFill>
                  <a:schemeClr val="bg2">
                    <a:lumMod val="25000"/>
                  </a:schemeClr>
                </a:solidFill>
                <a:latin typeface="Kaiti SC" charset="-122"/>
                <a:ea typeface="Kaiti SC" charset="-122"/>
                <a:cs typeface="Kaiti SC" charset="-122"/>
              </a:rPr>
              <a:t>10</a:t>
            </a:r>
            <a:r>
              <a:rPr lang="zh-CN" altLang="en-US" sz="2000" b="1" dirty="0" smtClean="0">
                <a:solidFill>
                  <a:schemeClr val="bg2">
                    <a:lumMod val="25000"/>
                  </a:schemeClr>
                </a:solidFill>
                <a:latin typeface="Kaiti SC" charset="-122"/>
                <a:ea typeface="Kaiti SC" charset="-122"/>
                <a:cs typeface="Kaiti SC" charset="-122"/>
              </a:rPr>
              <a:t>月</a:t>
            </a:r>
            <a:r>
              <a:rPr lang="en-US" altLang="zh-CN" sz="2000" b="1" dirty="0" smtClean="0">
                <a:solidFill>
                  <a:schemeClr val="bg2">
                    <a:lumMod val="25000"/>
                  </a:schemeClr>
                </a:solidFill>
                <a:latin typeface="Kaiti SC" charset="-122"/>
                <a:ea typeface="Kaiti SC" charset="-122"/>
                <a:cs typeface="Kaiti SC" charset="-122"/>
              </a:rPr>
              <a:t>25</a:t>
            </a:r>
            <a:r>
              <a:rPr lang="zh-CN" altLang="en-US" sz="2000" b="1" dirty="0" smtClean="0">
                <a:solidFill>
                  <a:schemeClr val="bg2">
                    <a:lumMod val="25000"/>
                  </a:schemeClr>
                </a:solidFill>
                <a:latin typeface="Kaiti SC" charset="-122"/>
                <a:ea typeface="Kaiti SC" charset="-122"/>
                <a:cs typeface="Kaiti SC" charset="-122"/>
              </a:rPr>
              <a:t>日</a:t>
            </a:r>
            <a:r>
              <a:rPr lang="en-US" altLang="zh-CN" sz="2000" b="1" dirty="0" smtClean="0">
                <a:solidFill>
                  <a:schemeClr val="bg2">
                    <a:lumMod val="25000"/>
                  </a:schemeClr>
                </a:solidFill>
                <a:latin typeface="Kaiti SC" charset="-122"/>
                <a:ea typeface="Kaiti SC" charset="-122"/>
                <a:cs typeface="Kaiti SC" charset="-122"/>
              </a:rPr>
              <a:t>—11</a:t>
            </a:r>
            <a:r>
              <a:rPr lang="zh-CN" altLang="en-US" sz="2000" b="1" dirty="0" smtClean="0">
                <a:solidFill>
                  <a:schemeClr val="bg2">
                    <a:lumMod val="25000"/>
                  </a:schemeClr>
                </a:solidFill>
                <a:latin typeface="Kaiti SC" charset="-122"/>
                <a:ea typeface="Kaiti SC" charset="-122"/>
                <a:cs typeface="Kaiti SC" charset="-122"/>
              </a:rPr>
              <a:t>月</a:t>
            </a:r>
            <a:r>
              <a:rPr lang="en-US" altLang="zh-CN" sz="2000" b="1" dirty="0" smtClean="0">
                <a:solidFill>
                  <a:schemeClr val="bg2">
                    <a:lumMod val="25000"/>
                  </a:schemeClr>
                </a:solidFill>
                <a:latin typeface="Kaiti SC" charset="-122"/>
                <a:ea typeface="Kaiti SC" charset="-122"/>
                <a:cs typeface="Kaiti SC" charset="-122"/>
              </a:rPr>
              <a:t>5</a:t>
            </a:r>
            <a:r>
              <a:rPr lang="zh-CN" altLang="en-US" sz="2000" b="1" dirty="0" smtClean="0">
                <a:solidFill>
                  <a:schemeClr val="bg2">
                    <a:lumMod val="25000"/>
                  </a:schemeClr>
                </a:solidFill>
                <a:latin typeface="Kaiti SC" charset="-122"/>
                <a:ea typeface="Kaiti SC" charset="-122"/>
                <a:cs typeface="Kaiti SC" charset="-122"/>
              </a:rPr>
              <a:t>日</a:t>
            </a:r>
            <a:r>
              <a:rPr lang="en-US" altLang="zh-CN" sz="2000" b="1" dirty="0" smtClean="0">
                <a:solidFill>
                  <a:schemeClr val="bg2">
                    <a:lumMod val="25000"/>
                  </a:schemeClr>
                </a:solidFill>
                <a:latin typeface="Kaiti SC" charset="-122"/>
                <a:ea typeface="Kaiti SC" charset="-122"/>
                <a:cs typeface="Kaiti SC" charset="-122"/>
              </a:rPr>
              <a:t/>
            </a:r>
            <a:br>
              <a:rPr lang="en-US" altLang="zh-CN" sz="2000" b="1" dirty="0" smtClean="0">
                <a:solidFill>
                  <a:schemeClr val="bg2">
                    <a:lumMod val="25000"/>
                  </a:schemeClr>
                </a:solidFill>
                <a:latin typeface="Kaiti SC" charset="-122"/>
                <a:ea typeface="Kaiti SC" charset="-122"/>
                <a:cs typeface="Kaiti SC" charset="-122"/>
              </a:rPr>
            </a:br>
            <a:r>
              <a:rPr lang="zh-CN" altLang="en-US" sz="2000" b="1" dirty="0" smtClean="0">
                <a:solidFill>
                  <a:schemeClr val="bg2">
                    <a:lumMod val="25000"/>
                  </a:schemeClr>
                </a:solidFill>
                <a:latin typeface="Kaiti SC" charset="-122"/>
                <a:ea typeface="Kaiti SC" charset="-122"/>
                <a:cs typeface="Kaiti SC" charset="-122"/>
              </a:rPr>
              <a:t>抗美援朝战争第二次战役</a:t>
            </a:r>
            <a:r>
              <a:rPr lang="en-US" altLang="zh-CN" sz="2000" b="1" dirty="0" smtClean="0">
                <a:solidFill>
                  <a:schemeClr val="bg2">
                    <a:lumMod val="25000"/>
                  </a:schemeClr>
                </a:solidFill>
                <a:latin typeface="Kaiti SC" charset="-122"/>
                <a:ea typeface="Kaiti SC" charset="-122"/>
                <a:cs typeface="Kaiti SC" charset="-122"/>
              </a:rPr>
              <a:t>——1950</a:t>
            </a:r>
            <a:r>
              <a:rPr lang="zh-CN" altLang="en-US" sz="2000" b="1" dirty="0" smtClean="0">
                <a:solidFill>
                  <a:schemeClr val="bg2">
                    <a:lumMod val="25000"/>
                  </a:schemeClr>
                </a:solidFill>
                <a:latin typeface="Kaiti SC" charset="-122"/>
                <a:ea typeface="Kaiti SC" charset="-122"/>
                <a:cs typeface="Kaiti SC" charset="-122"/>
              </a:rPr>
              <a:t>年</a:t>
            </a:r>
            <a:r>
              <a:rPr lang="en-US" altLang="zh-CN" sz="2000" b="1" dirty="0" smtClean="0">
                <a:solidFill>
                  <a:schemeClr val="bg2">
                    <a:lumMod val="25000"/>
                  </a:schemeClr>
                </a:solidFill>
                <a:latin typeface="Kaiti SC" charset="-122"/>
                <a:ea typeface="Kaiti SC" charset="-122"/>
                <a:cs typeface="Kaiti SC" charset="-122"/>
              </a:rPr>
              <a:t>11</a:t>
            </a:r>
            <a:r>
              <a:rPr lang="zh-CN" altLang="en-US" sz="2000" b="1" dirty="0" smtClean="0">
                <a:solidFill>
                  <a:schemeClr val="bg2">
                    <a:lumMod val="25000"/>
                  </a:schemeClr>
                </a:solidFill>
                <a:latin typeface="Kaiti SC" charset="-122"/>
                <a:ea typeface="Kaiti SC" charset="-122"/>
                <a:cs typeface="Kaiti SC" charset="-122"/>
              </a:rPr>
              <a:t>月</a:t>
            </a:r>
            <a:r>
              <a:rPr lang="en-US" altLang="zh-CN" sz="2000" b="1" dirty="0" smtClean="0">
                <a:solidFill>
                  <a:schemeClr val="bg2">
                    <a:lumMod val="25000"/>
                  </a:schemeClr>
                </a:solidFill>
                <a:latin typeface="Kaiti SC" charset="-122"/>
                <a:ea typeface="Kaiti SC" charset="-122"/>
                <a:cs typeface="Kaiti SC" charset="-122"/>
              </a:rPr>
              <a:t>25—12</a:t>
            </a:r>
            <a:r>
              <a:rPr lang="zh-CN" altLang="en-US" sz="2000" b="1" dirty="0" smtClean="0">
                <a:solidFill>
                  <a:schemeClr val="bg2">
                    <a:lumMod val="25000"/>
                  </a:schemeClr>
                </a:solidFill>
                <a:latin typeface="Kaiti SC" charset="-122"/>
                <a:ea typeface="Kaiti SC" charset="-122"/>
                <a:cs typeface="Kaiti SC" charset="-122"/>
              </a:rPr>
              <a:t>月</a:t>
            </a:r>
            <a:r>
              <a:rPr lang="en-US" altLang="zh-CN" sz="2000" b="1" dirty="0" smtClean="0">
                <a:solidFill>
                  <a:schemeClr val="bg2">
                    <a:lumMod val="25000"/>
                  </a:schemeClr>
                </a:solidFill>
                <a:latin typeface="Kaiti SC" charset="-122"/>
                <a:ea typeface="Kaiti SC" charset="-122"/>
                <a:cs typeface="Kaiti SC" charset="-122"/>
              </a:rPr>
              <a:t>6</a:t>
            </a:r>
            <a:r>
              <a:rPr lang="zh-CN" altLang="en-US" sz="2000" b="1" dirty="0" smtClean="0">
                <a:solidFill>
                  <a:schemeClr val="bg2">
                    <a:lumMod val="25000"/>
                  </a:schemeClr>
                </a:solidFill>
                <a:latin typeface="Kaiti SC" charset="-122"/>
                <a:ea typeface="Kaiti SC" charset="-122"/>
                <a:cs typeface="Kaiti SC" charset="-122"/>
              </a:rPr>
              <a:t>日（东线西线）</a:t>
            </a:r>
            <a:r>
              <a:rPr lang="en-US" altLang="zh-CN" sz="2000" b="1" dirty="0" smtClean="0">
                <a:solidFill>
                  <a:schemeClr val="bg2">
                    <a:lumMod val="25000"/>
                  </a:schemeClr>
                </a:solidFill>
                <a:latin typeface="Kaiti SC" charset="-122"/>
                <a:ea typeface="Kaiti SC" charset="-122"/>
                <a:cs typeface="Kaiti SC" charset="-122"/>
              </a:rPr>
              <a:t/>
            </a:r>
            <a:br>
              <a:rPr lang="en-US" altLang="zh-CN" sz="2000" b="1" dirty="0" smtClean="0">
                <a:solidFill>
                  <a:schemeClr val="bg2">
                    <a:lumMod val="25000"/>
                  </a:schemeClr>
                </a:solidFill>
                <a:latin typeface="Kaiti SC" charset="-122"/>
                <a:ea typeface="Kaiti SC" charset="-122"/>
                <a:cs typeface="Kaiti SC" charset="-122"/>
              </a:rPr>
            </a:br>
            <a:r>
              <a:rPr lang="zh-CN" altLang="en-US" sz="2000" b="1" dirty="0" smtClean="0">
                <a:solidFill>
                  <a:schemeClr val="bg2">
                    <a:lumMod val="25000"/>
                  </a:schemeClr>
                </a:solidFill>
                <a:latin typeface="Kaiti SC" charset="-122"/>
                <a:ea typeface="Kaiti SC" charset="-122"/>
                <a:cs typeface="Kaiti SC" charset="-122"/>
              </a:rPr>
              <a:t>抗美援朝战争第三次战役</a:t>
            </a:r>
            <a:r>
              <a:rPr lang="en-US" altLang="zh-CN" sz="2000" b="1" dirty="0" smtClean="0">
                <a:solidFill>
                  <a:schemeClr val="bg2">
                    <a:lumMod val="25000"/>
                  </a:schemeClr>
                </a:solidFill>
                <a:latin typeface="Kaiti SC" charset="-122"/>
                <a:ea typeface="Kaiti SC" charset="-122"/>
                <a:cs typeface="Kaiti SC" charset="-122"/>
              </a:rPr>
              <a:t>——1950</a:t>
            </a:r>
            <a:r>
              <a:rPr lang="zh-CN" altLang="en-US" sz="2000" b="1" dirty="0" smtClean="0">
                <a:solidFill>
                  <a:schemeClr val="bg2">
                    <a:lumMod val="25000"/>
                  </a:schemeClr>
                </a:solidFill>
                <a:latin typeface="Kaiti SC" charset="-122"/>
                <a:ea typeface="Kaiti SC" charset="-122"/>
                <a:cs typeface="Kaiti SC" charset="-122"/>
              </a:rPr>
              <a:t>年</a:t>
            </a:r>
            <a:r>
              <a:rPr lang="en-US" altLang="zh-CN" sz="2000" b="1" dirty="0" smtClean="0">
                <a:solidFill>
                  <a:schemeClr val="bg2">
                    <a:lumMod val="25000"/>
                  </a:schemeClr>
                </a:solidFill>
                <a:latin typeface="Kaiti SC" charset="-122"/>
                <a:ea typeface="Kaiti SC" charset="-122"/>
                <a:cs typeface="Kaiti SC" charset="-122"/>
              </a:rPr>
              <a:t>12</a:t>
            </a:r>
            <a:r>
              <a:rPr lang="zh-CN" altLang="en-US" sz="2000" b="1" dirty="0" smtClean="0">
                <a:solidFill>
                  <a:schemeClr val="bg2">
                    <a:lumMod val="25000"/>
                  </a:schemeClr>
                </a:solidFill>
                <a:latin typeface="Kaiti SC" charset="-122"/>
                <a:ea typeface="Kaiti SC" charset="-122"/>
                <a:cs typeface="Kaiti SC" charset="-122"/>
              </a:rPr>
              <a:t>月</a:t>
            </a:r>
            <a:r>
              <a:rPr lang="en-US" altLang="zh-CN" sz="2000" b="1" dirty="0" smtClean="0">
                <a:solidFill>
                  <a:schemeClr val="bg2">
                    <a:lumMod val="25000"/>
                  </a:schemeClr>
                </a:solidFill>
                <a:latin typeface="Kaiti SC" charset="-122"/>
                <a:ea typeface="Kaiti SC" charset="-122"/>
                <a:cs typeface="Kaiti SC" charset="-122"/>
              </a:rPr>
              <a:t>31</a:t>
            </a:r>
            <a:r>
              <a:rPr lang="zh-CN" altLang="en-US" sz="2000" b="1" dirty="0" smtClean="0">
                <a:solidFill>
                  <a:schemeClr val="bg2">
                    <a:lumMod val="25000"/>
                  </a:schemeClr>
                </a:solidFill>
                <a:latin typeface="Kaiti SC" charset="-122"/>
                <a:ea typeface="Kaiti SC" charset="-122"/>
                <a:cs typeface="Kaiti SC" charset="-122"/>
              </a:rPr>
              <a:t>日</a:t>
            </a:r>
            <a:r>
              <a:rPr lang="en-US" altLang="zh-CN" sz="2000" b="1" dirty="0" smtClean="0">
                <a:solidFill>
                  <a:schemeClr val="bg2">
                    <a:lumMod val="25000"/>
                  </a:schemeClr>
                </a:solidFill>
                <a:latin typeface="Kaiti SC" charset="-122"/>
                <a:ea typeface="Kaiti SC" charset="-122"/>
                <a:cs typeface="Kaiti SC" charset="-122"/>
              </a:rPr>
              <a:t>—1951</a:t>
            </a:r>
            <a:r>
              <a:rPr lang="zh-CN" altLang="en-US" sz="2000" b="1" dirty="0" smtClean="0">
                <a:solidFill>
                  <a:schemeClr val="bg2">
                    <a:lumMod val="25000"/>
                  </a:schemeClr>
                </a:solidFill>
                <a:latin typeface="Kaiti SC" charset="-122"/>
                <a:ea typeface="Kaiti SC" charset="-122"/>
                <a:cs typeface="Kaiti SC" charset="-122"/>
              </a:rPr>
              <a:t>年</a:t>
            </a:r>
            <a:r>
              <a:rPr lang="en-US" altLang="zh-CN" sz="2000" b="1" dirty="0" smtClean="0">
                <a:solidFill>
                  <a:schemeClr val="bg2">
                    <a:lumMod val="25000"/>
                  </a:schemeClr>
                </a:solidFill>
                <a:latin typeface="Kaiti SC" charset="-122"/>
                <a:ea typeface="Kaiti SC" charset="-122"/>
                <a:cs typeface="Kaiti SC" charset="-122"/>
              </a:rPr>
              <a:t>1</a:t>
            </a:r>
            <a:r>
              <a:rPr lang="zh-CN" altLang="en-US" sz="2000" b="1" dirty="0" smtClean="0">
                <a:solidFill>
                  <a:schemeClr val="bg2">
                    <a:lumMod val="25000"/>
                  </a:schemeClr>
                </a:solidFill>
                <a:latin typeface="Kaiti SC" charset="-122"/>
                <a:ea typeface="Kaiti SC" charset="-122"/>
                <a:cs typeface="Kaiti SC" charset="-122"/>
              </a:rPr>
              <a:t>月</a:t>
            </a:r>
            <a:r>
              <a:rPr lang="en-US" altLang="zh-CN" sz="2000" b="1" dirty="0" smtClean="0">
                <a:solidFill>
                  <a:schemeClr val="bg2">
                    <a:lumMod val="25000"/>
                  </a:schemeClr>
                </a:solidFill>
                <a:latin typeface="Kaiti SC" charset="-122"/>
                <a:ea typeface="Kaiti SC" charset="-122"/>
                <a:cs typeface="Kaiti SC" charset="-122"/>
              </a:rPr>
              <a:t>8</a:t>
            </a:r>
            <a:r>
              <a:rPr lang="zh-CN" altLang="en-US" sz="2000" b="1" dirty="0" smtClean="0">
                <a:solidFill>
                  <a:schemeClr val="bg2">
                    <a:lumMod val="25000"/>
                  </a:schemeClr>
                </a:solidFill>
                <a:latin typeface="Kaiti SC" charset="-122"/>
                <a:ea typeface="Kaiti SC" charset="-122"/>
                <a:cs typeface="Kaiti SC" charset="-122"/>
              </a:rPr>
              <a:t>日</a:t>
            </a:r>
            <a:endParaRPr lang="zh-CN" altLang="en-US" sz="2000" b="1" dirty="0">
              <a:solidFill>
                <a:schemeClr val="bg2">
                  <a:lumMod val="25000"/>
                </a:schemeClr>
              </a:solidFill>
              <a:latin typeface="Kaiti SC" charset="-122"/>
              <a:ea typeface="Kaiti SC" charset="-122"/>
              <a:cs typeface="Kaiti SC" charset="-122"/>
            </a:endParaRPr>
          </a:p>
        </p:txBody>
      </p:sp>
      <p:pic>
        <p:nvPicPr>
          <p:cNvPr id="7" name="内容占位符 4" descr="u=373710265,714207405&amp;fm=21&amp;gp=0.jp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a:xfrm>
            <a:off x="6357010" y="1137295"/>
            <a:ext cx="2609071" cy="2221696"/>
          </a:xfrm>
          <a:prstGeom prst="rect">
            <a:avLst/>
          </a:prstGeom>
          <a:effectLst>
            <a:softEdge rad="723900"/>
          </a:effectLst>
        </p:spPr>
      </p:pic>
      <p:pic>
        <p:nvPicPr>
          <p:cNvPr id="8" name="内容占位符 5" descr="u=1782312822,4131960160&amp;fm=21&amp;gp=0.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a:xfrm>
            <a:off x="8228515" y="2446183"/>
            <a:ext cx="3837061" cy="2613478"/>
          </a:xfrm>
          <a:prstGeom prst="rect">
            <a:avLst/>
          </a:prstGeom>
          <a:effectLst>
            <a:softEdge rad="901700"/>
          </a:effectLst>
        </p:spPr>
      </p:pic>
    </p:spTree>
    <p:extLst>
      <p:ext uri="{BB962C8B-B14F-4D97-AF65-F5344CB8AC3E}">
        <p14:creationId xmlns="" xmlns:p14="http://schemas.microsoft.com/office/powerpoint/2010/main" val="1877341160"/>
      </p:ext>
    </p:extLst>
  </p:cSld>
  <p:clrMapOvr>
    <a:masterClrMapping/>
  </p:clrMapOvr>
  <p:transition>
    <p:spli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half" idx="1"/>
          </p:nvPr>
        </p:nvSpPr>
        <p:spPr>
          <a:xfrm>
            <a:off x="1436066" y="2073457"/>
            <a:ext cx="8882600" cy="1495464"/>
          </a:xfrm>
        </p:spPr>
        <p:txBody>
          <a:bodyPr>
            <a:normAutofit/>
          </a:bodyPr>
          <a:lstStyle/>
          <a:p>
            <a:pPr algn="just">
              <a:lnSpc>
                <a:spcPct val="100000"/>
              </a:lnSpc>
            </a:pPr>
            <a:r>
              <a:rPr lang="zh-CN" altLang="en-US" sz="2400" dirty="0" smtClean="0">
                <a:latin typeface="Kaiti SC" charset="-122"/>
                <a:ea typeface="Kaiti SC" charset="-122"/>
                <a:cs typeface="Kaiti SC" charset="-122"/>
              </a:rPr>
              <a:t>志愿军从发起战役到战役结束最多持续一周时间</a:t>
            </a:r>
            <a:endParaRPr lang="en-US" altLang="zh-CN" sz="2400" dirty="0" smtClean="0">
              <a:latin typeface="Kaiti SC" charset="-122"/>
              <a:ea typeface="Kaiti SC" charset="-122"/>
              <a:cs typeface="Kaiti SC" charset="-122"/>
            </a:endParaRPr>
          </a:p>
          <a:p>
            <a:pPr algn="just" eaLnBrk="1" hangingPunct="1">
              <a:lnSpc>
                <a:spcPct val="100000"/>
              </a:lnSpc>
            </a:pPr>
            <a:r>
              <a:rPr lang="zh-CN" altLang="en-US" sz="2400" dirty="0" smtClean="0">
                <a:latin typeface="Kaiti SC" charset="-122"/>
                <a:ea typeface="Kaiti SC" charset="-122"/>
                <a:cs typeface="Kaiti SC" charset="-122"/>
              </a:rPr>
              <a:t>志愿军</a:t>
            </a:r>
            <a:r>
              <a:rPr lang="zh-CN" altLang="en-US" sz="2400" dirty="0">
                <a:latin typeface="Kaiti SC" charset="-122"/>
                <a:ea typeface="Kaiti SC" charset="-122"/>
                <a:cs typeface="Kaiti SC" charset="-122"/>
              </a:rPr>
              <a:t>的后勤补给方式严重</a:t>
            </a:r>
            <a:r>
              <a:rPr lang="zh-CN" altLang="en-US" sz="2400" dirty="0" smtClean="0">
                <a:latin typeface="Kaiti SC" charset="-122"/>
                <a:ea typeface="Kaiti SC" charset="-122"/>
                <a:cs typeface="Kaiti SC" charset="-122"/>
              </a:rPr>
              <a:t>落后</a:t>
            </a:r>
            <a:endParaRPr lang="en-US" altLang="zh-CN" sz="2400" dirty="0">
              <a:latin typeface="Kaiti SC" charset="-122"/>
              <a:ea typeface="Kaiti SC" charset="-122"/>
              <a:cs typeface="Kaiti SC" charset="-122"/>
            </a:endParaRPr>
          </a:p>
          <a:p>
            <a:pPr algn="just" eaLnBrk="1" hangingPunct="1">
              <a:lnSpc>
                <a:spcPct val="100000"/>
              </a:lnSpc>
            </a:pPr>
            <a:r>
              <a:rPr lang="zh-CN" altLang="en-US" sz="2400" dirty="0">
                <a:latin typeface="Kaiti SC" charset="-122"/>
                <a:ea typeface="Kaiti SC" charset="-122"/>
                <a:cs typeface="Kaiti SC" charset="-122"/>
              </a:rPr>
              <a:t>美国空军强大的空中</a:t>
            </a:r>
            <a:r>
              <a:rPr lang="zh-CN" altLang="en-US" sz="2400" dirty="0" smtClean="0">
                <a:latin typeface="Kaiti SC" charset="-122"/>
                <a:ea typeface="Kaiti SC" charset="-122"/>
                <a:cs typeface="Kaiti SC" charset="-122"/>
              </a:rPr>
              <a:t>封锁</a:t>
            </a:r>
          </a:p>
          <a:p>
            <a:pPr algn="just" eaLnBrk="1" hangingPunct="1">
              <a:lnSpc>
                <a:spcPct val="100000"/>
              </a:lnSpc>
            </a:pPr>
            <a:endParaRPr lang="zh-CN" altLang="en-US" sz="2400" dirty="0">
              <a:latin typeface="Kaiti SC" charset="-122"/>
              <a:ea typeface="Kaiti SC" charset="-122"/>
              <a:cs typeface="Kaiti SC" charset="-122"/>
            </a:endParaRPr>
          </a:p>
          <a:p>
            <a:pPr eaLnBrk="1" hangingPunct="1">
              <a:lnSpc>
                <a:spcPct val="80000"/>
              </a:lnSpc>
            </a:pPr>
            <a:endParaRPr lang="zh-CN" altLang="en-US" sz="2200" dirty="0"/>
          </a:p>
        </p:txBody>
      </p:sp>
      <p:sp>
        <p:nvSpPr>
          <p:cNvPr id="7" name="内容占位符 6"/>
          <p:cNvSpPr>
            <a:spLocks noGrp="1"/>
          </p:cNvSpPr>
          <p:nvPr>
            <p:ph sz="half" idx="2"/>
          </p:nvPr>
        </p:nvSpPr>
        <p:spPr>
          <a:xfrm>
            <a:off x="1436066" y="3568922"/>
            <a:ext cx="9607137" cy="2088572"/>
          </a:xfrm>
        </p:spPr>
        <p:txBody>
          <a:bodyPr>
            <a:normAutofit/>
          </a:bodyPr>
          <a:lstStyle/>
          <a:p>
            <a:pPr algn="just" eaLnBrk="1" hangingPunct="1">
              <a:lnSpc>
                <a:spcPct val="100000"/>
              </a:lnSpc>
              <a:buClr>
                <a:srgbClr val="7F4980"/>
              </a:buClr>
              <a:buFont typeface="ZapfDingbatsITC" charset="0"/>
              <a:buChar char="✤"/>
            </a:pPr>
            <a:r>
              <a:rPr lang="zh-CN" altLang="en-US" sz="2000" dirty="0">
                <a:latin typeface="Kaiti SC" charset="-122"/>
                <a:ea typeface="Kaiti SC" charset="-122"/>
                <a:cs typeface="Kaiti SC" charset="-122"/>
              </a:rPr>
              <a:t>磁性战术</a:t>
            </a:r>
            <a:r>
              <a:rPr lang="zh-CN" altLang="en-US" sz="2000" dirty="0" smtClean="0">
                <a:latin typeface="Kaiti SC" charset="-122"/>
                <a:ea typeface="Kaiti SC" charset="-122"/>
                <a:cs typeface="Kaiti SC" charset="-122"/>
              </a:rPr>
              <a:t>：当</a:t>
            </a:r>
            <a:r>
              <a:rPr lang="zh-CN" altLang="en-US" sz="2000" dirty="0">
                <a:latin typeface="Kaiti SC" charset="-122"/>
                <a:ea typeface="Kaiti SC" charset="-122"/>
                <a:cs typeface="Kaiti SC" charset="-122"/>
              </a:rPr>
              <a:t>志愿军进攻时，联合国军保持接触式撤退；当志愿军攻势接近尾声的时候，联合国军队再将强大的反击力量投入前沿，利用机械化优势穿插、突破志愿军，然后予以杀伤。核心在于缠斗</a:t>
            </a:r>
            <a:r>
              <a:rPr lang="zh-CN" altLang="en-US" sz="2000" dirty="0" smtClean="0">
                <a:latin typeface="Kaiti SC" charset="-122"/>
                <a:ea typeface="Kaiti SC" charset="-122"/>
                <a:cs typeface="Kaiti SC" charset="-122"/>
              </a:rPr>
              <a:t>。按照</a:t>
            </a:r>
            <a:r>
              <a:rPr lang="zh-CN" altLang="en-US" sz="2000" dirty="0">
                <a:latin typeface="Kaiti SC" charset="-122"/>
                <a:ea typeface="Kaiti SC" charset="-122"/>
                <a:cs typeface="Kaiti SC" charset="-122"/>
              </a:rPr>
              <a:t>这个思路，李奇微分别于</a:t>
            </a:r>
            <a:r>
              <a:rPr lang="en-US" altLang="zh-CN" sz="2000" dirty="0">
                <a:latin typeface="Kaiti SC" charset="-122"/>
                <a:ea typeface="Kaiti SC" charset="-122"/>
                <a:cs typeface="Kaiti SC" charset="-122"/>
              </a:rPr>
              <a:t>1951</a:t>
            </a:r>
            <a:r>
              <a:rPr lang="zh-CN" altLang="en-US" sz="2000" dirty="0">
                <a:latin typeface="Kaiti SC" charset="-122"/>
                <a:ea typeface="Kaiti SC" charset="-122"/>
                <a:cs typeface="Kaiti SC" charset="-122"/>
              </a:rPr>
              <a:t>年</a:t>
            </a:r>
            <a:r>
              <a:rPr lang="en-US" altLang="zh-CN" sz="2000" dirty="0">
                <a:latin typeface="Kaiti SC" charset="-122"/>
                <a:ea typeface="Kaiti SC" charset="-122"/>
                <a:cs typeface="Kaiti SC" charset="-122"/>
              </a:rPr>
              <a:t>1</a:t>
            </a:r>
            <a:r>
              <a:rPr lang="zh-CN" altLang="en-US" sz="2000" dirty="0">
                <a:latin typeface="Kaiti SC" charset="-122"/>
                <a:ea typeface="Kaiti SC" charset="-122"/>
                <a:cs typeface="Kaiti SC" charset="-122"/>
              </a:rPr>
              <a:t>月</a:t>
            </a:r>
            <a:r>
              <a:rPr lang="en-US" altLang="zh-CN" sz="2000" dirty="0">
                <a:latin typeface="Kaiti SC" charset="-122"/>
                <a:ea typeface="Kaiti SC" charset="-122"/>
                <a:cs typeface="Kaiti SC" charset="-122"/>
              </a:rPr>
              <a:t>15</a:t>
            </a:r>
            <a:r>
              <a:rPr lang="zh-CN" altLang="en-US" sz="2000" dirty="0">
                <a:latin typeface="Kaiti SC" charset="-122"/>
                <a:ea typeface="Kaiti SC" charset="-122"/>
                <a:cs typeface="Kaiti SC" charset="-122"/>
              </a:rPr>
              <a:t>日、</a:t>
            </a:r>
            <a:r>
              <a:rPr lang="en-US" altLang="zh-CN" sz="2000" dirty="0">
                <a:latin typeface="Kaiti SC" charset="-122"/>
                <a:ea typeface="Kaiti SC" charset="-122"/>
                <a:cs typeface="Kaiti SC" charset="-122"/>
              </a:rPr>
              <a:t>25</a:t>
            </a:r>
            <a:r>
              <a:rPr lang="zh-CN" altLang="en-US" sz="2000" dirty="0">
                <a:latin typeface="Kaiti SC" charset="-122"/>
                <a:ea typeface="Kaiti SC" charset="-122"/>
                <a:cs typeface="Kaiti SC" charset="-122"/>
              </a:rPr>
              <a:t>日、</a:t>
            </a:r>
            <a:r>
              <a:rPr lang="en-US" altLang="zh-CN" sz="2000" dirty="0">
                <a:latin typeface="Kaiti SC" charset="-122"/>
                <a:ea typeface="Kaiti SC" charset="-122"/>
                <a:cs typeface="Kaiti SC" charset="-122"/>
              </a:rPr>
              <a:t>3</a:t>
            </a:r>
            <a:r>
              <a:rPr lang="zh-CN" altLang="en-US" sz="2000" dirty="0">
                <a:latin typeface="Kaiti SC" charset="-122"/>
                <a:ea typeface="Kaiti SC" charset="-122"/>
                <a:cs typeface="Kaiti SC" charset="-122"/>
              </a:rPr>
              <a:t>月</a:t>
            </a:r>
            <a:r>
              <a:rPr lang="en-US" altLang="zh-CN" sz="2000" dirty="0">
                <a:latin typeface="Kaiti SC" charset="-122"/>
                <a:ea typeface="Kaiti SC" charset="-122"/>
                <a:cs typeface="Kaiti SC" charset="-122"/>
              </a:rPr>
              <a:t>7</a:t>
            </a:r>
            <a:r>
              <a:rPr lang="zh-CN" altLang="en-US" sz="2000" dirty="0">
                <a:latin typeface="Kaiti SC" charset="-122"/>
                <a:ea typeface="Kaiti SC" charset="-122"/>
                <a:cs typeface="Kaiti SC" charset="-122"/>
              </a:rPr>
              <a:t>日连续发起了代号为“猎犬行动”、“霹雳作战”、“撕裂行动”的</a:t>
            </a:r>
            <a:r>
              <a:rPr lang="en-US" altLang="zh-CN" sz="2000" dirty="0">
                <a:latin typeface="Kaiti SC" charset="-122"/>
                <a:ea typeface="Kaiti SC" charset="-122"/>
                <a:cs typeface="Kaiti SC" charset="-122"/>
              </a:rPr>
              <a:t>3</a:t>
            </a:r>
            <a:r>
              <a:rPr lang="zh-CN" altLang="en-US" sz="2000" dirty="0">
                <a:latin typeface="Kaiti SC" charset="-122"/>
                <a:ea typeface="Kaiti SC" charset="-122"/>
                <a:cs typeface="Kaiti SC" charset="-122"/>
              </a:rPr>
              <a:t>次进攻作战。</a:t>
            </a:r>
            <a:r>
              <a:rPr lang="en-US" altLang="zh-CN" sz="2000" dirty="0">
                <a:latin typeface="Kaiti SC" charset="-122"/>
                <a:ea typeface="Kaiti SC" charset="-122"/>
                <a:cs typeface="Kaiti SC" charset="-122"/>
              </a:rPr>
              <a:t>1951</a:t>
            </a:r>
            <a:r>
              <a:rPr lang="zh-CN" altLang="en-US" sz="2000" dirty="0">
                <a:latin typeface="Kaiti SC" charset="-122"/>
                <a:ea typeface="Kaiti SC" charset="-122"/>
                <a:cs typeface="Kaiti SC" charset="-122"/>
              </a:rPr>
              <a:t>年</a:t>
            </a:r>
            <a:r>
              <a:rPr lang="en-US" altLang="zh-CN" sz="2000" dirty="0">
                <a:latin typeface="Kaiti SC" charset="-122"/>
                <a:ea typeface="Kaiti SC" charset="-122"/>
                <a:cs typeface="Kaiti SC" charset="-122"/>
              </a:rPr>
              <a:t>3</a:t>
            </a:r>
            <a:r>
              <a:rPr lang="zh-CN" altLang="en-US" sz="2000" dirty="0">
                <a:latin typeface="Kaiti SC" charset="-122"/>
                <a:ea typeface="Kaiti SC" charset="-122"/>
                <a:cs typeface="Kaiti SC" charset="-122"/>
              </a:rPr>
              <a:t>月</a:t>
            </a:r>
            <a:r>
              <a:rPr lang="en-US" altLang="zh-CN" sz="2000" dirty="0">
                <a:latin typeface="Kaiti SC" charset="-122"/>
                <a:ea typeface="Kaiti SC" charset="-122"/>
                <a:cs typeface="Kaiti SC" charset="-122"/>
              </a:rPr>
              <a:t>14</a:t>
            </a:r>
            <a:r>
              <a:rPr lang="zh-CN" altLang="en-US" sz="2000" dirty="0">
                <a:latin typeface="Kaiti SC" charset="-122"/>
                <a:ea typeface="Kaiti SC" charset="-122"/>
                <a:cs typeface="Kaiti SC" charset="-122"/>
              </a:rPr>
              <a:t>日，经过“横城战役”、“砥平里战役”等一系列作战行动，最终于深夜，联合国军队重新占领了被志愿军夺取的</a:t>
            </a:r>
            <a:r>
              <a:rPr lang="zh-CN" altLang="en-US" sz="2000" dirty="0" smtClean="0">
                <a:latin typeface="Kaiti SC" charset="-122"/>
                <a:ea typeface="Kaiti SC" charset="-122"/>
                <a:cs typeface="Kaiti SC" charset="-122"/>
              </a:rPr>
              <a:t>汉城。</a:t>
            </a:r>
            <a:endParaRPr lang="zh-CN" altLang="en-US" sz="2000" dirty="0">
              <a:latin typeface="Kaiti SC" charset="-122"/>
              <a:ea typeface="Kaiti SC" charset="-122"/>
              <a:cs typeface="Kaiti SC" charset="-122"/>
            </a:endParaRPr>
          </a:p>
        </p:txBody>
      </p:sp>
      <p:sp>
        <p:nvSpPr>
          <p:cNvPr id="5" name="五边形 4"/>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从实践到认识</a:t>
            </a:r>
            <a:endParaRPr kumimoji="1" lang="zh-CN" altLang="en-US" sz="3200" b="1" dirty="0">
              <a:latin typeface="Kaiti SC" charset="-122"/>
              <a:ea typeface="Kaiti SC" charset="-122"/>
              <a:cs typeface="Kaiti SC" charset="-122"/>
            </a:endParaRPr>
          </a:p>
        </p:txBody>
      </p:sp>
      <p:sp>
        <p:nvSpPr>
          <p:cNvPr id="8" name="11 Rectángulo"/>
          <p:cNvSpPr/>
          <p:nvPr/>
        </p:nvSpPr>
        <p:spPr>
          <a:xfrm>
            <a:off x="1436066" y="1281295"/>
            <a:ext cx="1789917" cy="792162"/>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dirty="0" smtClean="0">
                <a:solidFill>
                  <a:schemeClr val="bg1"/>
                </a:solidFill>
                <a:latin typeface="Kaiti SC" charset="-122"/>
                <a:ea typeface="Kaiti SC" charset="-122"/>
                <a:cs typeface="Kaiti SC" charset="-122"/>
              </a:rPr>
              <a:t>案例</a:t>
            </a:r>
            <a:endParaRPr lang="es-ES" sz="3200" b="1" dirty="0">
              <a:solidFill>
                <a:schemeClr val="bg1"/>
              </a:solidFill>
              <a:latin typeface="Kaiti SC" charset="-122"/>
              <a:ea typeface="Kaiti SC" charset="-122"/>
              <a:cs typeface="Kaiti SC" charset="-122"/>
            </a:endParaRPr>
          </a:p>
        </p:txBody>
      </p:sp>
      <p:sp>
        <p:nvSpPr>
          <p:cNvPr id="9" name="矩形 8"/>
          <p:cNvSpPr/>
          <p:nvPr/>
        </p:nvSpPr>
        <p:spPr>
          <a:xfrm>
            <a:off x="1436066" y="1706234"/>
            <a:ext cx="9904596" cy="1862688"/>
          </a:xfrm>
          <a:prstGeom prst="rect">
            <a:avLst/>
          </a:prstGeom>
          <a:noFill/>
          <a:ln w="76200">
            <a:solidFill>
              <a:srgbClr val="7E487F">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 name="矩形 1"/>
          <p:cNvSpPr/>
          <p:nvPr/>
        </p:nvSpPr>
        <p:spPr>
          <a:xfrm>
            <a:off x="5105350" y="1048543"/>
            <a:ext cx="2268570" cy="523220"/>
          </a:xfrm>
          <a:prstGeom prst="rect">
            <a:avLst/>
          </a:prstGeom>
        </p:spPr>
        <p:txBody>
          <a:bodyPr wrap="none">
            <a:spAutoFit/>
          </a:bodyPr>
          <a:lstStyle/>
          <a:p>
            <a:r>
              <a:rPr lang="zh-CN" altLang="en-US" sz="2800" b="1">
                <a:latin typeface="Kaiti SC" charset="-122"/>
                <a:ea typeface="Kaiti SC" charset="-122"/>
                <a:cs typeface="Kaiti SC" charset="-122"/>
              </a:rPr>
              <a:t>“</a:t>
            </a:r>
            <a:r>
              <a:rPr lang="zh-CN" altLang="en-US" sz="2800" b="1" smtClean="0">
                <a:latin typeface="Kaiti SC" charset="-122"/>
                <a:ea typeface="Kaiti SC" charset="-122"/>
                <a:cs typeface="Kaiti SC" charset="-122"/>
              </a:rPr>
              <a:t>礼拜天攻势”</a:t>
            </a:r>
            <a:endParaRPr lang="zh-CN" altLang="en-US" sz="2800" b="1" dirty="0"/>
          </a:p>
        </p:txBody>
      </p:sp>
    </p:spTree>
    <p:extLst>
      <p:ext uri="{BB962C8B-B14F-4D97-AF65-F5344CB8AC3E}">
        <p14:creationId xmlns="" xmlns:p14="http://schemas.microsoft.com/office/powerpoint/2010/main" val="1421610112"/>
      </p:ext>
    </p:extLst>
  </p:cSld>
  <p:clrMapOvr>
    <a:masterClrMapping/>
  </p:clrMapOvr>
  <p:transition>
    <p:spli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915594"/>
            <a:ext cx="12192000" cy="3509683"/>
          </a:xfrm>
          <a:prstGeom prst="rect">
            <a:avLst/>
          </a:prstGeom>
          <a:solidFill>
            <a:srgbClr val="6A1F5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MH_Others_1"/>
          <p:cNvSpPr txBox="1"/>
          <p:nvPr>
            <p:custDataLst>
              <p:tags r:id="rId1"/>
            </p:custDataLst>
          </p:nvPr>
        </p:nvSpPr>
        <p:spPr>
          <a:xfrm>
            <a:off x="1447143" y="2148302"/>
            <a:ext cx="3494639" cy="1769715"/>
          </a:xfrm>
          <a:prstGeom prst="rect">
            <a:avLst/>
          </a:prstGeom>
          <a:noFill/>
        </p:spPr>
        <p:txBody>
          <a:bodyPr vert="horz" wrap="square" lIns="0" tIns="0" rIns="0" bIns="0" rtlCol="0" anchor="ctr" anchorCtr="0">
            <a:spAutoFit/>
          </a:bodyPr>
          <a:lstStyle/>
          <a:p>
            <a:pPr algn="ctr"/>
            <a:r>
              <a:rPr lang="zh-CN" altLang="en-US" sz="11500" dirty="0" smtClean="0">
                <a:solidFill>
                  <a:schemeClr val="bg1"/>
                </a:solidFill>
                <a:latin typeface="Microsoft YaHei" charset="0"/>
                <a:ea typeface="Microsoft YaHei" charset="0"/>
                <a:cs typeface="Microsoft YaHei" charset="0"/>
                <a:sym typeface="Arial" panose="020B0604020202020204" pitchFamily="34" charset="0"/>
              </a:rPr>
              <a:t>目录</a:t>
            </a:r>
            <a:endParaRPr lang="zh-CN" altLang="en-US" sz="11500" dirty="0">
              <a:solidFill>
                <a:schemeClr val="bg1"/>
              </a:solidFill>
              <a:latin typeface="Microsoft YaHei" charset="0"/>
              <a:ea typeface="Microsoft YaHei" charset="0"/>
              <a:cs typeface="Microsoft YaHei" charset="0"/>
              <a:sym typeface="Arial" panose="020B0604020202020204" pitchFamily="34" charset="0"/>
            </a:endParaRPr>
          </a:p>
        </p:txBody>
      </p:sp>
      <p:sp>
        <p:nvSpPr>
          <p:cNvPr id="19" name="MH_Others_2"/>
          <p:cNvSpPr txBox="1"/>
          <p:nvPr>
            <p:custDataLst>
              <p:tags r:id="rId2"/>
            </p:custDataLst>
          </p:nvPr>
        </p:nvSpPr>
        <p:spPr>
          <a:xfrm>
            <a:off x="1597509" y="3995920"/>
            <a:ext cx="3128221" cy="615553"/>
          </a:xfrm>
          <a:prstGeom prst="rect">
            <a:avLst/>
          </a:prstGeom>
          <a:noFill/>
        </p:spPr>
        <p:txBody>
          <a:bodyPr wrap="square" lIns="0" tIns="0" rIns="0" bIns="0">
            <a:spAutoFit/>
          </a:bodyPr>
          <a:lstStyle/>
          <a:p>
            <a:pPr algn="ctr">
              <a:defRPr/>
            </a:pPr>
            <a:r>
              <a:rPr lang="en-US"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3"/>
          <p:cNvSpPr/>
          <p:nvPr/>
        </p:nvSpPr>
        <p:spPr>
          <a:xfrm rot="18900000">
            <a:off x="6002087" y="2305252"/>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1" name="直接连接符 9"/>
          <p:cNvCxnSpPr/>
          <p:nvPr/>
        </p:nvCxnSpPr>
        <p:spPr>
          <a:xfrm>
            <a:off x="6409334" y="2643918"/>
            <a:ext cx="4017200"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2" name="文本框 23"/>
          <p:cNvSpPr txBox="1"/>
          <p:nvPr/>
        </p:nvSpPr>
        <p:spPr>
          <a:xfrm>
            <a:off x="6476775" y="2148302"/>
            <a:ext cx="2821603"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01.</a:t>
            </a:r>
            <a:r>
              <a:rPr lang="zh-CN" altLang="en-US" sz="2800" b="1" dirty="0" smtClean="0">
                <a:solidFill>
                  <a:schemeClr val="bg1"/>
                </a:solidFill>
                <a:latin typeface="Microsoft YaHei" charset="0"/>
                <a:ea typeface="Microsoft YaHei" charset="0"/>
                <a:cs typeface="Microsoft YaHei" charset="0"/>
              </a:rPr>
              <a:t> 实践与认识</a:t>
            </a:r>
            <a:endParaRPr lang="zh-CN" altLang="en-US" sz="2800" b="1" dirty="0">
              <a:solidFill>
                <a:schemeClr val="bg1"/>
              </a:solidFill>
              <a:latin typeface="Microsoft YaHei" charset="0"/>
              <a:ea typeface="Microsoft YaHei" charset="0"/>
              <a:cs typeface="Microsoft YaHei" charset="0"/>
            </a:endParaRPr>
          </a:p>
        </p:txBody>
      </p:sp>
      <p:sp>
        <p:nvSpPr>
          <p:cNvPr id="23" name="任意多边形 3"/>
          <p:cNvSpPr/>
          <p:nvPr/>
        </p:nvSpPr>
        <p:spPr>
          <a:xfrm rot="18900000">
            <a:off x="5994259" y="3035771"/>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4" name="直接连接符 9"/>
          <p:cNvCxnSpPr/>
          <p:nvPr/>
        </p:nvCxnSpPr>
        <p:spPr>
          <a:xfrm>
            <a:off x="6401506" y="3374437"/>
            <a:ext cx="4108156"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p:nvSpPr>
        <p:spPr>
          <a:xfrm>
            <a:off x="6468947" y="2878821"/>
            <a:ext cx="4123843"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02.</a:t>
            </a:r>
            <a:r>
              <a:rPr lang="zh-CN" altLang="en-US" sz="2800" b="1" dirty="0" smtClean="0">
                <a:solidFill>
                  <a:schemeClr val="bg1"/>
                </a:solidFill>
                <a:latin typeface="Microsoft YaHei" charset="0"/>
                <a:ea typeface="Microsoft YaHei" charset="0"/>
                <a:cs typeface="Microsoft YaHei" charset="0"/>
              </a:rPr>
              <a:t> 认识运动的基本规律</a:t>
            </a:r>
            <a:endParaRPr lang="zh-CN" altLang="en-US" sz="2800" b="1" dirty="0">
              <a:solidFill>
                <a:schemeClr val="bg1"/>
              </a:solidFill>
              <a:latin typeface="Microsoft YaHei" charset="0"/>
              <a:ea typeface="Microsoft YaHei" charset="0"/>
              <a:cs typeface="Microsoft YaHei" charset="0"/>
            </a:endParaRPr>
          </a:p>
        </p:txBody>
      </p:sp>
      <p:sp>
        <p:nvSpPr>
          <p:cNvPr id="26" name="任意多边形 3"/>
          <p:cNvSpPr/>
          <p:nvPr/>
        </p:nvSpPr>
        <p:spPr>
          <a:xfrm rot="18900000">
            <a:off x="5993775" y="3740226"/>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27" name="直接连接符 9"/>
          <p:cNvCxnSpPr/>
          <p:nvPr/>
        </p:nvCxnSpPr>
        <p:spPr>
          <a:xfrm>
            <a:off x="6401022" y="4078892"/>
            <a:ext cx="4108640"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28" name="文本框 23"/>
          <p:cNvSpPr txBox="1"/>
          <p:nvPr/>
        </p:nvSpPr>
        <p:spPr>
          <a:xfrm>
            <a:off x="6468463" y="3583276"/>
            <a:ext cx="4041199"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03.</a:t>
            </a:r>
            <a:r>
              <a:rPr lang="zh-CN" altLang="en-US" sz="2800" b="1" dirty="0" smtClean="0">
                <a:solidFill>
                  <a:schemeClr val="bg1"/>
                </a:solidFill>
                <a:latin typeface="Microsoft YaHei" charset="0"/>
                <a:ea typeface="Microsoft YaHei" charset="0"/>
                <a:cs typeface="Microsoft YaHei" charset="0"/>
              </a:rPr>
              <a:t> 认识的两大原则</a:t>
            </a:r>
            <a:endParaRPr lang="zh-CN" altLang="en-US" sz="2800" b="1" dirty="0">
              <a:solidFill>
                <a:schemeClr val="bg1"/>
              </a:solidFill>
              <a:latin typeface="Microsoft YaHei" charset="0"/>
              <a:ea typeface="Microsoft YaHei" charset="0"/>
              <a:cs typeface="Microsoft YaHei" charset="0"/>
            </a:endParaRPr>
          </a:p>
        </p:txBody>
      </p:sp>
      <p:sp>
        <p:nvSpPr>
          <p:cNvPr id="29" name="任意多边形 3"/>
          <p:cNvSpPr/>
          <p:nvPr/>
        </p:nvSpPr>
        <p:spPr>
          <a:xfrm rot="18900000">
            <a:off x="5993291" y="4364402"/>
            <a:ext cx="336973" cy="33697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800" b="1">
              <a:solidFill>
                <a:schemeClr val="bg2">
                  <a:lumMod val="50000"/>
                </a:schemeClr>
              </a:solidFill>
              <a:latin typeface="Microsoft YaHei" charset="0"/>
              <a:ea typeface="Microsoft YaHei" charset="0"/>
              <a:cs typeface="Microsoft YaHei" charset="0"/>
            </a:endParaRPr>
          </a:p>
        </p:txBody>
      </p:sp>
      <p:cxnSp>
        <p:nvCxnSpPr>
          <p:cNvPr id="30" name="直接连接符 9"/>
          <p:cNvCxnSpPr/>
          <p:nvPr/>
        </p:nvCxnSpPr>
        <p:spPr>
          <a:xfrm>
            <a:off x="6400538" y="4703068"/>
            <a:ext cx="4109124" cy="27604"/>
          </a:xfrm>
          <a:prstGeom prst="line">
            <a:avLst/>
          </a:prstGeom>
          <a:ln>
            <a:solidFill>
              <a:srgbClr val="1B1C1E"/>
            </a:solidFill>
          </a:ln>
        </p:spPr>
        <p:style>
          <a:lnRef idx="1">
            <a:schemeClr val="accent1"/>
          </a:lnRef>
          <a:fillRef idx="0">
            <a:schemeClr val="accent1"/>
          </a:fillRef>
          <a:effectRef idx="0">
            <a:schemeClr val="accent1"/>
          </a:effectRef>
          <a:fontRef idx="minor">
            <a:schemeClr val="tx1"/>
          </a:fontRef>
        </p:style>
      </p:cxnSp>
      <p:sp>
        <p:nvSpPr>
          <p:cNvPr id="31" name="文本框 23"/>
          <p:cNvSpPr txBox="1"/>
          <p:nvPr/>
        </p:nvSpPr>
        <p:spPr>
          <a:xfrm>
            <a:off x="6467979" y="4207452"/>
            <a:ext cx="4481070" cy="523220"/>
          </a:xfrm>
          <a:prstGeom prst="rect">
            <a:avLst/>
          </a:prstGeom>
          <a:noFill/>
        </p:spPr>
        <p:txBody>
          <a:bodyPr wrap="square" rtlCol="0">
            <a:spAutoFit/>
          </a:bodyPr>
          <a:lstStyle/>
          <a:p>
            <a:r>
              <a:rPr lang="en-US" altLang="zh-CN" sz="2800" b="1" dirty="0" smtClean="0">
                <a:solidFill>
                  <a:schemeClr val="bg1"/>
                </a:solidFill>
                <a:latin typeface="Microsoft YaHei" charset="0"/>
                <a:ea typeface="Microsoft YaHei" charset="0"/>
                <a:cs typeface="Microsoft YaHei" charset="0"/>
              </a:rPr>
              <a:t>04.</a:t>
            </a:r>
            <a:r>
              <a:rPr lang="zh-CN" altLang="en-US" sz="2800" b="1" dirty="0" smtClean="0">
                <a:solidFill>
                  <a:schemeClr val="bg1"/>
                </a:solidFill>
                <a:latin typeface="Microsoft YaHei" charset="0"/>
                <a:ea typeface="Microsoft YaHei" charset="0"/>
                <a:cs typeface="Microsoft YaHei" charset="0"/>
              </a:rPr>
              <a:t> 方法论</a:t>
            </a:r>
            <a:r>
              <a:rPr lang="en-US" altLang="zh-CN" sz="2800" b="1" dirty="0" smtClean="0">
                <a:solidFill>
                  <a:schemeClr val="bg1"/>
                </a:solidFill>
                <a:latin typeface="Microsoft YaHei" charset="0"/>
                <a:ea typeface="Microsoft YaHei" charset="0"/>
                <a:cs typeface="Microsoft YaHei" charset="0"/>
              </a:rPr>
              <a:t>—</a:t>
            </a:r>
            <a:r>
              <a:rPr lang="zh-CN" altLang="en-US" sz="2800" b="1" dirty="0" smtClean="0">
                <a:solidFill>
                  <a:schemeClr val="bg1"/>
                </a:solidFill>
                <a:latin typeface="Microsoft YaHei" charset="0"/>
                <a:ea typeface="Microsoft YaHei" charset="0"/>
                <a:cs typeface="Microsoft YaHei" charset="0"/>
              </a:rPr>
              <a:t>唯物辩证法</a:t>
            </a:r>
            <a:endParaRPr lang="zh-CN" altLang="en-US" sz="2800" b="1" dirty="0">
              <a:solidFill>
                <a:schemeClr val="bg1"/>
              </a:solidFill>
              <a:latin typeface="Microsoft YaHei" charset="0"/>
              <a:ea typeface="Microsoft YaHei" charset="0"/>
              <a:cs typeface="Microsoft YaHei" charset="0"/>
            </a:endParaRPr>
          </a:p>
        </p:txBody>
      </p:sp>
      <p:pic>
        <p:nvPicPr>
          <p:cNvPr id="32" name="图片 31"/>
          <p:cNvPicPr>
            <a:picLocks noChangeAspect="1"/>
          </p:cNvPicPr>
          <p:nvPr/>
        </p:nvPicPr>
        <p:blipFill>
          <a:blip r:embed="rId5">
            <a:grayscl/>
            <a:extLst>
              <a:ext uri="{28A0092B-C50C-407E-A947-70E740481C1C}">
                <a14:useLocalDpi xmlns="" xmlns:a14="http://schemas.microsoft.com/office/drawing/2010/main" val="0"/>
              </a:ext>
            </a:extLst>
          </a:blip>
          <a:srcRect t="30179" r="29172" b="30179"/>
          <a:stretch>
            <a:fillRect/>
          </a:stretch>
        </p:blipFill>
        <p:spPr>
          <a:xfrm>
            <a:off x="0" y="6533"/>
            <a:ext cx="12192000" cy="2486006"/>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a:effectLst>
            <a:softEdge rad="1168400"/>
          </a:effectLst>
        </p:spPr>
      </p:pic>
    </p:spTree>
    <p:extLst>
      <p:ext uri="{BB962C8B-B14F-4D97-AF65-F5344CB8AC3E}">
        <p14:creationId xmlns="" xmlns:p14="http://schemas.microsoft.com/office/powerpoint/2010/main" val="738853090"/>
      </p:ext>
    </p:extLst>
  </p:cSld>
  <p:clrMapOvr>
    <a:masterClrMapping/>
  </p:clrMapOvr>
  <p:transition advTm="4000">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3" name="Text Box 11"/>
          <p:cNvSpPr txBox="1">
            <a:spLocks noChangeArrowheads="1"/>
          </p:cNvSpPr>
          <p:nvPr/>
        </p:nvSpPr>
        <p:spPr bwMode="auto">
          <a:xfrm>
            <a:off x="8841221" y="1533842"/>
            <a:ext cx="1295400" cy="584775"/>
          </a:xfrm>
          <a:prstGeom prst="rect">
            <a:avLst/>
          </a:prstGeom>
          <a:solidFill>
            <a:srgbClr val="7F4980">
              <a:alpha val="81000"/>
            </a:srgbClr>
          </a:solidFill>
          <a:ln w="38100" cmpd="dbl">
            <a:solidFill>
              <a:schemeClr val="bg1">
                <a:lumMod val="50000"/>
              </a:schemeClr>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3200" i="0">
                <a:solidFill>
                  <a:schemeClr val="bg1"/>
                </a:solidFill>
                <a:latin typeface="Kaiti SC" charset="-122"/>
                <a:ea typeface="Kaiti SC" charset="-122"/>
                <a:cs typeface="Kaiti SC" charset="-122"/>
              </a:rPr>
              <a:t>实践</a:t>
            </a:r>
          </a:p>
        </p:txBody>
      </p:sp>
      <p:grpSp>
        <p:nvGrpSpPr>
          <p:cNvPr id="3" name="Group 12"/>
          <p:cNvGrpSpPr>
            <a:grpSpLocks/>
          </p:cNvGrpSpPr>
          <p:nvPr/>
        </p:nvGrpSpPr>
        <p:grpSpPr bwMode="auto">
          <a:xfrm>
            <a:off x="3549809" y="1159378"/>
            <a:ext cx="5291411" cy="576263"/>
            <a:chOff x="0" y="0"/>
            <a:chExt cx="2994" cy="363"/>
          </a:xfrm>
          <a:solidFill>
            <a:srgbClr val="7F4980">
              <a:alpha val="81000"/>
            </a:srgbClr>
          </a:solidFill>
        </p:grpSpPr>
        <p:sp>
          <p:nvSpPr>
            <p:cNvPr id="32791" name="Line 13"/>
            <p:cNvSpPr>
              <a:spLocks noChangeShapeType="1"/>
            </p:cNvSpPr>
            <p:nvPr/>
          </p:nvSpPr>
          <p:spPr bwMode="auto">
            <a:xfrm>
              <a:off x="0" y="363"/>
              <a:ext cx="2994" cy="0"/>
            </a:xfrm>
            <a:prstGeom prst="line">
              <a:avLst/>
            </a:prstGeom>
            <a:grpFill/>
            <a:ln w="38100" cmpd="dbl">
              <a:solidFill>
                <a:schemeClr val="bg1">
                  <a:lumMod val="50000"/>
                </a:schemeClr>
              </a:solidFill>
              <a:round/>
              <a:headEnd/>
              <a:tailEnd type="triangle" w="med" len="me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32792" name="Text Box 14"/>
            <p:cNvSpPr txBox="1">
              <a:spLocks noChangeArrowheads="1"/>
            </p:cNvSpPr>
            <p:nvPr/>
          </p:nvSpPr>
          <p:spPr bwMode="auto">
            <a:xfrm>
              <a:off x="907" y="0"/>
              <a:ext cx="1296" cy="330"/>
            </a:xfrm>
            <a:prstGeom prst="rect">
              <a:avLst/>
            </a:prstGeom>
            <a:grpFill/>
            <a:ln w="9525">
              <a:solidFill>
                <a:schemeClr val="bg1">
                  <a:lumMod val="50000"/>
                </a:schemeClr>
              </a:solidFill>
              <a:miter lim="800000"/>
              <a:headEnd/>
              <a:tailEnd/>
            </a:ln>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b="1" i="0" dirty="0">
                  <a:solidFill>
                    <a:srgbClr val="FF0000"/>
                  </a:solidFill>
                  <a:latin typeface="Kaiti SC" charset="-122"/>
                  <a:ea typeface="Kaiti SC" charset="-122"/>
                  <a:cs typeface="Kaiti SC" charset="-122"/>
                </a:rPr>
                <a:t>第二次飞跃</a:t>
              </a:r>
            </a:p>
          </p:txBody>
        </p:sp>
      </p:grpSp>
      <p:sp>
        <p:nvSpPr>
          <p:cNvPr id="28687" name="Text Box 15"/>
          <p:cNvSpPr txBox="1">
            <a:spLocks noChangeArrowheads="1"/>
          </p:cNvSpPr>
          <p:nvPr/>
        </p:nvSpPr>
        <p:spPr bwMode="auto">
          <a:xfrm>
            <a:off x="2169619" y="1450077"/>
            <a:ext cx="1295400" cy="584775"/>
          </a:xfrm>
          <a:prstGeom prst="rect">
            <a:avLst/>
          </a:prstGeom>
          <a:solidFill>
            <a:srgbClr val="7F4980">
              <a:alpha val="81000"/>
            </a:srgbClr>
          </a:solidFill>
          <a:ln w="38100" cmpd="dbl">
            <a:solidFill>
              <a:schemeClr val="bg1">
                <a:lumMod val="50000"/>
              </a:schemeClr>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3200" i="0">
                <a:solidFill>
                  <a:schemeClr val="bg1"/>
                </a:solidFill>
                <a:latin typeface="Kaiti SC" charset="-122"/>
                <a:ea typeface="Kaiti SC" charset="-122"/>
                <a:cs typeface="Kaiti SC" charset="-122"/>
              </a:rPr>
              <a:t>认识</a:t>
            </a:r>
          </a:p>
        </p:txBody>
      </p:sp>
      <p:sp>
        <p:nvSpPr>
          <p:cNvPr id="28688" name="Text Box 16"/>
          <p:cNvSpPr txBox="1">
            <a:spLocks noChangeArrowheads="1"/>
          </p:cNvSpPr>
          <p:nvPr/>
        </p:nvSpPr>
        <p:spPr bwMode="auto">
          <a:xfrm>
            <a:off x="3721031" y="1902891"/>
            <a:ext cx="4861155" cy="523220"/>
          </a:xfrm>
          <a:prstGeom prst="rect">
            <a:avLst/>
          </a:prstGeom>
          <a:solidFill>
            <a:srgbClr val="7F4980">
              <a:alpha val="81000"/>
            </a:srgbClr>
          </a:solidFill>
          <a:ln>
            <a:solidFill>
              <a:srgbClr val="7F4980"/>
            </a:solidFill>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b="1" i="0" dirty="0" smtClean="0">
                <a:solidFill>
                  <a:schemeClr val="bg1"/>
                </a:solidFill>
                <a:latin typeface="Kaiti SC" charset="-122"/>
                <a:ea typeface="Kaiti SC" charset="-122"/>
                <a:cs typeface="Kaiti SC" charset="-122"/>
              </a:rPr>
              <a:t>从精神到物质、由思想到存在</a:t>
            </a:r>
            <a:endParaRPr lang="zh-CN" altLang="en-US" sz="2800" b="1" i="0" dirty="0">
              <a:solidFill>
                <a:schemeClr val="bg1"/>
              </a:solidFill>
              <a:latin typeface="Kaiti SC" charset="-122"/>
              <a:ea typeface="Kaiti SC" charset="-122"/>
              <a:cs typeface="Kaiti SC" charset="-122"/>
            </a:endParaRPr>
          </a:p>
        </p:txBody>
      </p:sp>
      <p:sp>
        <p:nvSpPr>
          <p:cNvPr id="28692" name="Text Box 20"/>
          <p:cNvSpPr txBox="1">
            <a:spLocks noChangeArrowheads="1"/>
          </p:cNvSpPr>
          <p:nvPr/>
        </p:nvSpPr>
        <p:spPr bwMode="auto">
          <a:xfrm>
            <a:off x="1666320" y="3170784"/>
            <a:ext cx="1278762" cy="1169551"/>
          </a:xfrm>
          <a:prstGeom prst="rect">
            <a:avLst/>
          </a:prstGeom>
          <a:solidFill>
            <a:srgbClr val="7F4980">
              <a:alpha val="81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smtClean="0">
                <a:solidFill>
                  <a:schemeClr val="bg1"/>
                </a:solidFill>
                <a:latin typeface="Kaiti SC" charset="-122"/>
                <a:ea typeface="Kaiti SC" charset="-122"/>
                <a:cs typeface="Kaiti SC" charset="-122"/>
              </a:rPr>
              <a:t>重要性</a:t>
            </a:r>
            <a:endParaRPr lang="en-US" altLang="zh-CN" sz="2800" i="0" dirty="0" smtClean="0">
              <a:solidFill>
                <a:schemeClr val="bg1"/>
              </a:solidFill>
              <a:latin typeface="Kaiti SC" charset="-122"/>
              <a:ea typeface="Kaiti SC" charset="-122"/>
              <a:cs typeface="Kaiti SC" charset="-122"/>
            </a:endParaRPr>
          </a:p>
          <a:p>
            <a:pPr algn="just" eaLnBrk="1" hangingPunct="1">
              <a:spcBef>
                <a:spcPct val="50000"/>
              </a:spcBef>
            </a:pPr>
            <a:r>
              <a:rPr lang="zh-CN" altLang="en-US" sz="2800" i="0" dirty="0" smtClean="0">
                <a:solidFill>
                  <a:schemeClr val="bg1"/>
                </a:solidFill>
                <a:latin typeface="Kaiti SC" charset="-122"/>
                <a:ea typeface="Kaiti SC" charset="-122"/>
                <a:cs typeface="Kaiti SC" charset="-122"/>
              </a:rPr>
              <a:t>必要性</a:t>
            </a:r>
            <a:endParaRPr lang="zh-CN" altLang="en-US" sz="2800" i="0" dirty="0">
              <a:solidFill>
                <a:schemeClr val="bg1"/>
              </a:solidFill>
              <a:latin typeface="Kaiti SC" charset="-122"/>
              <a:ea typeface="Kaiti SC" charset="-122"/>
              <a:cs typeface="Kaiti SC" charset="-122"/>
            </a:endParaRPr>
          </a:p>
        </p:txBody>
      </p:sp>
      <p:sp>
        <p:nvSpPr>
          <p:cNvPr id="28693" name="Text Box 21"/>
          <p:cNvSpPr txBox="1">
            <a:spLocks noChangeArrowheads="1"/>
          </p:cNvSpPr>
          <p:nvPr/>
        </p:nvSpPr>
        <p:spPr bwMode="auto">
          <a:xfrm>
            <a:off x="3902244" y="2744778"/>
            <a:ext cx="6738050" cy="523220"/>
          </a:xfrm>
          <a:prstGeom prst="rect">
            <a:avLst/>
          </a:prstGeom>
          <a:solidFill>
            <a:srgbClr val="7F4980">
              <a:alpha val="81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a:solidFill>
                  <a:schemeClr val="bg1"/>
                </a:solidFill>
                <a:latin typeface="Kaiti SC" charset="-122"/>
                <a:ea typeface="Kaiti SC" charset="-122"/>
                <a:cs typeface="Kaiti SC" charset="-122"/>
              </a:rPr>
              <a:t>    </a:t>
            </a:r>
            <a:r>
              <a:rPr lang="zh-CN" altLang="en-US" sz="2800" i="0" dirty="0" smtClean="0">
                <a:solidFill>
                  <a:schemeClr val="bg1"/>
                </a:solidFill>
                <a:latin typeface="Kaiti SC" charset="-122"/>
                <a:ea typeface="Kaiti SC" charset="-122"/>
                <a:cs typeface="Kaiti SC" charset="-122"/>
              </a:rPr>
              <a:t>  一是认识世界的目的是为了改造世界。</a:t>
            </a:r>
            <a:endParaRPr lang="en-US" altLang="zh-CN" sz="2800" i="0" dirty="0">
              <a:solidFill>
                <a:schemeClr val="bg1"/>
              </a:solidFill>
              <a:latin typeface="Kaiti SC" charset="-122"/>
              <a:ea typeface="Kaiti SC" charset="-122"/>
              <a:cs typeface="Kaiti SC" charset="-122"/>
            </a:endParaRPr>
          </a:p>
        </p:txBody>
      </p:sp>
      <p:sp>
        <p:nvSpPr>
          <p:cNvPr id="28694" name="Text Box 22"/>
          <p:cNvSpPr txBox="1">
            <a:spLocks noChangeArrowheads="1"/>
          </p:cNvSpPr>
          <p:nvPr/>
        </p:nvSpPr>
        <p:spPr bwMode="auto">
          <a:xfrm>
            <a:off x="3902243" y="4153076"/>
            <a:ext cx="6738051" cy="954107"/>
          </a:xfrm>
          <a:prstGeom prst="rect">
            <a:avLst/>
          </a:prstGeom>
          <a:solidFill>
            <a:srgbClr val="7F4980">
              <a:alpha val="81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smtClean="0">
                <a:solidFill>
                  <a:schemeClr val="bg1"/>
                </a:solidFill>
                <a:latin typeface="Kaiti SC" charset="-122"/>
                <a:ea typeface="Kaiti SC" charset="-122"/>
                <a:cs typeface="Kaiti SC" charset="-122"/>
              </a:rPr>
              <a:t>       二是认识的真理性只有在实践中才能得到检验和发展。</a:t>
            </a:r>
            <a:endParaRPr lang="en-US" altLang="zh-CN" sz="2800" i="0" dirty="0">
              <a:solidFill>
                <a:schemeClr val="bg1"/>
              </a:solidFill>
              <a:latin typeface="Kaiti SC" charset="-122"/>
              <a:ea typeface="Kaiti SC" charset="-122"/>
              <a:cs typeface="Kaiti SC" charset="-122"/>
            </a:endParaRPr>
          </a:p>
        </p:txBody>
      </p:sp>
      <p:grpSp>
        <p:nvGrpSpPr>
          <p:cNvPr id="4" name="Group 23"/>
          <p:cNvGrpSpPr>
            <a:grpSpLocks/>
          </p:cNvGrpSpPr>
          <p:nvPr/>
        </p:nvGrpSpPr>
        <p:grpSpPr bwMode="auto">
          <a:xfrm>
            <a:off x="3144768" y="2999334"/>
            <a:ext cx="576263" cy="1296987"/>
            <a:chOff x="0" y="0"/>
            <a:chExt cx="363" cy="817"/>
          </a:xfrm>
          <a:solidFill>
            <a:srgbClr val="7F4980">
              <a:alpha val="81000"/>
            </a:srgbClr>
          </a:solidFill>
        </p:grpSpPr>
        <p:sp>
          <p:nvSpPr>
            <p:cNvPr id="32787" name="Line 24"/>
            <p:cNvSpPr>
              <a:spLocks noChangeShapeType="1"/>
            </p:cNvSpPr>
            <p:nvPr/>
          </p:nvSpPr>
          <p:spPr bwMode="auto">
            <a:xfrm>
              <a:off x="0" y="408"/>
              <a:ext cx="136" cy="0"/>
            </a:xfrm>
            <a:prstGeom prst="line">
              <a:avLst/>
            </a:prstGeom>
            <a:grpFill/>
            <a:ln w="38100" cmpd="dbl">
              <a:solidFill>
                <a:schemeClr val="bg1">
                  <a:lumMod val="50000"/>
                </a:schemeClr>
              </a:solidFill>
              <a:round/>
              <a:headEnd/>
              <a:tailEn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32788" name="Line 25"/>
            <p:cNvSpPr>
              <a:spLocks noChangeShapeType="1"/>
            </p:cNvSpPr>
            <p:nvPr/>
          </p:nvSpPr>
          <p:spPr bwMode="auto">
            <a:xfrm>
              <a:off x="136" y="0"/>
              <a:ext cx="0" cy="817"/>
            </a:xfrm>
            <a:prstGeom prst="line">
              <a:avLst/>
            </a:prstGeom>
            <a:grpFill/>
            <a:ln w="38100" cmpd="dbl">
              <a:solidFill>
                <a:schemeClr val="bg1">
                  <a:lumMod val="50000"/>
                </a:schemeClr>
              </a:solidFill>
              <a:round/>
              <a:headEnd/>
              <a:tailEn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32789" name="Line 26"/>
            <p:cNvSpPr>
              <a:spLocks noChangeShapeType="1"/>
            </p:cNvSpPr>
            <p:nvPr/>
          </p:nvSpPr>
          <p:spPr bwMode="auto">
            <a:xfrm>
              <a:off x="136" y="0"/>
              <a:ext cx="227" cy="0"/>
            </a:xfrm>
            <a:prstGeom prst="line">
              <a:avLst/>
            </a:prstGeom>
            <a:grpFill/>
            <a:ln w="38100" cmpd="dbl">
              <a:solidFill>
                <a:schemeClr val="bg1">
                  <a:lumMod val="50000"/>
                </a:schemeClr>
              </a:solidFill>
              <a:round/>
              <a:headEnd/>
              <a:tailEnd type="triangle" w="med" len="me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32790" name="Line 27"/>
            <p:cNvSpPr>
              <a:spLocks noChangeShapeType="1"/>
            </p:cNvSpPr>
            <p:nvPr/>
          </p:nvSpPr>
          <p:spPr bwMode="auto">
            <a:xfrm>
              <a:off x="136" y="817"/>
              <a:ext cx="227" cy="0"/>
            </a:xfrm>
            <a:prstGeom prst="line">
              <a:avLst/>
            </a:prstGeom>
            <a:grpFill/>
            <a:ln w="38100" cmpd="dbl">
              <a:solidFill>
                <a:schemeClr val="bg1">
                  <a:lumMod val="50000"/>
                </a:schemeClr>
              </a:solidFill>
              <a:round/>
              <a:headEnd/>
              <a:tailEnd type="triangle" w="med" len="med"/>
            </a:ln>
            <a:extLst/>
          </p:spPr>
          <p:txBody>
            <a:bodyPr/>
            <a:lstStyle/>
            <a:p>
              <a:pPr algn="just"/>
              <a:endParaRPr lang="zh-CN" altLang="en-US">
                <a:solidFill>
                  <a:schemeClr val="bg1"/>
                </a:solidFill>
                <a:latin typeface="Kaiti SC" charset="-122"/>
                <a:ea typeface="Kaiti SC" charset="-122"/>
                <a:cs typeface="Kaiti SC" charset="-122"/>
              </a:endParaRPr>
            </a:p>
          </p:txBody>
        </p:sp>
      </p:grpSp>
      <p:sp>
        <p:nvSpPr>
          <p:cNvPr id="29" name="五边形 28"/>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从认识到实践</a:t>
            </a:r>
            <a:endParaRPr kumimoji="1" lang="zh-CN" altLang="en-US" sz="3200" b="1" dirty="0">
              <a:latin typeface="Kaiti SC" charset="-122"/>
              <a:ea typeface="Kaiti SC" charset="-122"/>
              <a:cs typeface="Kaiti SC" charset="-122"/>
            </a:endParaRPr>
          </a:p>
        </p:txBody>
      </p:sp>
      <p:sp>
        <p:nvSpPr>
          <p:cNvPr id="34" name="直角三角形 33"/>
          <p:cNvSpPr/>
          <p:nvPr/>
        </p:nvSpPr>
        <p:spPr>
          <a:xfrm rot="16200000">
            <a:off x="9528931" y="4194931"/>
            <a:ext cx="2765025" cy="2561112"/>
          </a:xfrm>
          <a:prstGeom prst="rtTriangle">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直角三角形 34"/>
          <p:cNvSpPr/>
          <p:nvPr/>
        </p:nvSpPr>
        <p:spPr>
          <a:xfrm rot="16200000">
            <a:off x="10546283" y="5212276"/>
            <a:ext cx="1739732" cy="1551709"/>
          </a:xfrm>
          <a:prstGeom prst="rtTriangle">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直角三角形 35"/>
          <p:cNvSpPr/>
          <p:nvPr/>
        </p:nvSpPr>
        <p:spPr>
          <a:xfrm>
            <a:off x="1" y="4092974"/>
            <a:ext cx="2434442" cy="2765026"/>
          </a:xfrm>
          <a:prstGeom prst="rtTriangle">
            <a:avLst/>
          </a:prstGeom>
          <a:solidFill>
            <a:srgbClr val="6A1F5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直角三角形 36"/>
          <p:cNvSpPr/>
          <p:nvPr/>
        </p:nvSpPr>
        <p:spPr>
          <a:xfrm>
            <a:off x="1" y="5118264"/>
            <a:ext cx="1612889" cy="1739735"/>
          </a:xfrm>
          <a:prstGeom prst="rtTriangle">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390192" y="5542384"/>
            <a:ext cx="115886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要按照已经认识到的规律来办，在实践中再加深对规律的认识，而不是脚踩西瓜皮，滑到哪里算哪里。（习近平）</a:t>
            </a:r>
            <a:endParaRPr lang="zh-CN" altLang="en-US" dirty="0"/>
          </a:p>
        </p:txBody>
      </p:sp>
    </p:spTree>
    <p:extLst>
      <p:ext uri="{BB962C8B-B14F-4D97-AF65-F5344CB8AC3E}">
        <p14:creationId xmlns="" xmlns:p14="http://schemas.microsoft.com/office/powerpoint/2010/main" val="1362987863"/>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接连接符 52"/>
          <p:cNvSpPr>
            <a:spLocks noChangeShapeType="1"/>
          </p:cNvSpPr>
          <p:nvPr/>
        </p:nvSpPr>
        <p:spPr bwMode="auto">
          <a:xfrm>
            <a:off x="2856735" y="2363633"/>
            <a:ext cx="1079919" cy="1"/>
          </a:xfrm>
          <a:prstGeom prst="line">
            <a:avLst/>
          </a:prstGeom>
          <a:noFill/>
          <a:ln w="12700">
            <a:solidFill>
              <a:schemeClr val="tx1">
                <a:lumMod val="65000"/>
                <a:lumOff val="35000"/>
              </a:schemeClr>
            </a:solidFill>
            <a:bevel/>
          </a:ln>
          <a:extLst>
            <a:ext uri="{909E8E84-426E-40DD-AFC4-6F175D3DCCD1}">
              <a14:hiddenFill xmlns=""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7" name="直接连接符 58"/>
          <p:cNvSpPr>
            <a:spLocks noChangeShapeType="1"/>
          </p:cNvSpPr>
          <p:nvPr/>
        </p:nvSpPr>
        <p:spPr bwMode="auto">
          <a:xfrm>
            <a:off x="2861498" y="4966120"/>
            <a:ext cx="1080350" cy="1"/>
          </a:xfrm>
          <a:prstGeom prst="line">
            <a:avLst/>
          </a:prstGeom>
          <a:noFill/>
          <a:ln w="12700">
            <a:solidFill>
              <a:schemeClr val="tx1">
                <a:lumMod val="65000"/>
                <a:lumOff val="35000"/>
              </a:schemeClr>
            </a:solidFill>
            <a:bevel/>
          </a:ln>
          <a:extLst>
            <a:ext uri="{909E8E84-426E-40DD-AFC4-6F175D3DCCD1}">
              <a14:hiddenFill xmlns="" xmlns:a14="http://schemas.microsoft.com/office/drawing/2010/main">
                <a:noFill/>
              </a14:hiddenFill>
            </a:ext>
          </a:extLst>
        </p:spPr>
        <p:txBody>
          <a:bodyPr/>
          <a:lstStyle/>
          <a:p>
            <a:endParaRPr lang="zh-CN" altLang="en-US" dirty="0">
              <a:ea typeface="微软雅黑" panose="020B0503020204020204" pitchFamily="34" charset="-122"/>
            </a:endParaRPr>
          </a:p>
        </p:txBody>
      </p:sp>
      <p:cxnSp>
        <p:nvCxnSpPr>
          <p:cNvPr id="8" name="直接连接符 62"/>
          <p:cNvCxnSpPr>
            <a:cxnSpLocks noChangeShapeType="1"/>
          </p:cNvCxnSpPr>
          <p:nvPr/>
        </p:nvCxnSpPr>
        <p:spPr bwMode="auto">
          <a:xfrm>
            <a:off x="3496101" y="3178397"/>
            <a:ext cx="1805985" cy="1"/>
          </a:xfrm>
          <a:prstGeom prst="line">
            <a:avLst/>
          </a:prstGeom>
          <a:noFill/>
          <a:ln w="12700">
            <a:solidFill>
              <a:schemeClr val="tx1">
                <a:lumMod val="65000"/>
                <a:lumOff val="35000"/>
              </a:schemeClr>
            </a:solidFill>
            <a:bevel/>
          </a:ln>
          <a:extLst>
            <a:ext uri="{909E8E84-426E-40DD-AFC4-6F175D3DCCD1}">
              <a14:hiddenFill xmlns="" xmlns:a14="http://schemas.microsoft.com/office/drawing/2010/main">
                <a:noFill/>
              </a14:hiddenFill>
            </a:ext>
          </a:extLst>
        </p:spPr>
      </p:cxnSp>
      <p:sp>
        <p:nvSpPr>
          <p:cNvPr id="9" name="直接连接符 66"/>
          <p:cNvSpPr>
            <a:spLocks noChangeShapeType="1"/>
          </p:cNvSpPr>
          <p:nvPr/>
        </p:nvSpPr>
        <p:spPr bwMode="auto">
          <a:xfrm>
            <a:off x="3505626" y="4140540"/>
            <a:ext cx="1778982" cy="1"/>
          </a:xfrm>
          <a:prstGeom prst="line">
            <a:avLst/>
          </a:prstGeom>
          <a:noFill/>
          <a:ln w="12700">
            <a:solidFill>
              <a:schemeClr val="tx1">
                <a:lumMod val="65000"/>
                <a:lumOff val="35000"/>
              </a:schemeClr>
            </a:solidFill>
            <a:bevel/>
          </a:ln>
          <a:extLst>
            <a:ext uri="{909E8E84-426E-40DD-AFC4-6F175D3DCCD1}">
              <a14:hiddenFill xmlns="" xmlns:a14="http://schemas.microsoft.com/office/drawing/2010/main">
                <a:noFill/>
              </a14:hiddenFill>
            </a:ext>
          </a:extLst>
        </p:spPr>
        <p:txBody>
          <a:bodyPr/>
          <a:lstStyle/>
          <a:p>
            <a:endParaRPr lang="zh-CN" altLang="en-US" dirty="0">
              <a:ea typeface="微软雅黑" panose="020B0503020204020204" pitchFamily="34" charset="-122"/>
            </a:endParaRPr>
          </a:p>
        </p:txBody>
      </p:sp>
      <p:grpSp>
        <p:nvGrpSpPr>
          <p:cNvPr id="11" name="组合 38"/>
          <p:cNvGrpSpPr/>
          <p:nvPr/>
        </p:nvGrpSpPr>
        <p:grpSpPr>
          <a:xfrm>
            <a:off x="478156" y="2408912"/>
            <a:ext cx="2497422" cy="249742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4" name="椭圆 13"/>
            <p:cNvSpPr/>
            <p:nvPr/>
          </p:nvSpPr>
          <p:spPr>
            <a:xfrm>
              <a:off x="396921" y="772032"/>
              <a:ext cx="3825874" cy="3825874"/>
            </a:xfrm>
            <a:prstGeom prst="ellipse">
              <a:avLst/>
            </a:prstGeom>
            <a:gradFill>
              <a:gsLst>
                <a:gs pos="0">
                  <a:srgbClr val="6A1F5F"/>
                </a:gs>
                <a:gs pos="84000">
                  <a:schemeClr val="bg1">
                    <a:lumMod val="95000"/>
                  </a:schemeClr>
                </a:gs>
                <a:gs pos="93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5" name="椭圆 14"/>
          <p:cNvSpPr/>
          <p:nvPr/>
        </p:nvSpPr>
        <p:spPr>
          <a:xfrm>
            <a:off x="2572196" y="2232602"/>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椭圆 15"/>
          <p:cNvSpPr/>
          <p:nvPr/>
        </p:nvSpPr>
        <p:spPr>
          <a:xfrm>
            <a:off x="3159628" y="3043300"/>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 name="椭圆 16"/>
          <p:cNvSpPr/>
          <p:nvPr/>
        </p:nvSpPr>
        <p:spPr>
          <a:xfrm>
            <a:off x="3150103" y="3968267"/>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8" name="椭圆 17"/>
          <p:cNvSpPr/>
          <p:nvPr/>
        </p:nvSpPr>
        <p:spPr>
          <a:xfrm>
            <a:off x="2543241" y="4793120"/>
            <a:ext cx="345998" cy="345998"/>
          </a:xfrm>
          <a:prstGeom prst="ellipse">
            <a:avLst/>
          </a:prstGeom>
          <a:solidFill>
            <a:srgbClr val="6A1F5F">
              <a:alpha val="67000"/>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9" name="组合 60"/>
          <p:cNvGrpSpPr/>
          <p:nvPr/>
        </p:nvGrpSpPr>
        <p:grpSpPr>
          <a:xfrm>
            <a:off x="3865812" y="2060399"/>
            <a:ext cx="674791" cy="674791"/>
            <a:chOff x="4144744" y="632511"/>
            <a:chExt cx="674791" cy="674791"/>
          </a:xfrm>
        </p:grpSpPr>
        <p:grpSp>
          <p:nvGrpSpPr>
            <p:cNvPr id="20" name="组合 47"/>
            <p:cNvGrpSpPr/>
            <p:nvPr/>
          </p:nvGrpSpPr>
          <p:grpSpPr>
            <a:xfrm>
              <a:off x="4144744" y="632511"/>
              <a:ext cx="674791" cy="674791"/>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5" name="椭圆 2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1" name="组合 54"/>
            <p:cNvGrpSpPr/>
            <p:nvPr/>
          </p:nvGrpSpPr>
          <p:grpSpPr bwMode="auto">
            <a:xfrm>
              <a:off x="4291856" y="741324"/>
              <a:ext cx="380564" cy="457163"/>
              <a:chOff x="0" y="0"/>
              <a:chExt cx="239649" cy="288000"/>
            </a:xfrm>
            <a:solidFill>
              <a:srgbClr val="C00000"/>
            </a:solidFill>
          </p:grpSpPr>
          <p:sp>
            <p:nvSpPr>
              <p:cNvPr id="22" name="Freeform 846"/>
              <p:cNvSpPr>
                <a:spLocks noChangeArrowheads="1"/>
              </p:cNvSpPr>
              <p:nvPr/>
            </p:nvSpPr>
            <p:spPr bwMode="auto">
              <a:xfrm>
                <a:off x="0" y="54657"/>
                <a:ext cx="239649" cy="233343"/>
              </a:xfrm>
              <a:custGeom>
                <a:avLst/>
                <a:gdLst>
                  <a:gd name="T0" fmla="*/ 722881238 w 48"/>
                  <a:gd name="T1" fmla="*/ 0 h 47"/>
                  <a:gd name="T2" fmla="*/ 722881238 w 48"/>
                  <a:gd name="T3" fmla="*/ 172539772 h 47"/>
                  <a:gd name="T4" fmla="*/ 1022003131 w 48"/>
                  <a:gd name="T5" fmla="*/ 566919230 h 47"/>
                  <a:gd name="T6" fmla="*/ 598248780 w 48"/>
                  <a:gd name="T7" fmla="*/ 1010598604 h 47"/>
                  <a:gd name="T8" fmla="*/ 149560947 w 48"/>
                  <a:gd name="T9" fmla="*/ 566919230 h 47"/>
                  <a:gd name="T10" fmla="*/ 448682840 w 48"/>
                  <a:gd name="T11" fmla="*/ 172539772 h 47"/>
                  <a:gd name="T12" fmla="*/ 448682840 w 48"/>
                  <a:gd name="T13" fmla="*/ 0 h 47"/>
                  <a:gd name="T14" fmla="*/ 0 w 48"/>
                  <a:gd name="T15" fmla="*/ 566919230 h 47"/>
                  <a:gd name="T16" fmla="*/ 598248780 w 48"/>
                  <a:gd name="T17" fmla="*/ 1158488418 h 47"/>
                  <a:gd name="T18" fmla="*/ 1196492567 w 48"/>
                  <a:gd name="T19" fmla="*/ 566919230 h 47"/>
                  <a:gd name="T20" fmla="*/ 722881238 w 48"/>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7"/>
                  <a:gd name="T35" fmla="*/ 48 w 4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6A1F5F">
                  <a:alpha val="76000"/>
                </a:srgbClr>
              </a:solidFill>
              <a:ln>
                <a:noFill/>
              </a:ln>
              <a:extLst>
                <a:ext uri="{91240B29-F687-4F45-9708-019B960494DF}">
                  <a14:hiddenLine xmlns="" xmlns:a14="http://schemas.microsoft.com/office/drawing/2010/main" w="9525">
                    <a:solidFill>
                      <a:srgbClr val="000000"/>
                    </a:solidFill>
                    <a:bevel/>
                  </a14:hiddenLine>
                </a:ext>
              </a:extLst>
            </p:spPr>
            <p:txBody>
              <a:bodyPr lIns="121920" tIns="60960" rIns="121920" bIns="60960"/>
              <a:lstStyle/>
              <a:p>
                <a:endParaRPr lang="zh-CN" altLang="en-US" dirty="0">
                  <a:ea typeface="微软雅黑" panose="020B0503020204020204" pitchFamily="34" charset="-122"/>
                </a:endParaRPr>
              </a:p>
            </p:txBody>
          </p:sp>
          <p:sp>
            <p:nvSpPr>
              <p:cNvPr id="23" name="Freeform 847"/>
              <p:cNvSpPr>
                <a:spLocks noChangeArrowheads="1"/>
              </p:cNvSpPr>
              <p:nvPr/>
            </p:nvSpPr>
            <p:spPr bwMode="auto">
              <a:xfrm>
                <a:off x="94599" y="0"/>
                <a:ext cx="44147" cy="138744"/>
              </a:xfrm>
              <a:custGeom>
                <a:avLst/>
                <a:gdLst>
                  <a:gd name="T0" fmla="*/ 168430615 w 9"/>
                  <a:gd name="T1" fmla="*/ 0 h 28"/>
                  <a:gd name="T2" fmla="*/ 48120230 w 9"/>
                  <a:gd name="T3" fmla="*/ 0 h 28"/>
                  <a:gd name="T4" fmla="*/ 0 w 9"/>
                  <a:gd name="T5" fmla="*/ 49105466 h 28"/>
                  <a:gd name="T6" fmla="*/ 0 w 9"/>
                  <a:gd name="T7" fmla="*/ 245532284 h 28"/>
                  <a:gd name="T8" fmla="*/ 0 w 9"/>
                  <a:gd name="T9" fmla="*/ 392853636 h 28"/>
                  <a:gd name="T10" fmla="*/ 0 w 9"/>
                  <a:gd name="T11" fmla="*/ 638390875 h 28"/>
                  <a:gd name="T12" fmla="*/ 48120230 w 9"/>
                  <a:gd name="T13" fmla="*/ 687496341 h 28"/>
                  <a:gd name="T14" fmla="*/ 168430615 w 9"/>
                  <a:gd name="T15" fmla="*/ 687496341 h 28"/>
                  <a:gd name="T16" fmla="*/ 216550845 w 9"/>
                  <a:gd name="T17" fmla="*/ 638390875 h 28"/>
                  <a:gd name="T18" fmla="*/ 216550845 w 9"/>
                  <a:gd name="T19" fmla="*/ 392853636 h 28"/>
                  <a:gd name="T20" fmla="*/ 216550845 w 9"/>
                  <a:gd name="T21" fmla="*/ 245532284 h 28"/>
                  <a:gd name="T22" fmla="*/ 216550845 w 9"/>
                  <a:gd name="T23" fmla="*/ 49105466 h 28"/>
                  <a:gd name="T24" fmla="*/ 168430615 w 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8"/>
                  <a:gd name="T41" fmla="*/ 9 w 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6A1F5F">
                  <a:alpha val="83000"/>
                </a:srgbClr>
              </a:solidFill>
              <a:ln>
                <a:noFill/>
              </a:ln>
              <a:extLst>
                <a:ext uri="{91240B29-F687-4F45-9708-019B960494DF}">
                  <a14:hiddenLine xmlns="" xmlns:a14="http://schemas.microsoft.com/office/drawing/2010/main" w="9525">
                    <a:solidFill>
                      <a:srgbClr val="000000"/>
                    </a:solidFill>
                    <a:bevel/>
                  </a14:hiddenLine>
                </a:ext>
              </a:extLst>
            </p:spPr>
            <p:txBody>
              <a:bodyPr lIns="121920" tIns="60960" rIns="121920" bIns="60960"/>
              <a:lstStyle/>
              <a:p>
                <a:endParaRPr lang="zh-CN" altLang="en-US" dirty="0">
                  <a:ea typeface="微软雅黑" panose="020B0503020204020204" pitchFamily="34" charset="-122"/>
                </a:endParaRPr>
              </a:p>
            </p:txBody>
          </p:sp>
        </p:grpSp>
      </p:grpSp>
      <p:grpSp>
        <p:nvGrpSpPr>
          <p:cNvPr id="26" name="组合 61"/>
          <p:cNvGrpSpPr/>
          <p:nvPr/>
        </p:nvGrpSpPr>
        <p:grpSpPr>
          <a:xfrm>
            <a:off x="5204732" y="2841002"/>
            <a:ext cx="674791" cy="674791"/>
            <a:chOff x="5433376" y="607668"/>
            <a:chExt cx="674791" cy="674791"/>
          </a:xfrm>
        </p:grpSpPr>
        <p:grpSp>
          <p:nvGrpSpPr>
            <p:cNvPr id="27" name="组合 51"/>
            <p:cNvGrpSpPr/>
            <p:nvPr/>
          </p:nvGrpSpPr>
          <p:grpSpPr>
            <a:xfrm>
              <a:off x="5433376" y="607668"/>
              <a:ext cx="674791" cy="674791"/>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0" name="椭圆 29"/>
              <p:cNvSpPr/>
              <p:nvPr/>
            </p:nvSpPr>
            <p:spPr>
              <a:xfrm>
                <a:off x="392109" y="760409"/>
                <a:ext cx="3825875"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8" name="Freeform 168"/>
            <p:cNvSpPr>
              <a:spLocks noChangeAspect="1" noEditPoints="1" noChangeArrowheads="1"/>
            </p:cNvSpPr>
            <p:nvPr/>
          </p:nvSpPr>
          <p:spPr bwMode="auto">
            <a:xfrm>
              <a:off x="5562519" y="781790"/>
              <a:ext cx="381357" cy="326545"/>
            </a:xfrm>
            <a:custGeom>
              <a:avLst/>
              <a:gdLst>
                <a:gd name="T0" fmla="*/ 96767825 w 94"/>
                <a:gd name="T1" fmla="*/ 454124000 h 81"/>
                <a:gd name="T2" fmla="*/ 1112844741 w 94"/>
                <a:gd name="T3" fmla="*/ 454124000 h 81"/>
                <a:gd name="T4" fmla="*/ 1209612566 w 94"/>
                <a:gd name="T5" fmla="*/ 382418667 h 81"/>
                <a:gd name="T6" fmla="*/ 1766034936 w 94"/>
                <a:gd name="T7" fmla="*/ 0 h 81"/>
                <a:gd name="T8" fmla="*/ 1766034936 w 94"/>
                <a:gd name="T9" fmla="*/ 788739111 h 81"/>
                <a:gd name="T10" fmla="*/ 1766034936 w 94"/>
                <a:gd name="T11" fmla="*/ 1577483111 h 81"/>
                <a:gd name="T12" fmla="*/ 1209612566 w 94"/>
                <a:gd name="T13" fmla="*/ 1171162667 h 81"/>
                <a:gd name="T14" fmla="*/ 1112844741 w 94"/>
                <a:gd name="T15" fmla="*/ 1123359111 h 81"/>
                <a:gd name="T16" fmla="*/ 798346851 w 94"/>
                <a:gd name="T17" fmla="*/ 1123359111 h 81"/>
                <a:gd name="T18" fmla="*/ 967693004 w 94"/>
                <a:gd name="T19" fmla="*/ 1673085333 h 81"/>
                <a:gd name="T20" fmla="*/ 1088650325 w 94"/>
                <a:gd name="T21" fmla="*/ 1673085333 h 81"/>
                <a:gd name="T22" fmla="*/ 1088650325 w 94"/>
                <a:gd name="T23" fmla="*/ 1936000000 h 81"/>
                <a:gd name="T24" fmla="*/ 1040266413 w 94"/>
                <a:gd name="T25" fmla="*/ 1936000000 h 81"/>
                <a:gd name="T26" fmla="*/ 508038458 w 94"/>
                <a:gd name="T27" fmla="*/ 1936000000 h 81"/>
                <a:gd name="T28" fmla="*/ 266113977 w 94"/>
                <a:gd name="T29" fmla="*/ 1123359111 h 81"/>
                <a:gd name="T30" fmla="*/ 96767825 w 94"/>
                <a:gd name="T31" fmla="*/ 1123359111 h 81"/>
                <a:gd name="T32" fmla="*/ 96767825 w 94"/>
                <a:gd name="T33" fmla="*/ 454124000 h 81"/>
                <a:gd name="T34" fmla="*/ 2104727241 w 94"/>
                <a:gd name="T35" fmla="*/ 549726222 h 81"/>
                <a:gd name="T36" fmla="*/ 2147483647 w 94"/>
                <a:gd name="T37" fmla="*/ 788739111 h 81"/>
                <a:gd name="T38" fmla="*/ 2104727241 w 94"/>
                <a:gd name="T39" fmla="*/ 1027752000 h 81"/>
                <a:gd name="T40" fmla="*/ 2104727241 w 94"/>
                <a:gd name="T41" fmla="*/ 1577483111 h 81"/>
                <a:gd name="T42" fmla="*/ 1886997176 w 94"/>
                <a:gd name="T43" fmla="*/ 1577483111 h 81"/>
                <a:gd name="T44" fmla="*/ 1886997176 w 94"/>
                <a:gd name="T45" fmla="*/ 0 h 81"/>
                <a:gd name="T46" fmla="*/ 2104727241 w 94"/>
                <a:gd name="T47" fmla="*/ 0 h 81"/>
                <a:gd name="T48" fmla="*/ 2104727241 w 94"/>
                <a:gd name="T49" fmla="*/ 549726222 h 81"/>
                <a:gd name="T50" fmla="*/ 1112844741 w 94"/>
                <a:gd name="T51" fmla="*/ 1171162667 h 81"/>
                <a:gd name="T52" fmla="*/ 895114676 w 94"/>
                <a:gd name="T53" fmla="*/ 1171162667 h 81"/>
                <a:gd name="T54" fmla="*/ 967693004 w 94"/>
                <a:gd name="T55" fmla="*/ 1457974222 h 81"/>
                <a:gd name="T56" fmla="*/ 1040266413 w 94"/>
                <a:gd name="T57" fmla="*/ 1457974222 h 81"/>
                <a:gd name="T58" fmla="*/ 1040266413 w 94"/>
                <a:gd name="T59" fmla="*/ 1362372000 h 81"/>
                <a:gd name="T60" fmla="*/ 1112844741 w 94"/>
                <a:gd name="T61" fmla="*/ 1171162667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6A1F5F">
                <a:alpha val="80000"/>
              </a:srgbClr>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31" name="组合 62"/>
          <p:cNvGrpSpPr/>
          <p:nvPr/>
        </p:nvGrpSpPr>
        <p:grpSpPr>
          <a:xfrm>
            <a:off x="5235523" y="3803870"/>
            <a:ext cx="674791" cy="674791"/>
            <a:chOff x="6312694" y="592940"/>
            <a:chExt cx="674791" cy="674791"/>
          </a:xfrm>
        </p:grpSpPr>
        <p:grpSp>
          <p:nvGrpSpPr>
            <p:cNvPr id="32" name="组合 54"/>
            <p:cNvGrpSpPr/>
            <p:nvPr/>
          </p:nvGrpSpPr>
          <p:grpSpPr>
            <a:xfrm>
              <a:off x="6312694" y="592940"/>
              <a:ext cx="674791" cy="674791"/>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3" name="Freeform 203"/>
            <p:cNvSpPr>
              <a:spLocks noChangeAspect="1" noEditPoints="1" noChangeArrowheads="1"/>
            </p:cNvSpPr>
            <p:nvPr/>
          </p:nvSpPr>
          <p:spPr bwMode="auto">
            <a:xfrm>
              <a:off x="6456630" y="753802"/>
              <a:ext cx="374788" cy="359200"/>
            </a:xfrm>
            <a:custGeom>
              <a:avLst/>
              <a:gdLst>
                <a:gd name="T0" fmla="*/ 315922254 w 218"/>
                <a:gd name="T1" fmla="*/ 154371789 h 209"/>
                <a:gd name="T2" fmla="*/ 129239802 w 218"/>
                <a:gd name="T3" fmla="*/ 154371789 h 209"/>
                <a:gd name="T4" fmla="*/ 93340278 w 218"/>
                <a:gd name="T5" fmla="*/ 204631579 h 209"/>
                <a:gd name="T6" fmla="*/ 129239802 w 218"/>
                <a:gd name="T7" fmla="*/ 254891368 h 209"/>
                <a:gd name="T8" fmla="*/ 315922254 w 218"/>
                <a:gd name="T9" fmla="*/ 254891368 h 209"/>
                <a:gd name="T10" fmla="*/ 315922254 w 218"/>
                <a:gd name="T11" fmla="*/ 154371789 h 209"/>
                <a:gd name="T12" fmla="*/ 315922254 w 218"/>
                <a:gd name="T13" fmla="*/ 154371789 h 209"/>
                <a:gd name="T14" fmla="*/ 452341203 w 218"/>
                <a:gd name="T15" fmla="*/ 254891368 h 209"/>
                <a:gd name="T16" fmla="*/ 671332658 w 218"/>
                <a:gd name="T17" fmla="*/ 254891368 h 209"/>
                <a:gd name="T18" fmla="*/ 696462514 w 218"/>
                <a:gd name="T19" fmla="*/ 254891368 h 209"/>
                <a:gd name="T20" fmla="*/ 707234076 w 218"/>
                <a:gd name="T21" fmla="*/ 272842105 h 209"/>
                <a:gd name="T22" fmla="*/ 764672936 w 218"/>
                <a:gd name="T23" fmla="*/ 366182526 h 209"/>
                <a:gd name="T24" fmla="*/ 782623645 w 218"/>
                <a:gd name="T25" fmla="*/ 391312421 h 209"/>
                <a:gd name="T26" fmla="*/ 764672936 w 218"/>
                <a:gd name="T27" fmla="*/ 409263158 h 209"/>
                <a:gd name="T28" fmla="*/ 707234076 w 218"/>
                <a:gd name="T29" fmla="*/ 502603579 h 209"/>
                <a:gd name="T30" fmla="*/ 696462514 w 218"/>
                <a:gd name="T31" fmla="*/ 527733474 h 209"/>
                <a:gd name="T32" fmla="*/ 671332658 w 218"/>
                <a:gd name="T33" fmla="*/ 527733474 h 209"/>
                <a:gd name="T34" fmla="*/ 452341203 w 218"/>
                <a:gd name="T35" fmla="*/ 527733474 h 209"/>
                <a:gd name="T36" fmla="*/ 452341203 w 218"/>
                <a:gd name="T37" fmla="*/ 646205684 h 209"/>
                <a:gd name="T38" fmla="*/ 646202801 w 218"/>
                <a:gd name="T39" fmla="*/ 646205684 h 209"/>
                <a:gd name="T40" fmla="*/ 646202801 w 218"/>
                <a:gd name="T41" fmla="*/ 750315789 h 209"/>
                <a:gd name="T42" fmla="*/ 143599991 w 218"/>
                <a:gd name="T43" fmla="*/ 750315789 h 209"/>
                <a:gd name="T44" fmla="*/ 143599991 w 218"/>
                <a:gd name="T45" fmla="*/ 646205684 h 209"/>
                <a:gd name="T46" fmla="*/ 323101401 w 218"/>
                <a:gd name="T47" fmla="*/ 646205684 h 209"/>
                <a:gd name="T48" fmla="*/ 323101401 w 218"/>
                <a:gd name="T49" fmla="*/ 341052632 h 209"/>
                <a:gd name="T50" fmla="*/ 104109946 w 218"/>
                <a:gd name="T51" fmla="*/ 341052632 h 209"/>
                <a:gd name="T52" fmla="*/ 78980090 w 218"/>
                <a:gd name="T53" fmla="*/ 341052632 h 209"/>
                <a:gd name="T54" fmla="*/ 68210422 w 218"/>
                <a:gd name="T55" fmla="*/ 315922737 h 209"/>
                <a:gd name="T56" fmla="*/ 10769668 w 218"/>
                <a:gd name="T57" fmla="*/ 222582316 h 209"/>
                <a:gd name="T58" fmla="*/ 0 w 218"/>
                <a:gd name="T59" fmla="*/ 204631579 h 209"/>
                <a:gd name="T60" fmla="*/ 10769668 w 218"/>
                <a:gd name="T61" fmla="*/ 179501684 h 209"/>
                <a:gd name="T62" fmla="*/ 68210422 w 218"/>
                <a:gd name="T63" fmla="*/ 86161263 h 209"/>
                <a:gd name="T64" fmla="*/ 78980090 w 218"/>
                <a:gd name="T65" fmla="*/ 68210526 h 209"/>
                <a:gd name="T66" fmla="*/ 104109946 w 218"/>
                <a:gd name="T67" fmla="*/ 68210526 h 209"/>
                <a:gd name="T68" fmla="*/ 323101401 w 218"/>
                <a:gd name="T69" fmla="*/ 68210526 h 209"/>
                <a:gd name="T70" fmla="*/ 323101401 w 218"/>
                <a:gd name="T71" fmla="*/ 53850316 h 209"/>
                <a:gd name="T72" fmla="*/ 391311823 w 218"/>
                <a:gd name="T73" fmla="*/ 0 h 209"/>
                <a:gd name="T74" fmla="*/ 452341203 w 218"/>
                <a:gd name="T75" fmla="*/ 53850316 h 209"/>
                <a:gd name="T76" fmla="*/ 452341203 w 218"/>
                <a:gd name="T77" fmla="*/ 254891368 h 209"/>
                <a:gd name="T78" fmla="*/ 452341203 w 218"/>
                <a:gd name="T79" fmla="*/ 254891368 h 209"/>
                <a:gd name="T80" fmla="*/ 653383843 w 218"/>
                <a:gd name="T81" fmla="*/ 333873474 h 209"/>
                <a:gd name="T82" fmla="*/ 459522245 w 218"/>
                <a:gd name="T83" fmla="*/ 333873474 h 209"/>
                <a:gd name="T84" fmla="*/ 459522245 w 218"/>
                <a:gd name="T85" fmla="*/ 441574105 h 209"/>
                <a:gd name="T86" fmla="*/ 653383843 w 218"/>
                <a:gd name="T87" fmla="*/ 441574105 h 209"/>
                <a:gd name="T88" fmla="*/ 689283367 w 218"/>
                <a:gd name="T89" fmla="*/ 391312421 h 209"/>
                <a:gd name="T90" fmla="*/ 653383843 w 218"/>
                <a:gd name="T91" fmla="*/ 333873474 h 2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9"/>
                <a:gd name="T140" fmla="*/ 218 w 218"/>
                <a:gd name="T141" fmla="*/ 209 h 2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rgbClr val="6A1F5F">
                <a:alpha val="76000"/>
              </a:srgbClr>
            </a:solidFill>
            <a:ln>
              <a:noFill/>
            </a:ln>
          </p:spPr>
          <p:txBody>
            <a:bodyPr lIns="121920" tIns="60960" rIns="121920" bIns="60960"/>
            <a:lstStyle/>
            <a:p>
              <a:endParaRPr lang="zh-CN" altLang="en-US" dirty="0">
                <a:ea typeface="微软雅黑" panose="020B0503020204020204" pitchFamily="34" charset="-122"/>
              </a:endParaRPr>
            </a:p>
          </p:txBody>
        </p:sp>
      </p:grpSp>
      <p:grpSp>
        <p:nvGrpSpPr>
          <p:cNvPr id="36" name="组合 63"/>
          <p:cNvGrpSpPr/>
          <p:nvPr/>
        </p:nvGrpSpPr>
        <p:grpSpPr>
          <a:xfrm>
            <a:off x="3936654" y="4628725"/>
            <a:ext cx="674791" cy="674791"/>
            <a:chOff x="7074694" y="598563"/>
            <a:chExt cx="674791" cy="674791"/>
          </a:xfrm>
        </p:grpSpPr>
        <p:grpSp>
          <p:nvGrpSpPr>
            <p:cNvPr id="37" name="组合 57"/>
            <p:cNvGrpSpPr/>
            <p:nvPr/>
          </p:nvGrpSpPr>
          <p:grpSpPr>
            <a:xfrm>
              <a:off x="7074694" y="598563"/>
              <a:ext cx="674791" cy="674791"/>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8" name="Freeform 110"/>
            <p:cNvSpPr>
              <a:spLocks noChangeAspect="1" noEditPoints="1" noChangeArrowheads="1"/>
            </p:cNvSpPr>
            <p:nvPr/>
          </p:nvSpPr>
          <p:spPr bwMode="auto">
            <a:xfrm>
              <a:off x="7209124" y="750436"/>
              <a:ext cx="405928" cy="359796"/>
            </a:xfrm>
            <a:custGeom>
              <a:avLst/>
              <a:gdLst>
                <a:gd name="T0" fmla="*/ 1099726970 w 100"/>
                <a:gd name="T1" fmla="*/ 81000000 h 88"/>
                <a:gd name="T2" fmla="*/ 1519621747 w 100"/>
                <a:gd name="T3" fmla="*/ 830250000 h 88"/>
                <a:gd name="T4" fmla="*/ 1519621747 w 100"/>
                <a:gd name="T5" fmla="*/ 830250000 h 88"/>
                <a:gd name="T6" fmla="*/ 1959513430 w 100"/>
                <a:gd name="T7" fmla="*/ 1599750000 h 88"/>
                <a:gd name="T8" fmla="*/ 1919524090 w 100"/>
                <a:gd name="T9" fmla="*/ 1761750000 h 88"/>
                <a:gd name="T10" fmla="*/ 1839540938 w 100"/>
                <a:gd name="T11" fmla="*/ 1782000000 h 88"/>
                <a:gd name="T12" fmla="*/ 1839540938 w 100"/>
                <a:gd name="T13" fmla="*/ 1782000000 h 88"/>
                <a:gd name="T14" fmla="*/ 979754479 w 100"/>
                <a:gd name="T15" fmla="*/ 1782000000 h 88"/>
                <a:gd name="T16" fmla="*/ 139964926 w 100"/>
                <a:gd name="T17" fmla="*/ 1782000000 h 88"/>
                <a:gd name="T18" fmla="*/ 0 w 100"/>
                <a:gd name="T19" fmla="*/ 1660500000 h 88"/>
                <a:gd name="T20" fmla="*/ 19996906 w 100"/>
                <a:gd name="T21" fmla="*/ 1579500000 h 88"/>
                <a:gd name="T22" fmla="*/ 459884117 w 100"/>
                <a:gd name="T23" fmla="*/ 830250000 h 88"/>
                <a:gd name="T24" fmla="*/ 459884117 w 100"/>
                <a:gd name="T25" fmla="*/ 830250000 h 88"/>
                <a:gd name="T26" fmla="*/ 879783365 w 100"/>
                <a:gd name="T27" fmla="*/ 81000000 h 88"/>
                <a:gd name="T28" fmla="*/ 1059737631 w 100"/>
                <a:gd name="T29" fmla="*/ 40500000 h 88"/>
                <a:gd name="T30" fmla="*/ 1099726970 w 100"/>
                <a:gd name="T31" fmla="*/ 81000000 h 88"/>
                <a:gd name="T32" fmla="*/ 879783365 w 100"/>
                <a:gd name="T33" fmla="*/ 688500000 h 88"/>
                <a:gd name="T34" fmla="*/ 879783365 w 100"/>
                <a:gd name="T35" fmla="*/ 749250000 h 88"/>
                <a:gd name="T36" fmla="*/ 919772705 w 100"/>
                <a:gd name="T37" fmla="*/ 1255500000 h 88"/>
                <a:gd name="T38" fmla="*/ 1039740725 w 100"/>
                <a:gd name="T39" fmla="*/ 1255500000 h 88"/>
                <a:gd name="T40" fmla="*/ 1079730065 w 100"/>
                <a:gd name="T41" fmla="*/ 749250000 h 88"/>
                <a:gd name="T42" fmla="*/ 1079730065 w 100"/>
                <a:gd name="T43" fmla="*/ 688500000 h 88"/>
                <a:gd name="T44" fmla="*/ 879783365 w 100"/>
                <a:gd name="T45" fmla="*/ 688500000 h 88"/>
                <a:gd name="T46" fmla="*/ 979754479 w 100"/>
                <a:gd name="T47" fmla="*/ 1458000000 h 88"/>
                <a:gd name="T48" fmla="*/ 1059737631 w 100"/>
                <a:gd name="T49" fmla="*/ 1397250000 h 88"/>
                <a:gd name="T50" fmla="*/ 979754479 w 100"/>
                <a:gd name="T51" fmla="*/ 1316250000 h 88"/>
                <a:gd name="T52" fmla="*/ 899775799 w 100"/>
                <a:gd name="T53" fmla="*/ 1397250000 h 88"/>
                <a:gd name="T54" fmla="*/ 979754479 w 100"/>
                <a:gd name="T55" fmla="*/ 1458000000 h 88"/>
                <a:gd name="T56" fmla="*/ 1299678142 w 100"/>
                <a:gd name="T57" fmla="*/ 972000000 h 88"/>
                <a:gd name="T58" fmla="*/ 979754479 w 100"/>
                <a:gd name="T59" fmla="*/ 405000000 h 88"/>
                <a:gd name="T60" fmla="*/ 679832194 w 100"/>
                <a:gd name="T61" fmla="*/ 951750000 h 88"/>
                <a:gd name="T62" fmla="*/ 659835288 w 100"/>
                <a:gd name="T63" fmla="*/ 972000000 h 88"/>
                <a:gd name="T64" fmla="*/ 339916097 w 100"/>
                <a:gd name="T65" fmla="*/ 1518750000 h 88"/>
                <a:gd name="T66" fmla="*/ 979754479 w 100"/>
                <a:gd name="T67" fmla="*/ 1518750000 h 88"/>
                <a:gd name="T68" fmla="*/ 1619597333 w 100"/>
                <a:gd name="T69" fmla="*/ 1518750000 h 88"/>
                <a:gd name="T70" fmla="*/ 1299678142 w 100"/>
                <a:gd name="T71" fmla="*/ 972000000 h 88"/>
                <a:gd name="T72" fmla="*/ 1299678142 w 100"/>
                <a:gd name="T73" fmla="*/ 972000000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88"/>
                <a:gd name="T113" fmla="*/ 100 w 100"/>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6A1F5F">
                <a:alpha val="68000"/>
              </a:srgbClr>
            </a:solidFill>
            <a:ln>
              <a:noFill/>
            </a:ln>
          </p:spPr>
          <p:txBody>
            <a:bodyPr lIns="121920" tIns="60960" rIns="121920" bIns="60960"/>
            <a:lstStyle/>
            <a:p>
              <a:endParaRPr lang="zh-CN" altLang="en-US" dirty="0">
                <a:ea typeface="微软雅黑" panose="020B0503020204020204" pitchFamily="34" charset="-122"/>
              </a:endParaRPr>
            </a:p>
          </p:txBody>
        </p:sp>
      </p:grpSp>
      <p:sp>
        <p:nvSpPr>
          <p:cNvPr id="41" name="空心弧 40"/>
          <p:cNvSpPr>
            <a:spLocks noChangeArrowheads="1"/>
          </p:cNvSpPr>
          <p:nvPr/>
        </p:nvSpPr>
        <p:spPr bwMode="auto">
          <a:xfrm rot="5400000">
            <a:off x="370057" y="2168617"/>
            <a:ext cx="3068240" cy="3069431"/>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rgbClr val="6A1F5F">
              <a:alpha val="61000"/>
            </a:srgbClr>
          </a:solidFill>
          <a:ln>
            <a:noFill/>
          </a:ln>
        </p:spPr>
        <p:txBody>
          <a:bodyPr lIns="68573" tIns="34287" rIns="68573" bIns="34287" anchor="ctr"/>
          <a:lstStyle/>
          <a:p>
            <a:endParaRPr lang="zh-CN" altLang="en-US" dirty="0">
              <a:ea typeface="微软雅黑" panose="020B0503020204020204" pitchFamily="34" charset="-122"/>
            </a:endParaRPr>
          </a:p>
        </p:txBody>
      </p:sp>
      <p:sp>
        <p:nvSpPr>
          <p:cNvPr id="42" name="文本框 41"/>
          <p:cNvSpPr txBox="1"/>
          <p:nvPr/>
        </p:nvSpPr>
        <p:spPr>
          <a:xfrm>
            <a:off x="799107" y="3263608"/>
            <a:ext cx="1855520" cy="584775"/>
          </a:xfrm>
          <a:prstGeom prst="rect">
            <a:avLst/>
          </a:prstGeom>
          <a:noFill/>
        </p:spPr>
        <p:txBody>
          <a:bodyPr wrap="square" rtlCol="0">
            <a:spAutoFit/>
          </a:bodyPr>
          <a:lstStyle/>
          <a:p>
            <a:r>
              <a:rPr kumimoji="1" lang="zh-CN" altLang="en-US" sz="3200" b="1" dirty="0" smtClean="0">
                <a:solidFill>
                  <a:srgbClr val="6A1F5F"/>
                </a:solidFill>
                <a:latin typeface="STKaiti" charset="-122"/>
                <a:ea typeface="STKaiti" charset="-122"/>
                <a:cs typeface="STKaiti" charset="-122"/>
              </a:rPr>
              <a:t>二次飞跃</a:t>
            </a:r>
            <a:endParaRPr kumimoji="1" lang="zh-CN" altLang="en-US" sz="3200" b="1" dirty="0">
              <a:solidFill>
                <a:srgbClr val="6A1F5F"/>
              </a:solidFill>
              <a:latin typeface="STKaiti" charset="-122"/>
              <a:ea typeface="STKaiti" charset="-122"/>
              <a:cs typeface="STKaiti" charset="-122"/>
            </a:endParaRPr>
          </a:p>
        </p:txBody>
      </p:sp>
      <p:sp>
        <p:nvSpPr>
          <p:cNvPr id="43" name="文本框 42"/>
          <p:cNvSpPr txBox="1"/>
          <p:nvPr/>
        </p:nvSpPr>
        <p:spPr>
          <a:xfrm>
            <a:off x="4611445" y="2117581"/>
            <a:ext cx="7038249" cy="387798"/>
          </a:xfrm>
          <a:prstGeom prst="rect">
            <a:avLst/>
          </a:prstGeom>
          <a:noFill/>
          <a:ln>
            <a:noFill/>
          </a:ln>
        </p:spPr>
        <p:txBody>
          <a:bodyPr wrap="square" rtlCol="0">
            <a:spAutoFit/>
          </a:bodyPr>
          <a:lstStyle/>
          <a:p>
            <a:pPr>
              <a:lnSpc>
                <a:spcPct val="80000"/>
              </a:lnSpc>
            </a:pPr>
            <a:r>
              <a:rPr lang="zh-CN" altLang="en-US" sz="2400" b="1" dirty="0" smtClean="0">
                <a:solidFill>
                  <a:srgbClr val="7030A0"/>
                </a:solidFill>
                <a:latin typeface="Kaiti SC" charset="-122"/>
                <a:ea typeface="Kaiti SC" charset="-122"/>
                <a:cs typeface="Kaiti SC" charset="-122"/>
              </a:rPr>
              <a:t>确定实践目的，即为什么而实践。</a:t>
            </a:r>
            <a:endParaRPr lang="en-US" altLang="zh-CN" sz="2400" b="1" dirty="0">
              <a:solidFill>
                <a:srgbClr val="7030A0"/>
              </a:solidFill>
              <a:latin typeface="Kaiti SC" charset="-122"/>
              <a:ea typeface="Kaiti SC" charset="-122"/>
              <a:cs typeface="Kaiti SC" charset="-122"/>
            </a:endParaRPr>
          </a:p>
        </p:txBody>
      </p:sp>
      <p:sp>
        <p:nvSpPr>
          <p:cNvPr id="44" name="文本框 43"/>
          <p:cNvSpPr txBox="1"/>
          <p:nvPr/>
        </p:nvSpPr>
        <p:spPr>
          <a:xfrm>
            <a:off x="5879522" y="2947397"/>
            <a:ext cx="6076078" cy="387798"/>
          </a:xfrm>
          <a:prstGeom prst="rect">
            <a:avLst/>
          </a:prstGeom>
          <a:noFill/>
        </p:spPr>
        <p:txBody>
          <a:bodyPr wrap="square" rtlCol="0">
            <a:spAutoFit/>
          </a:bodyPr>
          <a:lstStyle/>
          <a:p>
            <a:pPr>
              <a:lnSpc>
                <a:spcPct val="80000"/>
              </a:lnSpc>
            </a:pPr>
            <a:r>
              <a:rPr lang="zh-CN" altLang="en-US" sz="2400" b="1" dirty="0" smtClean="0">
                <a:solidFill>
                  <a:srgbClr val="7030A0"/>
                </a:solidFill>
                <a:latin typeface="Kaiti SC" charset="-122"/>
                <a:ea typeface="Kaiti SC" charset="-122"/>
                <a:cs typeface="Kaiti SC" charset="-122"/>
              </a:rPr>
              <a:t>形成实践理念，实践的理想蓝图是什么？</a:t>
            </a:r>
            <a:endParaRPr lang="en-US" altLang="zh-CN" sz="2400" b="1" dirty="0">
              <a:solidFill>
                <a:srgbClr val="7030A0"/>
              </a:solidFill>
              <a:latin typeface="Kaiti SC" charset="-122"/>
              <a:ea typeface="Kaiti SC" charset="-122"/>
              <a:cs typeface="Kaiti SC" charset="-122"/>
            </a:endParaRPr>
          </a:p>
        </p:txBody>
      </p:sp>
      <p:sp>
        <p:nvSpPr>
          <p:cNvPr id="45" name="文本框 44"/>
          <p:cNvSpPr txBox="1"/>
          <p:nvPr/>
        </p:nvSpPr>
        <p:spPr>
          <a:xfrm>
            <a:off x="6014046" y="3997720"/>
            <a:ext cx="5635648" cy="387798"/>
          </a:xfrm>
          <a:prstGeom prst="rect">
            <a:avLst/>
          </a:prstGeom>
          <a:noFill/>
        </p:spPr>
        <p:txBody>
          <a:bodyPr wrap="square" rtlCol="0">
            <a:spAutoFit/>
          </a:bodyPr>
          <a:lstStyle/>
          <a:p>
            <a:pPr>
              <a:lnSpc>
                <a:spcPct val="80000"/>
              </a:lnSpc>
            </a:pPr>
            <a:r>
              <a:rPr lang="zh-CN" altLang="en-US" sz="2400" b="1" dirty="0" smtClean="0">
                <a:solidFill>
                  <a:srgbClr val="7030A0"/>
                </a:solidFill>
                <a:latin typeface="Kaiti SC" charset="-122"/>
                <a:ea typeface="Kaiti SC" charset="-122"/>
                <a:cs typeface="Kaiti SC" charset="-122"/>
              </a:rPr>
              <a:t>制定实践方案，计划、措施和手段</a:t>
            </a:r>
            <a:endParaRPr lang="en-US" altLang="zh-CN" sz="2400" b="1" dirty="0">
              <a:solidFill>
                <a:srgbClr val="7030A0"/>
              </a:solidFill>
              <a:latin typeface="Kaiti SC" charset="-122"/>
              <a:ea typeface="Kaiti SC" charset="-122"/>
              <a:cs typeface="Kaiti SC" charset="-122"/>
            </a:endParaRPr>
          </a:p>
        </p:txBody>
      </p:sp>
      <p:sp>
        <p:nvSpPr>
          <p:cNvPr id="46" name="文本框 45"/>
          <p:cNvSpPr txBox="1"/>
          <p:nvPr/>
        </p:nvSpPr>
        <p:spPr>
          <a:xfrm>
            <a:off x="4716419" y="4853940"/>
            <a:ext cx="7016402" cy="683264"/>
          </a:xfrm>
          <a:prstGeom prst="rect">
            <a:avLst/>
          </a:prstGeom>
          <a:noFill/>
        </p:spPr>
        <p:txBody>
          <a:bodyPr wrap="square" rtlCol="0">
            <a:spAutoFit/>
          </a:bodyPr>
          <a:lstStyle/>
          <a:p>
            <a:pPr>
              <a:lnSpc>
                <a:spcPct val="80000"/>
              </a:lnSpc>
            </a:pPr>
            <a:r>
              <a:rPr lang="zh-CN" altLang="en-US" sz="2400" b="1" dirty="0" smtClean="0">
                <a:solidFill>
                  <a:srgbClr val="7030A0"/>
                </a:solidFill>
                <a:latin typeface="Kaiti SC" charset="-122"/>
                <a:ea typeface="Kaiti SC" charset="-122"/>
                <a:cs typeface="Kaiti SC" charset="-122"/>
              </a:rPr>
              <a:t>进行中间实验，即试点、推广以及运用科学的实践方法等。</a:t>
            </a:r>
            <a:endParaRPr lang="zh-CN" altLang="en-US" sz="2400" b="1" dirty="0">
              <a:solidFill>
                <a:srgbClr val="7030A0"/>
              </a:solidFill>
              <a:latin typeface="Kaiti SC" charset="-122"/>
              <a:ea typeface="Kaiti SC" charset="-122"/>
              <a:cs typeface="Kaiti SC" charset="-122"/>
            </a:endParaRPr>
          </a:p>
        </p:txBody>
      </p:sp>
      <p:sp>
        <p:nvSpPr>
          <p:cNvPr id="47" name="五边形 46"/>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从认识到实践</a:t>
            </a:r>
            <a:endParaRPr kumimoji="1" lang="zh-CN" altLang="en-US" sz="3200" b="1" dirty="0">
              <a:latin typeface="Kaiti SC" charset="-122"/>
              <a:ea typeface="Kaiti SC" charset="-122"/>
              <a:cs typeface="Kaiti SC" charset="-122"/>
            </a:endParaRPr>
          </a:p>
        </p:txBody>
      </p:sp>
      <p:sp>
        <p:nvSpPr>
          <p:cNvPr id="2" name="矩形 1"/>
          <p:cNvSpPr/>
          <p:nvPr/>
        </p:nvSpPr>
        <p:spPr>
          <a:xfrm>
            <a:off x="4716419" y="1218740"/>
            <a:ext cx="6316153" cy="523220"/>
          </a:xfrm>
          <a:prstGeom prst="rect">
            <a:avLst/>
          </a:prstGeom>
        </p:spPr>
        <p:txBody>
          <a:bodyPr wrap="none">
            <a:spAutoFit/>
          </a:bodyPr>
          <a:lstStyle/>
          <a:p>
            <a:r>
              <a:rPr lang="zh-CN" altLang="en-US" sz="2800" b="1" dirty="0" smtClean="0">
                <a:solidFill>
                  <a:srgbClr val="551C55"/>
                </a:solidFill>
                <a:latin typeface="Kaiti SC" charset="-122"/>
                <a:ea typeface="Kaiti SC" charset="-122"/>
                <a:cs typeface="Kaiti SC" charset="-122"/>
              </a:rPr>
              <a:t>实现二次飞跃需要经过一定的中介环节</a:t>
            </a:r>
            <a:endParaRPr lang="zh-CN" altLang="en-US" sz="2800" b="1" dirty="0">
              <a:solidFill>
                <a:srgbClr val="551C55"/>
              </a:solidFill>
              <a:latin typeface="Kaiti SC" charset="-122"/>
              <a:ea typeface="Kaiti SC" charset="-122"/>
              <a:cs typeface="Kaiti SC" charset="-122"/>
            </a:endParaRPr>
          </a:p>
        </p:txBody>
      </p:sp>
      <p:sp>
        <p:nvSpPr>
          <p:cNvPr id="48" name="矩形 47"/>
          <p:cNvSpPr/>
          <p:nvPr/>
        </p:nvSpPr>
        <p:spPr>
          <a:xfrm>
            <a:off x="1558212" y="5682343"/>
            <a:ext cx="960119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FF00"/>
                </a:solidFill>
              </a:rPr>
              <a:t>对人民群众进行组织和宣传，让理论为群众所掌握，并转化为改造世界的物质力量</a:t>
            </a:r>
            <a:endParaRPr lang="zh-CN" altLang="en-US" sz="2000" b="1" dirty="0">
              <a:solidFill>
                <a:srgbClr val="FFFF00"/>
              </a:solidFill>
            </a:endParaRPr>
          </a:p>
        </p:txBody>
      </p:sp>
    </p:spTree>
    <p:extLst>
      <p:ext uri="{BB962C8B-B14F-4D97-AF65-F5344CB8AC3E}">
        <p14:creationId xmlns="" xmlns:p14="http://schemas.microsoft.com/office/powerpoint/2010/main" val="1170836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从认识到实践</a:t>
            </a:r>
            <a:endParaRPr kumimoji="1" lang="zh-CN" altLang="en-US" sz="3200" b="1" dirty="0">
              <a:latin typeface="Kaiti SC" charset="-122"/>
              <a:ea typeface="Kaiti SC" charset="-122"/>
              <a:cs typeface="Kaiti SC" charset="-122"/>
            </a:endParaRPr>
          </a:p>
        </p:txBody>
      </p:sp>
      <p:sp>
        <p:nvSpPr>
          <p:cNvPr id="3" name="11 Rectángulo"/>
          <p:cNvSpPr/>
          <p:nvPr/>
        </p:nvSpPr>
        <p:spPr>
          <a:xfrm>
            <a:off x="2843373" y="1875157"/>
            <a:ext cx="2047466" cy="574585"/>
          </a:xfrm>
          <a:prstGeom prst="parallelogram">
            <a:avLst/>
          </a:prstGeom>
          <a:solidFill>
            <a:srgbClr val="7E487F"/>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800" b="1" dirty="0" smtClean="0">
                <a:solidFill>
                  <a:schemeClr val="bg1"/>
                </a:solidFill>
                <a:latin typeface="Kaiti SC" charset="-122"/>
                <a:ea typeface="Kaiti SC" charset="-122"/>
                <a:cs typeface="Kaiti SC" charset="-122"/>
              </a:rPr>
              <a:t>案例</a:t>
            </a:r>
            <a:endParaRPr lang="es-ES" sz="2800" b="1" dirty="0">
              <a:solidFill>
                <a:schemeClr val="bg1"/>
              </a:solidFill>
              <a:latin typeface="Kaiti SC" charset="-122"/>
              <a:ea typeface="Kaiti SC" charset="-122"/>
              <a:cs typeface="Kaiti SC" charset="-122"/>
            </a:endParaRPr>
          </a:p>
        </p:txBody>
      </p:sp>
      <p:cxnSp>
        <p:nvCxnSpPr>
          <p:cNvPr id="10" name="直线连接符 9"/>
          <p:cNvCxnSpPr/>
          <p:nvPr/>
        </p:nvCxnSpPr>
        <p:spPr>
          <a:xfrm flipV="1">
            <a:off x="700283" y="2798294"/>
            <a:ext cx="10514254" cy="94196"/>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843373" y="888216"/>
            <a:ext cx="6407523" cy="461665"/>
          </a:xfrm>
          <a:prstGeom prst="rect">
            <a:avLst/>
          </a:prstGeom>
        </p:spPr>
        <p:txBody>
          <a:bodyPr wrap="none">
            <a:spAutoFit/>
          </a:bodyPr>
          <a:lstStyle/>
          <a:p>
            <a:r>
              <a:rPr lang="zh-CN" altLang="en-US" sz="2400" b="1" dirty="0">
                <a:solidFill>
                  <a:schemeClr val="bg2">
                    <a:lumMod val="25000"/>
                  </a:schemeClr>
                </a:solidFill>
                <a:latin typeface="Kaiti SC" charset="-122"/>
                <a:ea typeface="Kaiti SC" charset="-122"/>
                <a:cs typeface="Kaiti SC" charset="-122"/>
              </a:rPr>
              <a:t>理论要回到实践中去</a:t>
            </a:r>
            <a:r>
              <a:rPr lang="en-US" altLang="zh-CN" sz="2400" b="1" dirty="0">
                <a:solidFill>
                  <a:schemeClr val="bg2">
                    <a:lumMod val="25000"/>
                  </a:schemeClr>
                </a:solidFill>
                <a:latin typeface="Kaiti SC" charset="-122"/>
                <a:ea typeface="Kaiti SC" charset="-122"/>
                <a:cs typeface="Kaiti SC" charset="-122"/>
              </a:rPr>
              <a:t>,</a:t>
            </a:r>
            <a:r>
              <a:rPr lang="zh-CN" altLang="en-US" sz="2400" b="1" dirty="0">
                <a:solidFill>
                  <a:schemeClr val="bg2">
                    <a:lumMod val="25000"/>
                  </a:schemeClr>
                </a:solidFill>
                <a:latin typeface="Kaiti SC" charset="-122"/>
                <a:ea typeface="Kaiti SC" charset="-122"/>
                <a:cs typeface="Kaiti SC" charset="-122"/>
              </a:rPr>
              <a:t>需要经过一定的中介环节</a:t>
            </a:r>
            <a:endParaRPr lang="zh-CN" altLang="en-US" sz="2400" b="1" dirty="0"/>
          </a:p>
        </p:txBody>
      </p:sp>
      <p:sp>
        <p:nvSpPr>
          <p:cNvPr id="18" name="矩形 17"/>
          <p:cNvSpPr/>
          <p:nvPr/>
        </p:nvSpPr>
        <p:spPr>
          <a:xfrm>
            <a:off x="5621042" y="1875157"/>
            <a:ext cx="3005951" cy="769441"/>
          </a:xfrm>
          <a:prstGeom prst="rect">
            <a:avLst/>
          </a:prstGeom>
          <a:noFill/>
        </p:spPr>
        <p:txBody>
          <a:bodyPr wrap="none" lIns="91440" tIns="45720" rIns="91440" bIns="45720">
            <a:spAutoFit/>
          </a:bodyPr>
          <a:lstStyle/>
          <a:p>
            <a:pPr algn="ctr"/>
            <a:r>
              <a:rPr lang="zh-CN"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iti SC" charset="-122"/>
                <a:ea typeface="Kaiti SC" charset="-122"/>
                <a:cs typeface="Kaiti SC" charset="-122"/>
              </a:rPr>
              <a:t>科技孵化园</a:t>
            </a:r>
            <a:endParaRPr lang="zh-CN"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9" name="图片 18"/>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947927" y="3248126"/>
            <a:ext cx="4178717" cy="3273971"/>
          </a:xfrm>
          <a:prstGeom prst="rect">
            <a:avLst/>
          </a:prstGeom>
          <a:effectLst>
            <a:softEdge rad="0"/>
          </a:effectLst>
        </p:spPr>
      </p:pic>
      <p:pic>
        <p:nvPicPr>
          <p:cNvPr id="20" name="图片 1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126644" y="3248126"/>
            <a:ext cx="4065356" cy="3273971"/>
          </a:xfrm>
          <a:prstGeom prst="rect">
            <a:avLst/>
          </a:prstGeom>
        </p:spPr>
      </p:pic>
      <p:pic>
        <p:nvPicPr>
          <p:cNvPr id="21" name="图片 20"/>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89247" y="3248126"/>
            <a:ext cx="3947929" cy="3273971"/>
          </a:xfrm>
          <a:prstGeom prst="rect">
            <a:avLst/>
          </a:prstGeom>
          <a:effectLst>
            <a:softEdge rad="0"/>
          </a:effectLst>
        </p:spPr>
      </p:pic>
    </p:spTree>
    <p:extLst>
      <p:ext uri="{BB962C8B-B14F-4D97-AF65-F5344CB8AC3E}">
        <p14:creationId xmlns="" xmlns:p14="http://schemas.microsoft.com/office/powerpoint/2010/main" val="487966894"/>
      </p:ext>
    </p:extLst>
  </p:cSld>
  <p:clrMapOvr>
    <a:masterClrMapping/>
  </p:clrMapOvr>
  <p:transition>
    <p:check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2945082"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从认识到实践</a:t>
            </a:r>
            <a:endParaRPr kumimoji="1" lang="zh-CN" altLang="en-US" sz="3200" b="1" dirty="0">
              <a:latin typeface="Kaiti SC" charset="-122"/>
              <a:ea typeface="Kaiti SC" charset="-122"/>
              <a:cs typeface="Kaiti SC" charset="-122"/>
            </a:endParaRPr>
          </a:p>
        </p:txBody>
      </p:sp>
      <p:sp>
        <p:nvSpPr>
          <p:cNvPr id="3" name="11 Rectángulo"/>
          <p:cNvSpPr/>
          <p:nvPr/>
        </p:nvSpPr>
        <p:spPr>
          <a:xfrm>
            <a:off x="4710428" y="1604250"/>
            <a:ext cx="1891864" cy="599069"/>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2400" b="1" dirty="0" smtClean="0">
                <a:solidFill>
                  <a:schemeClr val="bg1"/>
                </a:solidFill>
                <a:latin typeface="Kaiti SC" charset="-122"/>
                <a:ea typeface="Kaiti SC" charset="-122"/>
                <a:cs typeface="Kaiti SC" charset="-122"/>
              </a:rPr>
              <a:t>案例</a:t>
            </a:r>
            <a:endParaRPr lang="es-ES" sz="2400" b="1" dirty="0">
              <a:solidFill>
                <a:schemeClr val="bg1"/>
              </a:solidFill>
              <a:latin typeface="Kaiti SC" charset="-122"/>
              <a:ea typeface="Kaiti SC" charset="-122"/>
              <a:cs typeface="Kaiti SC" charset="-122"/>
            </a:endParaRPr>
          </a:p>
        </p:txBody>
      </p:sp>
      <p:sp>
        <p:nvSpPr>
          <p:cNvPr id="4" name="矩形 3"/>
          <p:cNvSpPr/>
          <p:nvPr/>
        </p:nvSpPr>
        <p:spPr>
          <a:xfrm flipV="1">
            <a:off x="4897822" y="1649132"/>
            <a:ext cx="6926316" cy="4730648"/>
          </a:xfrm>
          <a:prstGeom prst="rect">
            <a:avLst/>
          </a:prstGeom>
          <a:noFill/>
          <a:ln w="76200">
            <a:solidFill>
              <a:srgbClr val="7E487F">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10" name="直线连接符 9"/>
          <p:cNvCxnSpPr/>
          <p:nvPr/>
        </p:nvCxnSpPr>
        <p:spPr>
          <a:xfrm flipV="1">
            <a:off x="0" y="1393925"/>
            <a:ext cx="12192000" cy="42844"/>
          </a:xfrm>
          <a:prstGeom prst="line">
            <a:avLst/>
          </a:prstGeom>
          <a:ln>
            <a:solidFill>
              <a:srgbClr val="551C55"/>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451020" y="744017"/>
            <a:ext cx="6726521" cy="523220"/>
          </a:xfrm>
          <a:prstGeom prst="rect">
            <a:avLst/>
          </a:prstGeom>
        </p:spPr>
        <p:txBody>
          <a:bodyPr wrap="none">
            <a:spAutoFit/>
          </a:bodyPr>
          <a:lstStyle/>
          <a:p>
            <a:pPr algn="ctr"/>
            <a:r>
              <a:rPr lang="zh-CN" altLang="en-US" sz="2800" b="1" dirty="0">
                <a:solidFill>
                  <a:schemeClr val="bg2">
                    <a:lumMod val="25000"/>
                  </a:schemeClr>
                </a:solidFill>
                <a:latin typeface="Kaiti SC" charset="-122"/>
                <a:ea typeface="Kaiti SC" charset="-122"/>
                <a:cs typeface="Kaiti SC" charset="-122"/>
              </a:rPr>
              <a:t>理论要回到实践中去</a:t>
            </a:r>
            <a:r>
              <a:rPr lang="en-US" altLang="zh-CN" sz="2800" b="1" dirty="0">
                <a:solidFill>
                  <a:schemeClr val="bg2">
                    <a:lumMod val="25000"/>
                  </a:schemeClr>
                </a:solidFill>
                <a:latin typeface="Kaiti SC" charset="-122"/>
                <a:ea typeface="Kaiti SC" charset="-122"/>
                <a:cs typeface="Kaiti SC" charset="-122"/>
              </a:rPr>
              <a:t>,</a:t>
            </a:r>
            <a:r>
              <a:rPr lang="zh-CN" altLang="en-US" sz="2800" b="1" dirty="0">
                <a:solidFill>
                  <a:schemeClr val="bg2">
                    <a:lumMod val="25000"/>
                  </a:schemeClr>
                </a:solidFill>
                <a:latin typeface="Kaiti SC" charset="-122"/>
                <a:ea typeface="Kaiti SC" charset="-122"/>
                <a:cs typeface="Kaiti SC" charset="-122"/>
              </a:rPr>
              <a:t>还必须为群众所掌握</a:t>
            </a:r>
            <a:endParaRPr lang="zh-CN" altLang="en-US" sz="2800" b="1" dirty="0"/>
          </a:p>
        </p:txBody>
      </p:sp>
      <p:pic>
        <p:nvPicPr>
          <p:cNvPr id="7" name="图片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61572" y="1579936"/>
            <a:ext cx="4178897" cy="4799844"/>
          </a:xfrm>
          <a:prstGeom prst="rect">
            <a:avLst/>
          </a:prstGeom>
        </p:spPr>
      </p:pic>
      <p:sp>
        <p:nvSpPr>
          <p:cNvPr id="11" name="矩形 10"/>
          <p:cNvSpPr/>
          <p:nvPr/>
        </p:nvSpPr>
        <p:spPr>
          <a:xfrm>
            <a:off x="4994206" y="2160622"/>
            <a:ext cx="6733543" cy="1508105"/>
          </a:xfrm>
          <a:prstGeom prst="rect">
            <a:avLst/>
          </a:prstGeom>
        </p:spPr>
        <p:txBody>
          <a:bodyPr wrap="square">
            <a:spAutoFit/>
          </a:bodyPr>
          <a:lstStyle/>
          <a:p>
            <a:pPr indent="457200" algn="just"/>
            <a:r>
              <a:rPr lang="zh-CN" altLang="en-US" dirty="0" smtClean="0">
                <a:solidFill>
                  <a:srgbClr val="333333"/>
                </a:solidFill>
                <a:latin typeface="Kaiti SC" charset="-122"/>
                <a:ea typeface="Kaiti SC" charset="-122"/>
                <a:cs typeface="Kaiti SC" charset="-122"/>
              </a:rPr>
              <a:t>鲁迅的</a:t>
            </a:r>
            <a:r>
              <a:rPr lang="en-US" altLang="zh-CN" dirty="0">
                <a:solidFill>
                  <a:srgbClr val="333333"/>
                </a:solidFill>
                <a:latin typeface="Kaiti SC" charset="-122"/>
                <a:ea typeface="Kaiti SC" charset="-122"/>
                <a:cs typeface="Kaiti SC" charset="-122"/>
              </a:rPr>
              <a:t>《</a:t>
            </a:r>
            <a:r>
              <a:rPr lang="zh-CN" altLang="en-US" dirty="0">
                <a:solidFill>
                  <a:srgbClr val="333333"/>
                </a:solidFill>
                <a:latin typeface="Kaiti SC" charset="-122"/>
                <a:ea typeface="Kaiti SC" charset="-122"/>
                <a:cs typeface="Kaiti SC" charset="-122"/>
              </a:rPr>
              <a:t>药</a:t>
            </a:r>
            <a:r>
              <a:rPr lang="en-US" altLang="zh-CN" dirty="0">
                <a:solidFill>
                  <a:srgbClr val="333333"/>
                </a:solidFill>
                <a:latin typeface="Kaiti SC" charset="-122"/>
                <a:ea typeface="Kaiti SC" charset="-122"/>
                <a:cs typeface="Kaiti SC" charset="-122"/>
              </a:rPr>
              <a:t>》</a:t>
            </a:r>
            <a:r>
              <a:rPr lang="zh-CN" altLang="en-US" dirty="0">
                <a:solidFill>
                  <a:srgbClr val="333333"/>
                </a:solidFill>
                <a:latin typeface="Kaiti SC" charset="-122"/>
                <a:ea typeface="Kaiti SC" charset="-122"/>
                <a:cs typeface="Kaiti SC" charset="-122"/>
              </a:rPr>
              <a:t>写于</a:t>
            </a:r>
            <a:r>
              <a:rPr lang="en-US" altLang="zh-CN" dirty="0">
                <a:solidFill>
                  <a:srgbClr val="333333"/>
                </a:solidFill>
                <a:latin typeface="Kaiti SC" charset="-122"/>
                <a:ea typeface="Kaiti SC" charset="-122"/>
                <a:cs typeface="Kaiti SC" charset="-122"/>
              </a:rPr>
              <a:t>1919</a:t>
            </a:r>
            <a:r>
              <a:rPr lang="zh-CN" altLang="en-US" dirty="0">
                <a:solidFill>
                  <a:srgbClr val="333333"/>
                </a:solidFill>
                <a:latin typeface="Kaiti SC" charset="-122"/>
                <a:ea typeface="Kaiti SC" charset="-122"/>
                <a:cs typeface="Kaiti SC" charset="-122"/>
              </a:rPr>
              <a:t>年</a:t>
            </a:r>
            <a:r>
              <a:rPr lang="en-US" altLang="zh-CN" dirty="0">
                <a:solidFill>
                  <a:srgbClr val="333333"/>
                </a:solidFill>
                <a:latin typeface="Kaiti SC" charset="-122"/>
                <a:ea typeface="Kaiti SC" charset="-122"/>
                <a:cs typeface="Kaiti SC" charset="-122"/>
              </a:rPr>
              <a:t>4</a:t>
            </a:r>
            <a:r>
              <a:rPr lang="zh-CN" altLang="en-US" dirty="0">
                <a:solidFill>
                  <a:srgbClr val="333333"/>
                </a:solidFill>
                <a:latin typeface="Kaiti SC" charset="-122"/>
                <a:ea typeface="Kaiti SC" charset="-122"/>
                <a:cs typeface="Kaiti SC" charset="-122"/>
              </a:rPr>
              <a:t>月</a:t>
            </a:r>
            <a:r>
              <a:rPr lang="en-US" altLang="zh-CN" dirty="0">
                <a:solidFill>
                  <a:srgbClr val="333333"/>
                </a:solidFill>
                <a:latin typeface="Kaiti SC" charset="-122"/>
                <a:ea typeface="Kaiti SC" charset="-122"/>
                <a:cs typeface="Kaiti SC" charset="-122"/>
              </a:rPr>
              <a:t>25</a:t>
            </a:r>
            <a:r>
              <a:rPr lang="zh-CN" altLang="en-US" dirty="0">
                <a:solidFill>
                  <a:srgbClr val="333333"/>
                </a:solidFill>
                <a:latin typeface="Kaiti SC" charset="-122"/>
                <a:ea typeface="Kaiti SC" charset="-122"/>
                <a:cs typeface="Kaiti SC" charset="-122"/>
              </a:rPr>
              <a:t>日，脱稿于“五四运动”时期，发表于</a:t>
            </a:r>
            <a:r>
              <a:rPr lang="en-US" altLang="zh-CN" dirty="0">
                <a:solidFill>
                  <a:srgbClr val="333333"/>
                </a:solidFill>
                <a:latin typeface="Kaiti SC" charset="-122"/>
                <a:ea typeface="Kaiti SC" charset="-122"/>
                <a:cs typeface="Kaiti SC" charset="-122"/>
              </a:rPr>
              <a:t>1919</a:t>
            </a:r>
            <a:r>
              <a:rPr lang="zh-CN" altLang="en-US" dirty="0">
                <a:solidFill>
                  <a:srgbClr val="333333"/>
                </a:solidFill>
                <a:latin typeface="Kaiti SC" charset="-122"/>
                <a:ea typeface="Kaiti SC" charset="-122"/>
                <a:cs typeface="Kaiti SC" charset="-122"/>
              </a:rPr>
              <a:t>年</a:t>
            </a:r>
            <a:r>
              <a:rPr lang="en-US" altLang="zh-CN" dirty="0">
                <a:solidFill>
                  <a:srgbClr val="333333"/>
                </a:solidFill>
                <a:latin typeface="Kaiti SC" charset="-122"/>
                <a:ea typeface="Kaiti SC" charset="-122"/>
                <a:cs typeface="Kaiti SC" charset="-122"/>
              </a:rPr>
              <a:t>5</a:t>
            </a:r>
            <a:r>
              <a:rPr lang="zh-CN" altLang="en-US" dirty="0">
                <a:solidFill>
                  <a:srgbClr val="333333"/>
                </a:solidFill>
                <a:latin typeface="Kaiti SC" charset="-122"/>
                <a:ea typeface="Kaiti SC" charset="-122"/>
                <a:cs typeface="Kaiti SC" charset="-122"/>
              </a:rPr>
              <a:t>月</a:t>
            </a:r>
            <a:r>
              <a:rPr lang="en-US" altLang="zh-CN" dirty="0">
                <a:solidFill>
                  <a:srgbClr val="333333"/>
                </a:solidFill>
                <a:latin typeface="Kaiti SC" charset="-122"/>
                <a:ea typeface="Kaiti SC" charset="-122"/>
                <a:cs typeface="Kaiti SC" charset="-122"/>
              </a:rPr>
              <a:t>《</a:t>
            </a:r>
            <a:r>
              <a:rPr lang="zh-CN" altLang="en-US" dirty="0">
                <a:solidFill>
                  <a:srgbClr val="333333"/>
                </a:solidFill>
                <a:latin typeface="Kaiti SC" charset="-122"/>
                <a:ea typeface="Kaiti SC" charset="-122"/>
                <a:cs typeface="Kaiti SC" charset="-122"/>
              </a:rPr>
              <a:t>新青年</a:t>
            </a:r>
            <a:r>
              <a:rPr lang="en-US" altLang="zh-CN" dirty="0">
                <a:solidFill>
                  <a:srgbClr val="333333"/>
                </a:solidFill>
                <a:latin typeface="Kaiti SC" charset="-122"/>
                <a:ea typeface="Kaiti SC" charset="-122"/>
                <a:cs typeface="Kaiti SC" charset="-122"/>
              </a:rPr>
              <a:t>》</a:t>
            </a:r>
            <a:r>
              <a:rPr lang="zh-CN" altLang="en-US" dirty="0">
                <a:solidFill>
                  <a:srgbClr val="333333"/>
                </a:solidFill>
                <a:latin typeface="Kaiti SC" charset="-122"/>
                <a:ea typeface="Kaiti SC" charset="-122"/>
                <a:cs typeface="Kaiti SC" charset="-122"/>
              </a:rPr>
              <a:t>六卷第五号</a:t>
            </a:r>
            <a:r>
              <a:rPr lang="zh-CN" altLang="en-US" dirty="0" smtClean="0">
                <a:solidFill>
                  <a:srgbClr val="333333"/>
                </a:solidFill>
                <a:latin typeface="Kaiti SC" charset="-122"/>
                <a:ea typeface="Kaiti SC" charset="-122"/>
                <a:cs typeface="Kaiti SC" charset="-122"/>
              </a:rPr>
              <a:t>。作品</a:t>
            </a:r>
            <a:r>
              <a:rPr lang="zh-CN" altLang="en-US" dirty="0">
                <a:solidFill>
                  <a:srgbClr val="333333"/>
                </a:solidFill>
                <a:latin typeface="Kaiti SC" charset="-122"/>
                <a:ea typeface="Kaiti SC" charset="-122"/>
                <a:cs typeface="Kaiti SC" charset="-122"/>
              </a:rPr>
              <a:t>中人物所处的时代是在</a:t>
            </a:r>
            <a:r>
              <a:rPr lang="zh-CN" altLang="en-US" dirty="0">
                <a:latin typeface="Kaiti SC" charset="-122"/>
                <a:ea typeface="Kaiti SC" charset="-122"/>
                <a:cs typeface="Kaiti SC" charset="-122"/>
              </a:rPr>
              <a:t>戊戌政变后，辛亥革命前后期间，也就是中国民主革命运动先驱者之一秋瑾烈士</a:t>
            </a:r>
            <a:r>
              <a:rPr lang="en-US" altLang="zh-CN" dirty="0">
                <a:latin typeface="Kaiti SC" charset="-122"/>
                <a:ea typeface="Kaiti SC" charset="-122"/>
                <a:cs typeface="Kaiti SC" charset="-122"/>
              </a:rPr>
              <a:t>1907</a:t>
            </a:r>
            <a:r>
              <a:rPr lang="zh-CN" altLang="en-US" dirty="0">
                <a:solidFill>
                  <a:srgbClr val="333333"/>
                </a:solidFill>
                <a:latin typeface="Kaiti SC" charset="-122"/>
                <a:ea typeface="Kaiti SC" charset="-122"/>
                <a:cs typeface="Kaiti SC" charset="-122"/>
              </a:rPr>
              <a:t>年就义那个时候，秋瑾烈士就义后四年即</a:t>
            </a:r>
            <a:r>
              <a:rPr lang="en-US" altLang="zh-CN" dirty="0">
                <a:solidFill>
                  <a:srgbClr val="333333"/>
                </a:solidFill>
                <a:latin typeface="Kaiti SC" charset="-122"/>
                <a:ea typeface="Kaiti SC" charset="-122"/>
                <a:cs typeface="Kaiti SC" charset="-122"/>
              </a:rPr>
              <a:t>1911</a:t>
            </a:r>
            <a:r>
              <a:rPr lang="zh-CN" altLang="en-US" dirty="0">
                <a:solidFill>
                  <a:srgbClr val="333333"/>
                </a:solidFill>
                <a:latin typeface="Kaiti SC" charset="-122"/>
                <a:ea typeface="Kaiti SC" charset="-122"/>
                <a:cs typeface="Kaiti SC" charset="-122"/>
              </a:rPr>
              <a:t>年，爆发了辛亥革命。</a:t>
            </a:r>
            <a:endParaRPr lang="zh-CN" altLang="en-US" dirty="0">
              <a:latin typeface="Kaiti SC" charset="-122"/>
              <a:ea typeface="Kaiti SC" charset="-122"/>
              <a:cs typeface="Kaiti SC" charset="-122"/>
            </a:endParaRPr>
          </a:p>
        </p:txBody>
      </p:sp>
      <p:sp>
        <p:nvSpPr>
          <p:cNvPr id="12" name="矩形 11"/>
          <p:cNvSpPr/>
          <p:nvPr/>
        </p:nvSpPr>
        <p:spPr>
          <a:xfrm>
            <a:off x="5066881" y="3668727"/>
            <a:ext cx="6588191" cy="2492990"/>
          </a:xfrm>
          <a:prstGeom prst="rect">
            <a:avLst/>
          </a:prstGeom>
        </p:spPr>
        <p:txBody>
          <a:bodyPr wrap="square">
            <a:spAutoFit/>
          </a:bodyPr>
          <a:lstStyle/>
          <a:p>
            <a:pPr indent="457200" algn="just"/>
            <a:r>
              <a:rPr lang="zh-CN" altLang="en-US" dirty="0">
                <a:solidFill>
                  <a:srgbClr val="333333"/>
                </a:solidFill>
                <a:latin typeface="Kaiti SC" charset="-122"/>
                <a:ea typeface="Kaiti SC" charset="-122"/>
                <a:cs typeface="Kaiti SC" charset="-122"/>
              </a:rPr>
              <a:t>辛亥革命推翻了清朝建立了民国，但由于资产阶级领导革命的软弱性，未能完成民主主义的革命任务，帝国主义和封建势力仍然统治着中国，中国仍停留在半封建半殖民地的地位。</a:t>
            </a:r>
            <a:r>
              <a:rPr lang="zh-CN" altLang="en-US" sz="2000" b="1" dirty="0">
                <a:solidFill>
                  <a:srgbClr val="333333"/>
                </a:solidFill>
                <a:latin typeface="Kaiti SC" charset="-122"/>
                <a:ea typeface="Kaiti SC" charset="-122"/>
                <a:cs typeface="Kaiti SC" charset="-122"/>
              </a:rPr>
              <a:t>当时领导</a:t>
            </a:r>
            <a:r>
              <a:rPr lang="zh-CN" altLang="en-US" sz="2000" b="1" dirty="0">
                <a:latin typeface="Kaiti SC" charset="-122"/>
                <a:ea typeface="Kaiti SC" charset="-122"/>
                <a:cs typeface="Kaiti SC" charset="-122"/>
              </a:rPr>
              <a:t>辛亥革命的资产阶级同封建势力和帝国主义的妥协，脱离群众，空想依靠少数人的力量（包括使用恐怖手段）代替群众的革命运动。</a:t>
            </a:r>
            <a:r>
              <a:rPr lang="en-US" altLang="zh-CN" dirty="0">
                <a:latin typeface="Kaiti SC" charset="-122"/>
                <a:ea typeface="Kaiti SC" charset="-122"/>
                <a:cs typeface="Kaiti SC" charset="-122"/>
              </a:rPr>
              <a:t>1907</a:t>
            </a:r>
            <a:r>
              <a:rPr lang="zh-CN" altLang="en-US" dirty="0">
                <a:latin typeface="Kaiti SC" charset="-122"/>
                <a:ea typeface="Kaiti SC" charset="-122"/>
                <a:cs typeface="Kaiti SC" charset="-122"/>
              </a:rPr>
              <a:t>年</a:t>
            </a:r>
            <a:r>
              <a:rPr lang="en-US" altLang="zh-CN" dirty="0">
                <a:latin typeface="Kaiti SC" charset="-122"/>
                <a:ea typeface="Kaiti SC" charset="-122"/>
                <a:cs typeface="Kaiti SC" charset="-122"/>
              </a:rPr>
              <a:t>7</a:t>
            </a:r>
            <a:r>
              <a:rPr lang="zh-CN" altLang="en-US" dirty="0">
                <a:latin typeface="Kaiti SC" charset="-122"/>
                <a:ea typeface="Kaiti SC" charset="-122"/>
                <a:cs typeface="Kaiti SC" charset="-122"/>
              </a:rPr>
              <a:t>月</a:t>
            </a:r>
            <a:r>
              <a:rPr lang="en-US" altLang="zh-CN" dirty="0">
                <a:latin typeface="Kaiti SC" charset="-122"/>
                <a:ea typeface="Kaiti SC" charset="-122"/>
                <a:cs typeface="Kaiti SC" charset="-122"/>
              </a:rPr>
              <a:t>6</a:t>
            </a:r>
            <a:r>
              <a:rPr lang="zh-CN" altLang="en-US" dirty="0">
                <a:latin typeface="Kaiti SC" charset="-122"/>
                <a:ea typeface="Kaiti SC" charset="-122"/>
                <a:cs typeface="Kaiti SC" charset="-122"/>
              </a:rPr>
              <a:t>日，徐锡麟刺杀</a:t>
            </a:r>
            <a:r>
              <a:rPr lang="zh-CN" altLang="en-US" dirty="0">
                <a:solidFill>
                  <a:srgbClr val="333333"/>
                </a:solidFill>
                <a:latin typeface="Kaiti SC" charset="-122"/>
                <a:ea typeface="Kaiti SC" charset="-122"/>
                <a:cs typeface="Kaiti SC" charset="-122"/>
              </a:rPr>
              <a:t>安徽巡抚恩铭，失败后被恩铭的亲兵残酷地挖出心肝炒食。秋瑾也因此被告发而入狱，</a:t>
            </a:r>
            <a:r>
              <a:rPr lang="en-US" altLang="zh-CN" dirty="0">
                <a:solidFill>
                  <a:srgbClr val="333333"/>
                </a:solidFill>
                <a:latin typeface="Kaiti SC" charset="-122"/>
                <a:ea typeface="Kaiti SC" charset="-122"/>
                <a:cs typeface="Kaiti SC" charset="-122"/>
              </a:rPr>
              <a:t>7</a:t>
            </a:r>
            <a:r>
              <a:rPr lang="zh-CN" altLang="en-US" dirty="0">
                <a:solidFill>
                  <a:srgbClr val="333333"/>
                </a:solidFill>
                <a:latin typeface="Kaiti SC" charset="-122"/>
                <a:ea typeface="Kaiti SC" charset="-122"/>
                <a:cs typeface="Kaiti SC" charset="-122"/>
              </a:rPr>
              <a:t>月</a:t>
            </a:r>
            <a:r>
              <a:rPr lang="en-US" altLang="zh-CN" dirty="0">
                <a:solidFill>
                  <a:srgbClr val="333333"/>
                </a:solidFill>
                <a:latin typeface="Kaiti SC" charset="-122"/>
                <a:ea typeface="Kaiti SC" charset="-122"/>
                <a:cs typeface="Kaiti SC" charset="-122"/>
              </a:rPr>
              <a:t>15</a:t>
            </a:r>
            <a:r>
              <a:rPr lang="zh-CN" altLang="en-US" dirty="0">
                <a:solidFill>
                  <a:srgbClr val="333333"/>
                </a:solidFill>
                <a:latin typeface="Kaiti SC" charset="-122"/>
                <a:ea typeface="Kaiti SC" charset="-122"/>
                <a:cs typeface="Kaiti SC" charset="-122"/>
              </a:rPr>
              <a:t>日在绍兴轩亭口英勇就义。</a:t>
            </a:r>
            <a:endParaRPr lang="zh-CN" altLang="en-US" dirty="0">
              <a:latin typeface="Kaiti SC" charset="-122"/>
              <a:ea typeface="Kaiti SC" charset="-122"/>
              <a:cs typeface="Kaiti SC" charset="-122"/>
            </a:endParaRPr>
          </a:p>
        </p:txBody>
      </p:sp>
    </p:spTree>
    <p:extLst>
      <p:ext uri="{BB962C8B-B14F-4D97-AF65-F5344CB8AC3E}">
        <p14:creationId xmlns="" xmlns:p14="http://schemas.microsoft.com/office/powerpoint/2010/main" val="255910420"/>
      </p:ext>
    </p:extLst>
  </p:cSld>
  <p:clrMapOvr>
    <a:masterClrMapping/>
  </p:clrMapOvr>
  <p:transition>
    <p:comb/>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0"/>
            <a:ext cx="3871356"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认识运动的反复性</a:t>
            </a:r>
            <a:endParaRPr kumimoji="1" lang="zh-CN" altLang="en-US" sz="3200" b="1" dirty="0">
              <a:latin typeface="Kaiti SC" charset="-122"/>
              <a:ea typeface="Kaiti SC" charset="-122"/>
              <a:cs typeface="Kaiti SC" charset="-122"/>
            </a:endParaRPr>
          </a:p>
        </p:txBody>
      </p:sp>
      <p:grpSp>
        <p:nvGrpSpPr>
          <p:cNvPr id="4" name="组合 59"/>
          <p:cNvGrpSpPr/>
          <p:nvPr/>
        </p:nvGrpSpPr>
        <p:grpSpPr>
          <a:xfrm>
            <a:off x="3514527" y="3960229"/>
            <a:ext cx="7730835" cy="1799303"/>
            <a:chOff x="1264428" y="1152525"/>
            <a:chExt cx="6847285" cy="2795588"/>
          </a:xfrm>
        </p:grpSpPr>
        <p:sp>
          <p:nvSpPr>
            <p:cNvPr id="5" name="圆角矩形 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6" name="圆角矩形 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7" name="矩形 6"/>
          <p:cNvSpPr/>
          <p:nvPr/>
        </p:nvSpPr>
        <p:spPr>
          <a:xfrm>
            <a:off x="4158797" y="4342616"/>
            <a:ext cx="6683225" cy="842113"/>
          </a:xfrm>
          <a:prstGeom prst="rect">
            <a:avLst/>
          </a:prstGeom>
        </p:spPr>
        <p:txBody>
          <a:bodyPr wrap="square">
            <a:spAutoFit/>
          </a:bodyPr>
          <a:lstStyle/>
          <a:p>
            <a:pPr>
              <a:spcBef>
                <a:spcPct val="50000"/>
              </a:spcBef>
            </a:pPr>
            <a:r>
              <a:rPr lang="en-US" altLang="zh-CN" sz="2400" b="1" dirty="0" smtClean="0">
                <a:solidFill>
                  <a:schemeClr val="bg2">
                    <a:lumMod val="25000"/>
                  </a:schemeClr>
                </a:solidFill>
                <a:latin typeface="Kaiti SC" charset="-122"/>
                <a:ea typeface="Kaiti SC" charset="-122"/>
                <a:cs typeface="Kaiti SC" charset="-122"/>
              </a:rPr>
              <a:t>“</a:t>
            </a:r>
            <a:r>
              <a:rPr lang="zh-CN" altLang="en-US" sz="2400" b="1" dirty="0" smtClean="0">
                <a:solidFill>
                  <a:schemeClr val="bg2">
                    <a:lumMod val="25000"/>
                  </a:schemeClr>
                </a:solidFill>
                <a:latin typeface="Kaiti SC" charset="-122"/>
                <a:ea typeface="Kaiti SC" charset="-122"/>
                <a:cs typeface="Kaiti SC" charset="-122"/>
              </a:rPr>
              <a:t>实践、认识、再实践、再认识”作为认识发展的总过程，表现了认识过程的反复性和无限性。</a:t>
            </a:r>
            <a:endParaRPr lang="zh-CN" altLang="en-US" sz="2400" b="1" dirty="0">
              <a:solidFill>
                <a:schemeClr val="bg2">
                  <a:lumMod val="25000"/>
                </a:schemeClr>
              </a:solidFill>
              <a:latin typeface="Kaiti SC" charset="-122"/>
              <a:ea typeface="Kaiti SC" charset="-122"/>
              <a:cs typeface="Kaiti SC" charset="-122"/>
            </a:endParaRPr>
          </a:p>
        </p:txBody>
      </p:sp>
      <p:sp>
        <p:nvSpPr>
          <p:cNvPr id="8" name="Text Box 12"/>
          <p:cNvSpPr txBox="1">
            <a:spLocks noChangeArrowheads="1"/>
          </p:cNvSpPr>
          <p:nvPr/>
        </p:nvSpPr>
        <p:spPr bwMode="auto">
          <a:xfrm>
            <a:off x="1041705" y="1898422"/>
            <a:ext cx="1635932" cy="523220"/>
          </a:xfrm>
          <a:prstGeom prst="rect">
            <a:avLst/>
          </a:prstGeom>
          <a:solidFill>
            <a:srgbClr val="7F4980">
              <a:alpha val="68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smtClean="0">
                <a:solidFill>
                  <a:schemeClr val="bg1"/>
                </a:solidFill>
                <a:latin typeface="Kaiti SC" charset="-122"/>
                <a:ea typeface="Kaiti SC" charset="-122"/>
                <a:cs typeface="Kaiti SC" charset="-122"/>
              </a:rPr>
              <a:t>原因</a:t>
            </a:r>
            <a:endParaRPr lang="en-US" altLang="zh-CN" sz="2800" i="0" dirty="0">
              <a:solidFill>
                <a:schemeClr val="bg1"/>
              </a:solidFill>
              <a:latin typeface="Kaiti SC" charset="-122"/>
              <a:ea typeface="Kaiti SC" charset="-122"/>
              <a:cs typeface="Kaiti SC" charset="-122"/>
            </a:endParaRPr>
          </a:p>
        </p:txBody>
      </p:sp>
      <p:sp>
        <p:nvSpPr>
          <p:cNvPr id="9" name="Text Box 13"/>
          <p:cNvSpPr txBox="1">
            <a:spLocks noChangeArrowheads="1"/>
          </p:cNvSpPr>
          <p:nvPr/>
        </p:nvSpPr>
        <p:spPr bwMode="auto">
          <a:xfrm>
            <a:off x="3530925" y="1252387"/>
            <a:ext cx="7450885" cy="461665"/>
          </a:xfrm>
          <a:prstGeom prst="rect">
            <a:avLst/>
          </a:prstGeom>
          <a:solidFill>
            <a:srgbClr val="7F4980">
              <a:alpha val="68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i="0" dirty="0" smtClean="0">
                <a:solidFill>
                  <a:schemeClr val="bg1"/>
                </a:solidFill>
                <a:latin typeface="Kaiti SC" charset="-122"/>
                <a:ea typeface="Kaiti SC" charset="-122"/>
                <a:cs typeface="Kaiti SC" charset="-122"/>
              </a:rPr>
              <a:t>既完成，同时也体现了复杂性。</a:t>
            </a:r>
            <a:endParaRPr lang="zh-CN" altLang="en-US" sz="2400" i="0" dirty="0">
              <a:solidFill>
                <a:schemeClr val="bg1"/>
              </a:solidFill>
              <a:latin typeface="Kaiti SC" charset="-122"/>
              <a:ea typeface="Kaiti SC" charset="-122"/>
              <a:cs typeface="Kaiti SC" charset="-122"/>
            </a:endParaRPr>
          </a:p>
        </p:txBody>
      </p:sp>
      <p:grpSp>
        <p:nvGrpSpPr>
          <p:cNvPr id="10" name="Group 14"/>
          <p:cNvGrpSpPr>
            <a:grpSpLocks/>
          </p:cNvGrpSpPr>
          <p:nvPr/>
        </p:nvGrpSpPr>
        <p:grpSpPr bwMode="auto">
          <a:xfrm>
            <a:off x="2812579" y="1512332"/>
            <a:ext cx="647700" cy="1439862"/>
            <a:chOff x="0" y="0"/>
            <a:chExt cx="408" cy="907"/>
          </a:xfrm>
          <a:solidFill>
            <a:srgbClr val="7F4980">
              <a:alpha val="68000"/>
            </a:srgbClr>
          </a:solidFill>
        </p:grpSpPr>
        <p:sp>
          <p:nvSpPr>
            <p:cNvPr id="11" name="Line 15"/>
            <p:cNvSpPr>
              <a:spLocks noChangeShapeType="1"/>
            </p:cNvSpPr>
            <p:nvPr/>
          </p:nvSpPr>
          <p:spPr bwMode="auto">
            <a:xfrm>
              <a:off x="0" y="408"/>
              <a:ext cx="181" cy="0"/>
            </a:xfrm>
            <a:prstGeom prst="line">
              <a:avLst/>
            </a:prstGeom>
            <a:grpFill/>
            <a:ln w="38100" cmpd="dbl">
              <a:solidFill>
                <a:schemeClr val="bg1">
                  <a:lumMod val="50000"/>
                </a:schemeClr>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2" name="Line 16"/>
            <p:cNvSpPr>
              <a:spLocks noChangeShapeType="1"/>
            </p:cNvSpPr>
            <p:nvPr/>
          </p:nvSpPr>
          <p:spPr bwMode="auto">
            <a:xfrm>
              <a:off x="181" y="0"/>
              <a:ext cx="0" cy="907"/>
            </a:xfrm>
            <a:prstGeom prst="line">
              <a:avLst/>
            </a:prstGeom>
            <a:grpFill/>
            <a:ln w="38100" cmpd="dbl">
              <a:solidFill>
                <a:schemeClr val="bg1">
                  <a:lumMod val="50000"/>
                </a:schemeClr>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3" name="Line 17"/>
            <p:cNvSpPr>
              <a:spLocks noChangeShapeType="1"/>
            </p:cNvSpPr>
            <p:nvPr/>
          </p:nvSpPr>
          <p:spPr bwMode="auto">
            <a:xfrm>
              <a:off x="181" y="0"/>
              <a:ext cx="227" cy="0"/>
            </a:xfrm>
            <a:prstGeom prst="line">
              <a:avLst/>
            </a:prstGeom>
            <a:grpFill/>
            <a:ln w="38100" cmpd="dbl">
              <a:solidFill>
                <a:schemeClr val="bg1">
                  <a:lumMod val="50000"/>
                </a:schemeClr>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14" name="Line 18"/>
            <p:cNvSpPr>
              <a:spLocks noChangeShapeType="1"/>
            </p:cNvSpPr>
            <p:nvPr/>
          </p:nvSpPr>
          <p:spPr bwMode="auto">
            <a:xfrm>
              <a:off x="181" y="907"/>
              <a:ext cx="227" cy="0"/>
            </a:xfrm>
            <a:prstGeom prst="line">
              <a:avLst/>
            </a:prstGeom>
            <a:grpFill/>
            <a:ln w="38100" cmpd="dbl">
              <a:solidFill>
                <a:schemeClr val="bg1">
                  <a:lumMod val="50000"/>
                </a:schemeClr>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15" name="Text Box 19"/>
          <p:cNvSpPr txBox="1">
            <a:spLocks noChangeArrowheads="1"/>
          </p:cNvSpPr>
          <p:nvPr/>
        </p:nvSpPr>
        <p:spPr bwMode="auto">
          <a:xfrm>
            <a:off x="3530925" y="2324611"/>
            <a:ext cx="7450885" cy="461665"/>
          </a:xfrm>
          <a:prstGeom prst="rect">
            <a:avLst/>
          </a:prstGeom>
          <a:solidFill>
            <a:srgbClr val="7F4980">
              <a:alpha val="68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i="0" dirty="0" smtClean="0">
                <a:solidFill>
                  <a:schemeClr val="bg1"/>
                </a:solidFill>
                <a:latin typeface="Kaiti SC" charset="-122"/>
                <a:ea typeface="Kaiti SC" charset="-122"/>
                <a:cs typeface="Kaiti SC" charset="-122"/>
              </a:rPr>
              <a:t>又没有完成，实践与认识的前进与推移。</a:t>
            </a:r>
            <a:endParaRPr lang="en-US" altLang="zh-CN" sz="2400" i="0" dirty="0">
              <a:solidFill>
                <a:schemeClr val="bg1"/>
              </a:solidFill>
              <a:latin typeface="Kaiti SC" charset="-122"/>
              <a:ea typeface="Kaiti SC" charset="-122"/>
              <a:cs typeface="Kaiti SC" charset="-122"/>
            </a:endParaRPr>
          </a:p>
        </p:txBody>
      </p:sp>
      <p:sp>
        <p:nvSpPr>
          <p:cNvPr id="16" name="文本框 15"/>
          <p:cNvSpPr txBox="1"/>
          <p:nvPr/>
        </p:nvSpPr>
        <p:spPr>
          <a:xfrm>
            <a:off x="893247" y="4750461"/>
            <a:ext cx="885190" cy="369332"/>
          </a:xfrm>
          <a:prstGeom prst="rect">
            <a:avLst/>
          </a:prstGeom>
          <a:solidFill>
            <a:srgbClr val="7F4980">
              <a:alpha val="60000"/>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a:solidFill>
                  <a:schemeClr val="bg1"/>
                </a:solidFill>
                <a:latin typeface="Kaiti SC" charset="-122"/>
                <a:ea typeface="Kaiti SC" charset="-122"/>
                <a:cs typeface="Kaiti SC" charset="-122"/>
              </a:rPr>
              <a:t>实践</a:t>
            </a:r>
          </a:p>
        </p:txBody>
      </p:sp>
      <p:sp>
        <p:nvSpPr>
          <p:cNvPr id="17" name="文本框 16"/>
          <p:cNvSpPr txBox="1"/>
          <p:nvPr/>
        </p:nvSpPr>
        <p:spPr>
          <a:xfrm>
            <a:off x="1778437" y="4382161"/>
            <a:ext cx="850900" cy="369332"/>
          </a:xfrm>
          <a:prstGeom prst="rect">
            <a:avLst/>
          </a:prstGeom>
          <a:solidFill>
            <a:srgbClr val="7F4980">
              <a:alpha val="60000"/>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a:solidFill>
                  <a:schemeClr val="bg1"/>
                </a:solidFill>
                <a:latin typeface="Kaiti SC" charset="-122"/>
                <a:ea typeface="Kaiti SC" charset="-122"/>
                <a:cs typeface="Kaiti SC" charset="-122"/>
              </a:rPr>
              <a:t>认识</a:t>
            </a:r>
          </a:p>
        </p:txBody>
      </p:sp>
      <p:sp>
        <p:nvSpPr>
          <p:cNvPr id="18" name="文本框 17"/>
          <p:cNvSpPr txBox="1"/>
          <p:nvPr/>
        </p:nvSpPr>
        <p:spPr>
          <a:xfrm>
            <a:off x="2629337" y="4041166"/>
            <a:ext cx="891540" cy="369332"/>
          </a:xfrm>
          <a:prstGeom prst="rect">
            <a:avLst/>
          </a:prstGeom>
          <a:solidFill>
            <a:srgbClr val="7F4980">
              <a:alpha val="60000"/>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bg1"/>
                </a:solidFill>
                <a:latin typeface="Kaiti SC" charset="-122"/>
                <a:ea typeface="Kaiti SC" charset="-122"/>
                <a:cs typeface="Kaiti SC" charset="-122"/>
              </a:rPr>
              <a:t>再实践</a:t>
            </a:r>
          </a:p>
        </p:txBody>
      </p:sp>
      <p:sp>
        <p:nvSpPr>
          <p:cNvPr id="19" name="文本框 18"/>
          <p:cNvSpPr txBox="1"/>
          <p:nvPr/>
        </p:nvSpPr>
        <p:spPr>
          <a:xfrm>
            <a:off x="3520877" y="3672866"/>
            <a:ext cx="916305" cy="369332"/>
          </a:xfrm>
          <a:prstGeom prst="rect">
            <a:avLst/>
          </a:prstGeom>
          <a:solidFill>
            <a:srgbClr val="7F4980">
              <a:alpha val="60000"/>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a:solidFill>
                  <a:schemeClr val="bg1"/>
                </a:solidFill>
                <a:latin typeface="Kaiti SC" charset="-122"/>
                <a:ea typeface="Kaiti SC" charset="-122"/>
                <a:cs typeface="Kaiti SC" charset="-122"/>
              </a:rPr>
              <a:t>再认识</a:t>
            </a:r>
          </a:p>
        </p:txBody>
      </p:sp>
      <p:cxnSp>
        <p:nvCxnSpPr>
          <p:cNvPr id="20" name="直接箭头连接符 6"/>
          <p:cNvCxnSpPr/>
          <p:nvPr/>
        </p:nvCxnSpPr>
        <p:spPr>
          <a:xfrm flipV="1">
            <a:off x="1240971" y="4208106"/>
            <a:ext cx="3060441" cy="1551427"/>
          </a:xfrm>
          <a:prstGeom prst="straightConnector1">
            <a:avLst/>
          </a:prstGeom>
          <a:ln>
            <a:solidFill>
              <a:srgbClr val="551C55"/>
            </a:solidFill>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2003157062"/>
      </p:ext>
    </p:extLst>
  </p:cSld>
  <p:clrMapOvr>
    <a:masterClrMapping/>
  </p:clrMapOvr>
  <p:transition>
    <p:newsfla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412455" y="1914869"/>
            <a:ext cx="3074929"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认识的两大原则</a:t>
            </a:r>
          </a:p>
        </p:txBody>
      </p:sp>
    </p:spTree>
    <p:extLst>
      <p:ext uri="{BB962C8B-B14F-4D97-AF65-F5344CB8AC3E}">
        <p14:creationId xmlns="" xmlns:p14="http://schemas.microsoft.com/office/powerpoint/2010/main" val="6653435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4294967295"/>
          </p:nvPr>
        </p:nvSpPr>
        <p:spPr>
          <a:xfrm>
            <a:off x="3755455" y="1231891"/>
            <a:ext cx="8436545" cy="2277791"/>
          </a:xfrm>
        </p:spPr>
        <p:txBody>
          <a:bodyPr>
            <a:normAutofit/>
          </a:bodyPr>
          <a:lstStyle/>
          <a:p>
            <a:pPr eaLnBrk="1" hangingPunct="1">
              <a:lnSpc>
                <a:spcPct val="100000"/>
              </a:lnSpc>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认识</a:t>
            </a:r>
            <a:r>
              <a:rPr lang="zh-CN" altLang="en-US" sz="2000" b="1" dirty="0">
                <a:solidFill>
                  <a:schemeClr val="bg2">
                    <a:lumMod val="25000"/>
                  </a:schemeClr>
                </a:solidFill>
                <a:latin typeface="Kaiti SC" charset="-122"/>
                <a:ea typeface="Kaiti SC" charset="-122"/>
                <a:cs typeface="Kaiti SC" charset="-122"/>
              </a:rPr>
              <a:t>的辨证运动过程，实质是探求真理的过程，也是人们正确反映客观事物本质、规律的过程</a:t>
            </a:r>
            <a:r>
              <a:rPr lang="zh-CN" altLang="en-US" sz="2000" b="1" dirty="0" smtClean="0">
                <a:solidFill>
                  <a:schemeClr val="bg2">
                    <a:lumMod val="25000"/>
                  </a:schemeClr>
                </a:solidFill>
                <a:latin typeface="Kaiti SC" charset="-122"/>
                <a:ea typeface="Kaiti SC" charset="-122"/>
                <a:cs typeface="Kaiti SC" charset="-122"/>
              </a:rPr>
              <a:t>。</a:t>
            </a:r>
          </a:p>
          <a:p>
            <a:pPr eaLnBrk="1" hangingPunct="1">
              <a:lnSpc>
                <a:spcPct val="100000"/>
              </a:lnSpc>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当人</a:t>
            </a:r>
            <a:r>
              <a:rPr lang="zh-CN" altLang="en-US" sz="2000" b="1" dirty="0">
                <a:solidFill>
                  <a:schemeClr val="bg2">
                    <a:lumMod val="25000"/>
                  </a:schemeClr>
                </a:solidFill>
                <a:latin typeface="Kaiti SC" charset="-122"/>
                <a:ea typeface="Kaiti SC" charset="-122"/>
                <a:cs typeface="Kaiti SC" charset="-122"/>
              </a:rPr>
              <a:t>的认识正确反映了客观事物的时候，我们说这种认识是科学的认识，反之是一种错误的认识。换句话说，认识就是寻求对客观事物的主观表达的</a:t>
            </a:r>
            <a:r>
              <a:rPr lang="zh-CN" altLang="en-US" sz="2000" b="1" dirty="0" smtClean="0">
                <a:solidFill>
                  <a:schemeClr val="bg2">
                    <a:lumMod val="25000"/>
                  </a:schemeClr>
                </a:solidFill>
                <a:latin typeface="Kaiti SC" charset="-122"/>
                <a:ea typeface="Kaiti SC" charset="-122"/>
                <a:cs typeface="Kaiti SC" charset="-122"/>
              </a:rPr>
              <a:t>一致性。</a:t>
            </a:r>
            <a:endParaRPr lang="zh-CN" altLang="en-US" sz="2000" b="1" dirty="0">
              <a:solidFill>
                <a:schemeClr val="bg2">
                  <a:lumMod val="25000"/>
                </a:schemeClr>
              </a:solidFill>
              <a:latin typeface="Kaiti SC" charset="-122"/>
              <a:ea typeface="Kaiti SC" charset="-122"/>
              <a:cs typeface="Kaiti SC" charset="-122"/>
            </a:endParaRPr>
          </a:p>
          <a:p>
            <a:pPr eaLnBrk="1" hangingPunct="1">
              <a:lnSpc>
                <a:spcPct val="100000"/>
              </a:lnSpc>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因此</a:t>
            </a:r>
            <a:r>
              <a:rPr lang="zh-CN" altLang="en-US" sz="2000" b="1" dirty="0">
                <a:solidFill>
                  <a:schemeClr val="bg2">
                    <a:lumMod val="25000"/>
                  </a:schemeClr>
                </a:solidFill>
                <a:latin typeface="Kaiti SC" charset="-122"/>
                <a:ea typeface="Kaiti SC" charset="-122"/>
                <a:cs typeface="Kaiti SC" charset="-122"/>
              </a:rPr>
              <a:t>，物的尺度就成为认识的基本原则，这也决定了了人们认识的方向。</a:t>
            </a:r>
          </a:p>
        </p:txBody>
      </p:sp>
      <p:sp>
        <p:nvSpPr>
          <p:cNvPr id="4" name="五边形 3"/>
          <p:cNvSpPr/>
          <p:nvPr/>
        </p:nvSpPr>
        <p:spPr>
          <a:xfrm>
            <a:off x="0" y="0"/>
            <a:ext cx="617516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a:t>
            </a:r>
            <a:r>
              <a:rPr kumimoji="1" lang="zh-CN" altLang="en-US" sz="3200" b="1" smtClean="0">
                <a:latin typeface="Kaiti SC" charset="-122"/>
                <a:ea typeface="Kaiti SC" charset="-122"/>
                <a:cs typeface="Kaiti SC" charset="-122"/>
              </a:rPr>
              <a:t>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物的尺度／真理</a:t>
            </a:r>
            <a:endParaRPr kumimoji="1" lang="zh-CN" altLang="en-US" sz="3200" b="1" dirty="0">
              <a:latin typeface="Kaiti SC" charset="-122"/>
              <a:ea typeface="Kaiti SC" charset="-122"/>
              <a:cs typeface="Kaiti SC" charset="-122"/>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620713"/>
            <a:ext cx="4585447" cy="4139545"/>
          </a:xfrm>
          <a:prstGeom prst="rect">
            <a:avLst/>
          </a:prstGeom>
          <a:effectLst>
            <a:softEdge rad="1270000"/>
          </a:effectLst>
        </p:spPr>
      </p:pic>
      <p:cxnSp>
        <p:nvCxnSpPr>
          <p:cNvPr id="7" name="直线连接符 6"/>
          <p:cNvCxnSpPr/>
          <p:nvPr/>
        </p:nvCxnSpPr>
        <p:spPr>
          <a:xfrm flipV="1">
            <a:off x="3563471" y="1017701"/>
            <a:ext cx="8628529" cy="3420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4074459" y="3391690"/>
            <a:ext cx="8117541" cy="1344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2885704"/>
            <a:ext cx="12192000" cy="3972296"/>
          </a:xfrm>
          <a:prstGeom prst="rect">
            <a:avLst/>
          </a:prstGeom>
          <a:effectLst>
            <a:softEdge rad="1270000"/>
          </a:effectLst>
        </p:spPr>
      </p:pic>
    </p:spTree>
    <p:extLst>
      <p:ext uri="{BB962C8B-B14F-4D97-AF65-F5344CB8AC3E}">
        <p14:creationId xmlns="" xmlns:p14="http://schemas.microsoft.com/office/powerpoint/2010/main" val="1675340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1"/>
          <p:cNvSpPr txBox="1">
            <a:spLocks noChangeArrowheads="1"/>
          </p:cNvSpPr>
          <p:nvPr/>
        </p:nvSpPr>
        <p:spPr bwMode="auto">
          <a:xfrm>
            <a:off x="9731375" y="533400"/>
            <a:ext cx="185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5" name="任意多边形 38"/>
          <p:cNvSpPr/>
          <p:nvPr/>
        </p:nvSpPr>
        <p:spPr>
          <a:xfrm>
            <a:off x="4459289" y="2295525"/>
            <a:ext cx="2887662"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C0C2C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r>
              <a:rPr lang="zh-CN" altLang="en-US" sz="2000" dirty="0" smtClean="0">
                <a:solidFill>
                  <a:schemeClr val="bg2">
                    <a:lumMod val="25000"/>
                  </a:schemeClr>
                </a:solidFill>
                <a:latin typeface="Kaiti SC" charset="-122"/>
                <a:ea typeface="Kaiti SC" charset="-122"/>
                <a:cs typeface="Kaiti SC" charset="-122"/>
              </a:rPr>
              <a:t>真理具有形式上的主观性。一切真理都是人的主观意识，真理掌握在谁手里，简单地说是由主体的认识决定，而不是其他因素，但同样不能推导出主观真理的结论，更不能说“有用就是真理”。</a:t>
            </a:r>
            <a:endParaRPr lang="en-US" altLang="zh-CN" sz="2000" dirty="0">
              <a:solidFill>
                <a:schemeClr val="bg2">
                  <a:lumMod val="25000"/>
                </a:schemeClr>
              </a:solidFill>
              <a:latin typeface="Kaiti SC" charset="-122"/>
              <a:ea typeface="Kaiti SC" charset="-122"/>
              <a:cs typeface="Kaiti SC" charset="-122"/>
            </a:endParaRPr>
          </a:p>
        </p:txBody>
      </p:sp>
      <p:sp>
        <p:nvSpPr>
          <p:cNvPr id="6" name="任意多边形 38"/>
          <p:cNvSpPr/>
          <p:nvPr/>
        </p:nvSpPr>
        <p:spPr>
          <a:xfrm>
            <a:off x="936625" y="2295525"/>
            <a:ext cx="3024188"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r>
              <a:rPr lang="zh-CN" altLang="en-US" sz="2000" dirty="0" smtClean="0">
                <a:solidFill>
                  <a:schemeClr val="bg2">
                    <a:lumMod val="25000"/>
                  </a:schemeClr>
                </a:solidFill>
                <a:latin typeface="Kaiti SC" charset="-122"/>
                <a:ea typeface="Kaiti SC" charset="-122"/>
                <a:cs typeface="Kaiti SC" charset="-122"/>
              </a:rPr>
              <a:t>真理不是客观事物，而是指符合客观事物的认识。真理的客观性，不是说真理自身是不依赖于人的客观实在，而是指真理作为人的认识具有与客观对象相符合的性质。</a:t>
            </a:r>
            <a:endParaRPr lang="zh-CN" altLang="en-US" sz="2000" dirty="0">
              <a:solidFill>
                <a:schemeClr val="bg2">
                  <a:lumMod val="25000"/>
                </a:schemeClr>
              </a:solidFill>
              <a:latin typeface="Kaiti SC" charset="-122"/>
              <a:ea typeface="Kaiti SC" charset="-122"/>
              <a:cs typeface="Kaiti SC" charset="-122"/>
            </a:endParaRPr>
          </a:p>
        </p:txBody>
      </p:sp>
      <p:sp>
        <p:nvSpPr>
          <p:cNvPr id="8" name="任意多边形 38"/>
          <p:cNvSpPr/>
          <p:nvPr/>
        </p:nvSpPr>
        <p:spPr>
          <a:xfrm>
            <a:off x="7981950" y="2295525"/>
            <a:ext cx="2990850" cy="4086225"/>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C0C2C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just"/>
            <a:r>
              <a:rPr lang="zh-CN" altLang="en-US" sz="2000" dirty="0" smtClean="0">
                <a:solidFill>
                  <a:schemeClr val="bg2">
                    <a:lumMod val="25000"/>
                  </a:schemeClr>
                </a:solidFill>
                <a:latin typeface="Kaiti SC" charset="-122"/>
                <a:ea typeface="Kaiti SC" charset="-122"/>
                <a:cs typeface="Kaiti SC" charset="-122"/>
              </a:rPr>
              <a:t>真理具有客观性。首先，真理的内容是客观的，是对客观事物的本质和规律的正确揭示，也必然是客观的。其次，真理的检验标准是客观的，实践是检验真理的唯一标准，凡是能够经得起实践的检验、得到实践的证实、主观同客观相符合的认识就是真理。</a:t>
            </a:r>
            <a:endParaRPr lang="zh-CN" altLang="en-US" sz="2000" dirty="0">
              <a:solidFill>
                <a:schemeClr val="bg2">
                  <a:lumMod val="25000"/>
                </a:schemeClr>
              </a:solidFill>
              <a:latin typeface="Kaiti SC" charset="-122"/>
              <a:ea typeface="Kaiti SC" charset="-122"/>
              <a:cs typeface="Kaiti SC" charset="-122"/>
            </a:endParaRPr>
          </a:p>
        </p:txBody>
      </p:sp>
      <p:sp>
        <p:nvSpPr>
          <p:cNvPr id="9" name="任意多边形 30"/>
          <p:cNvSpPr/>
          <p:nvPr/>
        </p:nvSpPr>
        <p:spPr>
          <a:xfrm>
            <a:off x="1558925" y="1773238"/>
            <a:ext cx="1296988" cy="869950"/>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800" dirty="0">
                <a:solidFill>
                  <a:sysClr val="windowText" lastClr="000000"/>
                </a:solidFill>
                <a:latin typeface="Microsoft YaHei" charset="0"/>
                <a:ea typeface="Microsoft YaHei" charset="0"/>
                <a:cs typeface="Microsoft YaHei" charset="0"/>
              </a:rPr>
              <a:t>01</a:t>
            </a:r>
            <a:endParaRPr lang="zh-CN" altLang="en-US" sz="2800" dirty="0">
              <a:solidFill>
                <a:sysClr val="windowText" lastClr="000000"/>
              </a:solidFill>
              <a:latin typeface="Microsoft YaHei" charset="0"/>
              <a:ea typeface="Microsoft YaHei" charset="0"/>
              <a:cs typeface="Microsoft YaHei" charset="0"/>
            </a:endParaRPr>
          </a:p>
        </p:txBody>
      </p:sp>
      <p:sp>
        <p:nvSpPr>
          <p:cNvPr id="12" name="任意多边形 30"/>
          <p:cNvSpPr/>
          <p:nvPr/>
        </p:nvSpPr>
        <p:spPr>
          <a:xfrm>
            <a:off x="5043488" y="1773238"/>
            <a:ext cx="1296987" cy="869950"/>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800" dirty="0">
                <a:solidFill>
                  <a:sysClr val="windowText" lastClr="000000"/>
                </a:solidFill>
                <a:latin typeface="Microsoft YaHei" charset="0"/>
                <a:ea typeface="Microsoft YaHei" charset="0"/>
                <a:cs typeface="Microsoft YaHei" charset="0"/>
              </a:rPr>
              <a:t>02</a:t>
            </a:r>
            <a:endParaRPr lang="zh-CN" altLang="en-US" sz="2800" dirty="0">
              <a:solidFill>
                <a:sysClr val="windowText" lastClr="000000"/>
              </a:solidFill>
              <a:latin typeface="Microsoft YaHei" charset="0"/>
              <a:ea typeface="Microsoft YaHei" charset="0"/>
              <a:cs typeface="Microsoft YaHei" charset="0"/>
            </a:endParaRPr>
          </a:p>
        </p:txBody>
      </p:sp>
      <p:sp>
        <p:nvSpPr>
          <p:cNvPr id="13" name="任意多边形 30"/>
          <p:cNvSpPr/>
          <p:nvPr/>
        </p:nvSpPr>
        <p:spPr>
          <a:xfrm>
            <a:off x="8528050" y="1770063"/>
            <a:ext cx="1296988" cy="871537"/>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5A1B5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800" dirty="0">
                <a:solidFill>
                  <a:sysClr val="windowText" lastClr="000000"/>
                </a:solidFill>
                <a:latin typeface="Microsoft YaHei" charset="0"/>
                <a:ea typeface="Microsoft YaHei" charset="0"/>
                <a:cs typeface="Microsoft YaHei" charset="0"/>
              </a:rPr>
              <a:t>03</a:t>
            </a:r>
            <a:endParaRPr lang="zh-CN" altLang="en-US" sz="2800" dirty="0">
              <a:solidFill>
                <a:sysClr val="windowText" lastClr="000000"/>
              </a:solidFill>
              <a:latin typeface="Microsoft YaHei" charset="0"/>
              <a:ea typeface="Microsoft YaHei" charset="0"/>
              <a:cs typeface="Microsoft YaHei" charset="0"/>
            </a:endParaRPr>
          </a:p>
        </p:txBody>
      </p:sp>
      <p:sp>
        <p:nvSpPr>
          <p:cNvPr id="31753" name="矩形 10"/>
          <p:cNvSpPr>
            <a:spLocks noChangeArrowheads="1"/>
          </p:cNvSpPr>
          <p:nvPr/>
        </p:nvSpPr>
        <p:spPr bwMode="auto">
          <a:xfrm>
            <a:off x="3547804" y="927802"/>
            <a:ext cx="428835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3200" b="1" dirty="0" smtClean="0">
                <a:solidFill>
                  <a:srgbClr val="5A1B58"/>
                </a:solidFill>
                <a:latin typeface="Heiti SC Light" charset="-122"/>
                <a:ea typeface="Heiti SC Light" charset="-122"/>
                <a:cs typeface="Heiti SC Light" charset="-122"/>
              </a:rPr>
              <a:t>真理的客观性</a:t>
            </a:r>
            <a:r>
              <a:rPr lang="zh-CN" altLang="en-US" sz="3200" b="1" smtClean="0">
                <a:solidFill>
                  <a:srgbClr val="5A1B58"/>
                </a:solidFill>
                <a:latin typeface="Heiti SC Light" charset="-122"/>
                <a:ea typeface="Heiti SC Light" charset="-122"/>
                <a:cs typeface="Heiti SC Light" charset="-122"/>
              </a:rPr>
              <a:t>与主观性</a:t>
            </a:r>
            <a:endParaRPr lang="zh-CN" altLang="en-US" sz="3200" b="1" dirty="0">
              <a:solidFill>
                <a:srgbClr val="5A1B58"/>
              </a:solidFill>
              <a:latin typeface="Heiti SC Light" charset="-122"/>
              <a:ea typeface="Heiti SC Light" charset="-122"/>
              <a:cs typeface="Heiti SC Light" charset="-122"/>
            </a:endParaRPr>
          </a:p>
        </p:txBody>
      </p:sp>
      <p:sp>
        <p:nvSpPr>
          <p:cNvPr id="11" name="五边形 10"/>
          <p:cNvSpPr/>
          <p:nvPr/>
        </p:nvSpPr>
        <p:spPr>
          <a:xfrm>
            <a:off x="0" y="0"/>
            <a:ext cx="617516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a:t>
            </a:r>
            <a:r>
              <a:rPr kumimoji="1" lang="zh-CN" altLang="en-US" sz="3200" b="1" smtClean="0">
                <a:latin typeface="Kaiti SC" charset="-122"/>
                <a:ea typeface="Kaiti SC" charset="-122"/>
                <a:cs typeface="Kaiti SC" charset="-122"/>
              </a:rPr>
              <a:t>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物的尺度／真理</a:t>
            </a:r>
            <a:endParaRPr kumimoji="1" lang="zh-CN" altLang="en-US" sz="3200" b="1" dirty="0">
              <a:latin typeface="Kaiti SC" charset="-122"/>
              <a:ea typeface="Kaiti SC" charset="-122"/>
              <a:cs typeface="Kaiti SC" charset="-122"/>
            </a:endParaRPr>
          </a:p>
        </p:txBody>
      </p:sp>
    </p:spTree>
    <p:extLst>
      <p:ext uri="{BB962C8B-B14F-4D97-AF65-F5344CB8AC3E}">
        <p14:creationId xmlns="" xmlns:p14="http://schemas.microsoft.com/office/powerpoint/2010/main" val="15726465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2" name="Text Box 10"/>
          <p:cNvSpPr txBox="1">
            <a:spLocks noChangeArrowheads="1"/>
          </p:cNvSpPr>
          <p:nvPr/>
        </p:nvSpPr>
        <p:spPr bwMode="auto">
          <a:xfrm>
            <a:off x="4886497" y="1587844"/>
            <a:ext cx="4464050" cy="954107"/>
          </a:xfrm>
          <a:prstGeom prst="rect">
            <a:avLst/>
          </a:prstGeom>
          <a:solidFill>
            <a:srgbClr val="7F4980">
              <a:alpha val="70000"/>
            </a:srgbClr>
          </a:solidFill>
          <a:ln w="38100" cmpd="dbl">
            <a:solidFill>
              <a:srgbClr val="551C55"/>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r>
              <a:rPr lang="zh-CN" altLang="en-US" sz="2800" i="0" dirty="0" smtClean="0">
                <a:solidFill>
                  <a:schemeClr val="bg1"/>
                </a:solidFill>
                <a:latin typeface="Kaiti SC" charset="-122"/>
                <a:ea typeface="Kaiti SC" charset="-122"/>
                <a:cs typeface="Kaiti SC" charset="-122"/>
              </a:rPr>
              <a:t>凡是</a:t>
            </a:r>
            <a:r>
              <a:rPr lang="zh-CN" altLang="en-US" sz="2800" i="0" dirty="0">
                <a:solidFill>
                  <a:schemeClr val="bg1"/>
                </a:solidFill>
                <a:latin typeface="Kaiti SC" charset="-122"/>
                <a:ea typeface="Kaiti SC" charset="-122"/>
                <a:cs typeface="Kaiti SC" charset="-122"/>
              </a:rPr>
              <a:t>真理都是客观</a:t>
            </a:r>
            <a:r>
              <a:rPr lang="zh-CN" altLang="en-US" sz="2800" i="0" dirty="0" smtClean="0">
                <a:solidFill>
                  <a:schemeClr val="bg1"/>
                </a:solidFill>
                <a:latin typeface="Kaiti SC" charset="-122"/>
                <a:ea typeface="Kaiti SC" charset="-122"/>
                <a:cs typeface="Kaiti SC" charset="-122"/>
              </a:rPr>
              <a:t>真理</a:t>
            </a:r>
          </a:p>
          <a:p>
            <a:pPr algn="ctr" eaLnBrk="1" hangingPunct="1"/>
            <a:r>
              <a:rPr lang="zh-CN" altLang="en-US" sz="2800" i="0" dirty="0" smtClean="0">
                <a:solidFill>
                  <a:schemeClr val="bg1"/>
                </a:solidFill>
                <a:latin typeface="Kaiti SC" charset="-122"/>
                <a:ea typeface="Kaiti SC" charset="-122"/>
                <a:cs typeface="Kaiti SC" charset="-122"/>
              </a:rPr>
              <a:t>真理</a:t>
            </a:r>
            <a:r>
              <a:rPr lang="zh-CN" altLang="en-US" sz="2800" i="0" dirty="0">
                <a:solidFill>
                  <a:schemeClr val="bg1"/>
                </a:solidFill>
                <a:latin typeface="Kaiti SC" charset="-122"/>
                <a:ea typeface="Kaiti SC" charset="-122"/>
                <a:cs typeface="Kaiti SC" charset="-122"/>
              </a:rPr>
              <a:t>的</a:t>
            </a:r>
            <a:r>
              <a:rPr lang="zh-CN" altLang="en-US" sz="2800" i="0" dirty="0" smtClean="0">
                <a:solidFill>
                  <a:schemeClr val="bg1"/>
                </a:solidFill>
                <a:latin typeface="Kaiti SC" charset="-122"/>
                <a:ea typeface="Kaiti SC" charset="-122"/>
                <a:cs typeface="Kaiti SC" charset="-122"/>
              </a:rPr>
              <a:t>唯物论</a:t>
            </a:r>
            <a:endParaRPr lang="zh-CN" altLang="en-US" sz="2800" i="0" dirty="0">
              <a:solidFill>
                <a:schemeClr val="bg1"/>
              </a:solidFill>
              <a:latin typeface="Kaiti SC" charset="-122"/>
              <a:ea typeface="Kaiti SC" charset="-122"/>
              <a:cs typeface="Kaiti SC" charset="-122"/>
            </a:endParaRPr>
          </a:p>
        </p:txBody>
      </p:sp>
      <p:sp>
        <p:nvSpPr>
          <p:cNvPr id="33803" name="Text Box 11">
            <a:hlinkClick r:id="rId2" action="ppaction://hlinksldjump" highlightClick="1">
              <a:snd r:embed="rId3" name="type.wav"/>
            </a:hlinkClick>
            <a:hlinkHover r:id="" action="ppaction://noaction" highlightClick="1"/>
          </p:cNvPr>
          <p:cNvSpPr txBox="1">
            <a:spLocks noChangeArrowheads="1"/>
          </p:cNvSpPr>
          <p:nvPr/>
        </p:nvSpPr>
        <p:spPr bwMode="auto">
          <a:xfrm>
            <a:off x="3477019" y="4128646"/>
            <a:ext cx="1871662" cy="954087"/>
          </a:xfrm>
          <a:prstGeom prst="rect">
            <a:avLst/>
          </a:prstGeom>
          <a:solidFill>
            <a:srgbClr val="7F4980">
              <a:alpha val="70000"/>
            </a:srgbClr>
          </a:solidFill>
          <a:ln w="38100" cmpd="dbl">
            <a:solidFill>
              <a:srgbClr val="551C55"/>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dirty="0">
                <a:solidFill>
                  <a:schemeClr val="bg1"/>
                </a:solidFill>
                <a:latin typeface="Kaiti SC" charset="-122"/>
                <a:ea typeface="Kaiti SC" charset="-122"/>
                <a:cs typeface="Kaiti SC" charset="-122"/>
              </a:rPr>
              <a:t>真理既有绝对性</a:t>
            </a:r>
          </a:p>
        </p:txBody>
      </p:sp>
      <p:sp>
        <p:nvSpPr>
          <p:cNvPr id="33804" name="Text Box 12">
            <a:hlinkClick r:id="rId4" action="ppaction://hlinksldjump" highlightClick="1">
              <a:snd r:embed="rId3" name="type.wav"/>
            </a:hlinkClick>
            <a:hlinkHover r:id="" action="ppaction://noaction" highlightClick="1"/>
          </p:cNvPr>
          <p:cNvSpPr txBox="1">
            <a:spLocks noChangeArrowheads="1"/>
          </p:cNvSpPr>
          <p:nvPr/>
        </p:nvSpPr>
        <p:spPr bwMode="auto">
          <a:xfrm>
            <a:off x="9237262" y="4128646"/>
            <a:ext cx="1944688" cy="954087"/>
          </a:xfrm>
          <a:prstGeom prst="rect">
            <a:avLst/>
          </a:prstGeom>
          <a:solidFill>
            <a:srgbClr val="7F4980">
              <a:alpha val="70000"/>
            </a:srgbClr>
          </a:solidFill>
          <a:ln w="38100" cmpd="dbl">
            <a:solidFill>
              <a:srgbClr val="551C55"/>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a:solidFill>
                  <a:schemeClr val="bg1"/>
                </a:solidFill>
                <a:latin typeface="Kaiti SC" charset="-122"/>
                <a:ea typeface="Kaiti SC" charset="-122"/>
                <a:cs typeface="Kaiti SC" charset="-122"/>
              </a:rPr>
              <a:t>真理又有相对性</a:t>
            </a:r>
          </a:p>
        </p:txBody>
      </p:sp>
      <p:grpSp>
        <p:nvGrpSpPr>
          <p:cNvPr id="3" name="Group 13"/>
          <p:cNvGrpSpPr>
            <a:grpSpLocks/>
          </p:cNvGrpSpPr>
          <p:nvPr/>
        </p:nvGrpSpPr>
        <p:grpSpPr bwMode="auto">
          <a:xfrm>
            <a:off x="4412850" y="2628770"/>
            <a:ext cx="5832475" cy="1439863"/>
            <a:chOff x="0" y="0"/>
            <a:chExt cx="3130" cy="907"/>
          </a:xfrm>
          <a:solidFill>
            <a:srgbClr val="7F4980">
              <a:alpha val="70000"/>
            </a:srgbClr>
          </a:solidFill>
        </p:grpSpPr>
        <p:sp>
          <p:nvSpPr>
            <p:cNvPr id="37902" name="Text Box 14"/>
            <p:cNvSpPr txBox="1">
              <a:spLocks noChangeArrowheads="1"/>
            </p:cNvSpPr>
            <p:nvPr/>
          </p:nvSpPr>
          <p:spPr bwMode="auto">
            <a:xfrm>
              <a:off x="363" y="136"/>
              <a:ext cx="2222" cy="330"/>
            </a:xfrm>
            <a:prstGeom prst="rect">
              <a:avLst/>
            </a:prstGeom>
            <a:grpFill/>
            <a:ln w="38100" cmpd="dbl">
              <a:solidFill>
                <a:srgbClr val="551C55"/>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dirty="0">
                  <a:solidFill>
                    <a:schemeClr val="bg1"/>
                  </a:solidFill>
                  <a:latin typeface="Kaiti SC" charset="-122"/>
                  <a:ea typeface="Kaiti SC" charset="-122"/>
                  <a:cs typeface="Kaiti SC" charset="-122"/>
                </a:rPr>
                <a:t>从真理的辩证法看</a:t>
              </a:r>
            </a:p>
          </p:txBody>
        </p:sp>
        <p:sp>
          <p:nvSpPr>
            <p:cNvPr id="37903" name="Line 15"/>
            <p:cNvSpPr>
              <a:spLocks noChangeShapeType="1"/>
            </p:cNvSpPr>
            <p:nvPr/>
          </p:nvSpPr>
          <p:spPr bwMode="auto">
            <a:xfrm>
              <a:off x="1452" y="0"/>
              <a:ext cx="0" cy="136"/>
            </a:xfrm>
            <a:prstGeom prst="line">
              <a:avLst/>
            </a:prstGeom>
            <a:grpFill/>
            <a:ln w="38100" cmpd="dbl">
              <a:solidFill>
                <a:srgbClr val="551C55"/>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7904" name="Line 16"/>
            <p:cNvSpPr>
              <a:spLocks noChangeShapeType="1"/>
            </p:cNvSpPr>
            <p:nvPr/>
          </p:nvSpPr>
          <p:spPr bwMode="auto">
            <a:xfrm>
              <a:off x="1452" y="499"/>
              <a:ext cx="0" cy="136"/>
            </a:xfrm>
            <a:prstGeom prst="line">
              <a:avLst/>
            </a:prstGeom>
            <a:grpFill/>
            <a:ln w="38100" cmpd="dbl">
              <a:solidFill>
                <a:srgbClr val="551C55"/>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7905" name="Line 17"/>
            <p:cNvSpPr>
              <a:spLocks noChangeShapeType="1"/>
            </p:cNvSpPr>
            <p:nvPr/>
          </p:nvSpPr>
          <p:spPr bwMode="auto">
            <a:xfrm>
              <a:off x="0" y="635"/>
              <a:ext cx="3130" cy="0"/>
            </a:xfrm>
            <a:prstGeom prst="line">
              <a:avLst/>
            </a:prstGeom>
            <a:grpFill/>
            <a:ln w="38100" cmpd="dbl">
              <a:solidFill>
                <a:srgbClr val="551C55"/>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7906" name="Line 18"/>
            <p:cNvSpPr>
              <a:spLocks noChangeShapeType="1"/>
            </p:cNvSpPr>
            <p:nvPr/>
          </p:nvSpPr>
          <p:spPr bwMode="auto">
            <a:xfrm>
              <a:off x="0" y="635"/>
              <a:ext cx="0" cy="272"/>
            </a:xfrm>
            <a:prstGeom prst="line">
              <a:avLst/>
            </a:prstGeom>
            <a:grpFill/>
            <a:ln w="38100" cmpd="dbl">
              <a:solidFill>
                <a:srgbClr val="551C55"/>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37907" name="Line 19"/>
            <p:cNvSpPr>
              <a:spLocks noChangeShapeType="1"/>
            </p:cNvSpPr>
            <p:nvPr/>
          </p:nvSpPr>
          <p:spPr bwMode="auto">
            <a:xfrm>
              <a:off x="3130" y="635"/>
              <a:ext cx="0" cy="272"/>
            </a:xfrm>
            <a:prstGeom prst="line">
              <a:avLst/>
            </a:prstGeom>
            <a:grpFill/>
            <a:ln w="38100" cmpd="dbl">
              <a:solidFill>
                <a:srgbClr val="551C55"/>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33812" name="Text Box 23">
            <a:hlinkClick r:id="rId5" action="ppaction://hlinksldjump" highlightClick="1"/>
            <a:hlinkHover r:id="" action="ppaction://noaction" highlightClick="1"/>
          </p:cNvPr>
          <p:cNvSpPr txBox="1">
            <a:spLocks noChangeArrowheads="1"/>
          </p:cNvSpPr>
          <p:nvPr/>
        </p:nvSpPr>
        <p:spPr bwMode="auto">
          <a:xfrm>
            <a:off x="6248794" y="4100865"/>
            <a:ext cx="1944687" cy="954107"/>
          </a:xfrm>
          <a:prstGeom prst="rect">
            <a:avLst/>
          </a:prstGeom>
          <a:solidFill>
            <a:srgbClr val="7F4980">
              <a:alpha val="70000"/>
            </a:srgbClr>
          </a:solidFill>
          <a:ln w="38100" cmpd="dbl">
            <a:solidFill>
              <a:srgbClr val="551C55"/>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dirty="0">
                <a:solidFill>
                  <a:schemeClr val="bg1"/>
                </a:solidFill>
                <a:latin typeface="Kaiti SC" charset="-122"/>
                <a:ea typeface="Kaiti SC" charset="-122"/>
                <a:cs typeface="Kaiti SC" charset="-122"/>
              </a:rPr>
              <a:t>二者的辩证关系</a:t>
            </a:r>
          </a:p>
        </p:txBody>
      </p:sp>
      <p:grpSp>
        <p:nvGrpSpPr>
          <p:cNvPr id="4" name="Group 21"/>
          <p:cNvGrpSpPr>
            <a:grpSpLocks/>
          </p:cNvGrpSpPr>
          <p:nvPr/>
        </p:nvGrpSpPr>
        <p:grpSpPr bwMode="auto">
          <a:xfrm>
            <a:off x="5456631" y="4605690"/>
            <a:ext cx="3744913" cy="0"/>
            <a:chOff x="0" y="0"/>
            <a:chExt cx="2359" cy="0"/>
          </a:xfrm>
          <a:solidFill>
            <a:srgbClr val="7F4980">
              <a:alpha val="70000"/>
            </a:srgbClr>
          </a:solidFill>
        </p:grpSpPr>
        <p:sp>
          <p:nvSpPr>
            <p:cNvPr id="37900" name="Line 25"/>
            <p:cNvSpPr>
              <a:spLocks noChangeShapeType="1"/>
            </p:cNvSpPr>
            <p:nvPr/>
          </p:nvSpPr>
          <p:spPr bwMode="auto">
            <a:xfrm>
              <a:off x="0" y="0"/>
              <a:ext cx="499" cy="0"/>
            </a:xfrm>
            <a:prstGeom prst="line">
              <a:avLst/>
            </a:prstGeom>
            <a:grpFill/>
            <a:ln w="38100" cmpd="dbl">
              <a:solidFill>
                <a:srgbClr val="551C55"/>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37901" name="Line 26"/>
            <p:cNvSpPr>
              <a:spLocks noChangeShapeType="1"/>
            </p:cNvSpPr>
            <p:nvPr/>
          </p:nvSpPr>
          <p:spPr bwMode="auto">
            <a:xfrm flipH="1">
              <a:off x="1724" y="0"/>
              <a:ext cx="635" cy="0"/>
            </a:xfrm>
            <a:prstGeom prst="line">
              <a:avLst/>
            </a:prstGeom>
            <a:grpFill/>
            <a:ln w="38100" cmpd="dbl">
              <a:solidFill>
                <a:srgbClr val="551C55"/>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24" name="五边形 23"/>
          <p:cNvSpPr/>
          <p:nvPr/>
        </p:nvSpPr>
        <p:spPr>
          <a:xfrm>
            <a:off x="0" y="0"/>
            <a:ext cx="617516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a:t>
            </a:r>
            <a:r>
              <a:rPr kumimoji="1" lang="zh-CN" altLang="en-US" sz="3200" b="1" smtClean="0">
                <a:latin typeface="Kaiti SC" charset="-122"/>
                <a:ea typeface="Kaiti SC" charset="-122"/>
                <a:cs typeface="Kaiti SC" charset="-122"/>
              </a:rPr>
              <a:t>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物的尺度／真理</a:t>
            </a:r>
            <a:endParaRPr kumimoji="1" lang="zh-CN" altLang="en-US" sz="3200" b="1" dirty="0">
              <a:latin typeface="Kaiti SC" charset="-122"/>
              <a:ea typeface="Kaiti SC" charset="-122"/>
              <a:cs typeface="Kaiti SC" charset="-122"/>
            </a:endParaRPr>
          </a:p>
        </p:txBody>
      </p:sp>
      <p:cxnSp>
        <p:nvCxnSpPr>
          <p:cNvPr id="26" name="直线连接符 25"/>
          <p:cNvCxnSpPr/>
          <p:nvPr/>
        </p:nvCxnSpPr>
        <p:spPr>
          <a:xfrm flipH="1">
            <a:off x="1518363" y="1035964"/>
            <a:ext cx="14762" cy="4748645"/>
          </a:xfrm>
          <a:prstGeom prst="line">
            <a:avLst/>
          </a:prstGeom>
          <a:ln>
            <a:solidFill>
              <a:srgbClr val="5A1B58"/>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a:spLocks noChangeArrowheads="1"/>
          </p:cNvSpPr>
          <p:nvPr/>
        </p:nvSpPr>
        <p:spPr bwMode="auto">
          <a:xfrm>
            <a:off x="2135740" y="1035964"/>
            <a:ext cx="738664" cy="4572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kumimoji="1" lang="zh-CN" altLang="en-US" sz="3600" dirty="0" smtClean="0">
                <a:solidFill>
                  <a:srgbClr val="7F4980"/>
                </a:solidFill>
                <a:latin typeface="STKaiti" charset="-122"/>
                <a:ea typeface="STKaiti" charset="-122"/>
                <a:cs typeface="STKaiti" charset="-122"/>
              </a:rPr>
              <a:t>绝对性和相对性</a:t>
            </a:r>
            <a:endParaRPr kumimoji="1" lang="zh-CN" altLang="en-US" sz="3600" dirty="0">
              <a:solidFill>
                <a:srgbClr val="7F4980"/>
              </a:solidFill>
              <a:latin typeface="STKaiti" charset="-122"/>
              <a:ea typeface="STKaiti" charset="-122"/>
              <a:cs typeface="STKaiti" charset="-122"/>
            </a:endParaRPr>
          </a:p>
        </p:txBody>
      </p:sp>
    </p:spTree>
    <p:extLst>
      <p:ext uri="{BB962C8B-B14F-4D97-AF65-F5344CB8AC3E}">
        <p14:creationId xmlns="" xmlns:p14="http://schemas.microsoft.com/office/powerpoint/2010/main" val="101631375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Text Box 8"/>
          <p:cNvSpPr txBox="1">
            <a:spLocks noChangeArrowheads="1"/>
          </p:cNvSpPr>
          <p:nvPr/>
        </p:nvSpPr>
        <p:spPr bwMode="auto">
          <a:xfrm>
            <a:off x="6789038" y="4645305"/>
            <a:ext cx="576103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a:solidFill>
                  <a:schemeClr val="bg2">
                    <a:lumMod val="25000"/>
                  </a:schemeClr>
                </a:solidFill>
                <a:latin typeface="楷体_GB2312" charset="0"/>
                <a:ea typeface="楷体_GB2312" charset="0"/>
              </a:rPr>
              <a:t>如何理解真理的绝对性</a:t>
            </a:r>
            <a:r>
              <a:rPr lang="en-US" altLang="zh-CN" sz="3200" b="1" dirty="0">
                <a:solidFill>
                  <a:schemeClr val="bg2">
                    <a:lumMod val="25000"/>
                  </a:schemeClr>
                </a:solidFill>
                <a:latin typeface="楷体_GB2312" charset="0"/>
                <a:ea typeface="楷体_GB2312" charset="0"/>
              </a:rPr>
              <a:t>?</a:t>
            </a:r>
          </a:p>
        </p:txBody>
      </p:sp>
      <p:sp>
        <p:nvSpPr>
          <p:cNvPr id="34825" name="Rectangle 9"/>
          <p:cNvSpPr>
            <a:spLocks noChangeArrowheads="1"/>
          </p:cNvSpPr>
          <p:nvPr/>
        </p:nvSpPr>
        <p:spPr bwMode="auto">
          <a:xfrm>
            <a:off x="7196231" y="5245464"/>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34826" name="Text Box 10"/>
          <p:cNvSpPr txBox="1">
            <a:spLocks noChangeArrowheads="1"/>
          </p:cNvSpPr>
          <p:nvPr/>
        </p:nvSpPr>
        <p:spPr bwMode="auto">
          <a:xfrm>
            <a:off x="1959861" y="2078064"/>
            <a:ext cx="3623703" cy="1815882"/>
          </a:xfrm>
          <a:prstGeom prst="rect">
            <a:avLst/>
          </a:prstGeom>
          <a:solidFill>
            <a:srgbClr val="7F4980">
              <a:alpha val="79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spcBef>
                <a:spcPct val="50000"/>
              </a:spcBef>
            </a:pPr>
            <a:r>
              <a:rPr lang="zh-CN" altLang="en-US" sz="2800" i="0" dirty="0">
                <a:solidFill>
                  <a:schemeClr val="bg1"/>
                </a:solidFill>
                <a:latin typeface="Kaiti SC" charset="-122"/>
                <a:ea typeface="Kaiti SC" charset="-122"/>
                <a:cs typeface="Kaiti SC" charset="-122"/>
              </a:rPr>
              <a:t>真理的绝对性是指人们对客观事物及其规律的正确认识具有无条件性、无限性</a:t>
            </a:r>
            <a:r>
              <a:rPr lang="zh-CN" altLang="en-US" sz="2800" i="0" dirty="0" smtClean="0">
                <a:solidFill>
                  <a:schemeClr val="bg1"/>
                </a:solidFill>
                <a:latin typeface="Kaiti SC" charset="-122"/>
                <a:ea typeface="Kaiti SC" charset="-122"/>
                <a:cs typeface="Kaiti SC" charset="-122"/>
              </a:rPr>
              <a:t>。</a:t>
            </a:r>
            <a:endParaRPr lang="en-US" altLang="zh-CN" sz="2800" i="0" dirty="0">
              <a:solidFill>
                <a:schemeClr val="bg1"/>
              </a:solidFill>
              <a:latin typeface="Kaiti SC" charset="-122"/>
              <a:ea typeface="Kaiti SC" charset="-122"/>
              <a:cs typeface="Kaiti SC" charset="-122"/>
            </a:endParaRPr>
          </a:p>
        </p:txBody>
      </p:sp>
      <p:sp>
        <p:nvSpPr>
          <p:cNvPr id="34827" name="Text Box 11">
            <a:hlinkClick r:id="rId2" action="ppaction://hlinksldjump" highlightClick="1"/>
            <a:hlinkHover r:id="" action="ppaction://noaction" highlightClick="1"/>
          </p:cNvPr>
          <p:cNvSpPr txBox="1">
            <a:spLocks noChangeArrowheads="1"/>
          </p:cNvSpPr>
          <p:nvPr/>
        </p:nvSpPr>
        <p:spPr bwMode="auto">
          <a:xfrm>
            <a:off x="6607735" y="1968417"/>
            <a:ext cx="2616947" cy="523875"/>
          </a:xfrm>
          <a:prstGeom prst="rect">
            <a:avLst/>
          </a:prstGeom>
          <a:solidFill>
            <a:srgbClr val="7F4980">
              <a:alpha val="79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800" i="0" dirty="0" smtClean="0">
                <a:solidFill>
                  <a:schemeClr val="bg1"/>
                </a:solidFill>
                <a:latin typeface="Kaiti SC" charset="-122"/>
                <a:ea typeface="Kaiti SC" charset="-122"/>
                <a:cs typeface="Kaiti SC" charset="-122"/>
              </a:rPr>
              <a:t>真理</a:t>
            </a:r>
            <a:r>
              <a:rPr lang="zh-CN" altLang="en-US" sz="2800" i="0" dirty="0">
                <a:solidFill>
                  <a:schemeClr val="bg1"/>
                </a:solidFill>
                <a:latin typeface="Kaiti SC" charset="-122"/>
                <a:ea typeface="Kaiti SC" charset="-122"/>
                <a:cs typeface="Kaiti SC" charset="-122"/>
              </a:rPr>
              <a:t>的</a:t>
            </a:r>
            <a:r>
              <a:rPr lang="zh-CN" altLang="en-US" sz="2800" i="0" dirty="0" smtClean="0">
                <a:solidFill>
                  <a:schemeClr val="bg1"/>
                </a:solidFill>
                <a:latin typeface="Kaiti SC" charset="-122"/>
                <a:ea typeface="Kaiti SC" charset="-122"/>
                <a:cs typeface="Kaiti SC" charset="-122"/>
              </a:rPr>
              <a:t>客观性 </a:t>
            </a:r>
            <a:endParaRPr lang="zh-CN" altLang="en-US" sz="2800" i="0" dirty="0">
              <a:solidFill>
                <a:schemeClr val="bg1"/>
              </a:solidFill>
              <a:latin typeface="Kaiti SC" charset="-122"/>
              <a:ea typeface="Kaiti SC" charset="-122"/>
              <a:cs typeface="Kaiti SC" charset="-122"/>
            </a:endParaRPr>
          </a:p>
        </p:txBody>
      </p:sp>
      <p:sp>
        <p:nvSpPr>
          <p:cNvPr id="34828" name="Text Box 12">
            <a:hlinkClick r:id="rId3" action="ppaction://hlinksldjump" highlightClick="1"/>
            <a:hlinkHover r:id="" action="ppaction://noaction" highlightClick="1"/>
          </p:cNvPr>
          <p:cNvSpPr txBox="1">
            <a:spLocks noChangeArrowheads="1"/>
          </p:cNvSpPr>
          <p:nvPr/>
        </p:nvSpPr>
        <p:spPr bwMode="auto">
          <a:xfrm>
            <a:off x="6607735" y="3500354"/>
            <a:ext cx="2616947" cy="523875"/>
          </a:xfrm>
          <a:prstGeom prst="rect">
            <a:avLst/>
          </a:prstGeom>
          <a:solidFill>
            <a:srgbClr val="7F4980">
              <a:alpha val="79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800" i="0" dirty="0" smtClean="0">
                <a:solidFill>
                  <a:schemeClr val="bg1"/>
                </a:solidFill>
                <a:latin typeface="Kaiti SC" charset="-122"/>
                <a:ea typeface="Kaiti SC" charset="-122"/>
                <a:cs typeface="Kaiti SC" charset="-122"/>
              </a:rPr>
              <a:t>真理</a:t>
            </a:r>
            <a:r>
              <a:rPr lang="zh-CN" altLang="en-US" sz="2800" i="0" dirty="0">
                <a:solidFill>
                  <a:schemeClr val="bg1"/>
                </a:solidFill>
                <a:latin typeface="Kaiti SC" charset="-122"/>
                <a:ea typeface="Kaiti SC" charset="-122"/>
                <a:cs typeface="Kaiti SC" charset="-122"/>
              </a:rPr>
              <a:t>的</a:t>
            </a:r>
            <a:r>
              <a:rPr lang="zh-CN" altLang="en-US" sz="2800" i="0" dirty="0" smtClean="0">
                <a:solidFill>
                  <a:schemeClr val="bg1"/>
                </a:solidFill>
                <a:latin typeface="Kaiti SC" charset="-122"/>
                <a:ea typeface="Kaiti SC" charset="-122"/>
                <a:cs typeface="Kaiti SC" charset="-122"/>
              </a:rPr>
              <a:t>可知性     </a:t>
            </a:r>
            <a:endParaRPr lang="zh-CN" altLang="en-US" sz="2800" i="0" dirty="0">
              <a:solidFill>
                <a:schemeClr val="bg1"/>
              </a:solidFill>
              <a:latin typeface="Kaiti SC" charset="-122"/>
              <a:ea typeface="Kaiti SC" charset="-122"/>
              <a:cs typeface="Kaiti SC" charset="-122"/>
            </a:endParaRPr>
          </a:p>
        </p:txBody>
      </p:sp>
      <p:grpSp>
        <p:nvGrpSpPr>
          <p:cNvPr id="3" name="Group 13"/>
          <p:cNvGrpSpPr>
            <a:grpSpLocks/>
          </p:cNvGrpSpPr>
          <p:nvPr/>
        </p:nvGrpSpPr>
        <p:grpSpPr bwMode="auto">
          <a:xfrm>
            <a:off x="5727233" y="2230355"/>
            <a:ext cx="719137" cy="1511300"/>
            <a:chOff x="0" y="0"/>
            <a:chExt cx="453" cy="952"/>
          </a:xfrm>
          <a:solidFill>
            <a:srgbClr val="7F4980">
              <a:alpha val="79000"/>
            </a:srgbClr>
          </a:solidFill>
        </p:grpSpPr>
        <p:sp>
          <p:nvSpPr>
            <p:cNvPr id="1037" name="Line 14"/>
            <p:cNvSpPr>
              <a:spLocks noChangeShapeType="1"/>
            </p:cNvSpPr>
            <p:nvPr/>
          </p:nvSpPr>
          <p:spPr bwMode="auto">
            <a:xfrm>
              <a:off x="0" y="453"/>
              <a:ext cx="181" cy="0"/>
            </a:xfrm>
            <a:prstGeom prst="line">
              <a:avLst/>
            </a:prstGeom>
            <a:grpFill/>
            <a:ln w="38100" cmpd="dbl">
              <a:solidFill>
                <a:schemeClr val="bg1">
                  <a:lumMod val="50000"/>
                </a:schemeClr>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038" name="Line 15"/>
            <p:cNvSpPr>
              <a:spLocks noChangeShapeType="1"/>
            </p:cNvSpPr>
            <p:nvPr/>
          </p:nvSpPr>
          <p:spPr bwMode="auto">
            <a:xfrm>
              <a:off x="181" y="0"/>
              <a:ext cx="0" cy="952"/>
            </a:xfrm>
            <a:prstGeom prst="line">
              <a:avLst/>
            </a:prstGeom>
            <a:grpFill/>
            <a:ln w="38100" cmpd="dbl">
              <a:solidFill>
                <a:schemeClr val="bg1">
                  <a:lumMod val="50000"/>
                </a:schemeClr>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039" name="Line 16"/>
            <p:cNvSpPr>
              <a:spLocks noChangeShapeType="1"/>
            </p:cNvSpPr>
            <p:nvPr/>
          </p:nvSpPr>
          <p:spPr bwMode="auto">
            <a:xfrm>
              <a:off x="181" y="0"/>
              <a:ext cx="272" cy="0"/>
            </a:xfrm>
            <a:prstGeom prst="line">
              <a:avLst/>
            </a:prstGeom>
            <a:grpFill/>
            <a:ln w="38100" cmpd="dbl">
              <a:solidFill>
                <a:schemeClr val="bg1">
                  <a:lumMod val="50000"/>
                </a:schemeClr>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1040" name="Line 17"/>
            <p:cNvSpPr>
              <a:spLocks noChangeShapeType="1"/>
            </p:cNvSpPr>
            <p:nvPr/>
          </p:nvSpPr>
          <p:spPr bwMode="auto">
            <a:xfrm>
              <a:off x="181" y="952"/>
              <a:ext cx="272" cy="0"/>
            </a:xfrm>
            <a:prstGeom prst="line">
              <a:avLst/>
            </a:prstGeom>
            <a:grpFill/>
            <a:ln w="38100" cmpd="dbl">
              <a:solidFill>
                <a:schemeClr val="bg1">
                  <a:lumMod val="50000"/>
                </a:schemeClr>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21" name="五边形 20"/>
          <p:cNvSpPr/>
          <p:nvPr/>
        </p:nvSpPr>
        <p:spPr>
          <a:xfrm>
            <a:off x="0" y="0"/>
            <a:ext cx="532014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真理绝对性</a:t>
            </a:r>
            <a:endParaRPr kumimoji="1" lang="zh-CN" altLang="en-US" sz="3200" b="1" dirty="0">
              <a:latin typeface="Kaiti SC" charset="-122"/>
              <a:ea typeface="Kaiti SC" charset="-122"/>
              <a:cs typeface="Kaiti SC" charset="-122"/>
            </a:endParaRPr>
          </a:p>
        </p:txBody>
      </p:sp>
    </p:spTree>
    <p:extLst>
      <p:ext uri="{BB962C8B-B14F-4D97-AF65-F5344CB8AC3E}">
        <p14:creationId xmlns="" xmlns:p14="http://schemas.microsoft.com/office/powerpoint/2010/main" val="10030162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526958" y="1855493"/>
            <a:ext cx="3074929"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实践与认识</a:t>
            </a:r>
          </a:p>
        </p:txBody>
      </p:sp>
    </p:spTree>
    <p:extLst>
      <p:ext uri="{BB962C8B-B14F-4D97-AF65-F5344CB8AC3E}">
        <p14:creationId xmlns="" xmlns:p14="http://schemas.microsoft.com/office/powerpoint/2010/main" val="475332063"/>
      </p:ext>
    </p:extLst>
  </p:cSld>
  <p:clrMapOvr>
    <a:masterClrMapping/>
  </p:clrMapOvr>
  <p:transition spd="slow">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Text Box 8"/>
          <p:cNvSpPr txBox="1">
            <a:spLocks noChangeArrowheads="1"/>
          </p:cNvSpPr>
          <p:nvPr/>
        </p:nvSpPr>
        <p:spPr bwMode="auto">
          <a:xfrm>
            <a:off x="6862763" y="2627640"/>
            <a:ext cx="57610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a:solidFill>
                  <a:schemeClr val="bg2">
                    <a:lumMod val="25000"/>
                  </a:schemeClr>
                </a:solidFill>
                <a:latin typeface="楷体_GB2312" charset="0"/>
                <a:ea typeface="楷体_GB2312" charset="0"/>
              </a:rPr>
              <a:t>从真理的客观性</a:t>
            </a:r>
            <a:r>
              <a:rPr lang="zh-CN" altLang="en-US" sz="3200" b="1" dirty="0" smtClean="0">
                <a:solidFill>
                  <a:schemeClr val="bg2">
                    <a:lumMod val="25000"/>
                  </a:schemeClr>
                </a:solidFill>
                <a:latin typeface="楷体_GB2312" charset="0"/>
                <a:ea typeface="楷体_GB2312" charset="0"/>
              </a:rPr>
              <a:t>看</a:t>
            </a:r>
            <a:endParaRPr lang="zh-CN" altLang="en-US" sz="3200" b="1" dirty="0">
              <a:solidFill>
                <a:schemeClr val="bg2">
                  <a:lumMod val="25000"/>
                </a:schemeClr>
              </a:solidFill>
              <a:latin typeface="楷体_GB2312" charset="0"/>
              <a:ea typeface="楷体_GB2312" charset="0"/>
            </a:endParaRPr>
          </a:p>
        </p:txBody>
      </p:sp>
      <p:sp>
        <p:nvSpPr>
          <p:cNvPr id="35849" name="Rectangle 9"/>
          <p:cNvSpPr>
            <a:spLocks noChangeArrowheads="1"/>
          </p:cNvSpPr>
          <p:nvPr/>
        </p:nvSpPr>
        <p:spPr bwMode="auto">
          <a:xfrm>
            <a:off x="7223125" y="3207079"/>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35850" name="Text Box 10"/>
          <p:cNvSpPr txBox="1">
            <a:spLocks noChangeArrowheads="1"/>
          </p:cNvSpPr>
          <p:nvPr/>
        </p:nvSpPr>
        <p:spPr bwMode="auto">
          <a:xfrm>
            <a:off x="2050303" y="993062"/>
            <a:ext cx="9285568" cy="1384995"/>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smtClean="0">
                <a:solidFill>
                  <a:schemeClr val="bg2">
                    <a:lumMod val="25000"/>
                  </a:schemeClr>
                </a:solidFill>
                <a:latin typeface="Kaiti SC" charset="-122"/>
                <a:ea typeface="Kaiti SC" charset="-122"/>
                <a:cs typeface="Kaiti SC" charset="-122"/>
              </a:rPr>
              <a:t>任何</a:t>
            </a:r>
            <a:r>
              <a:rPr lang="zh-CN" altLang="en-US" sz="2800" i="0" dirty="0">
                <a:solidFill>
                  <a:schemeClr val="bg2">
                    <a:lumMod val="25000"/>
                  </a:schemeClr>
                </a:solidFill>
                <a:latin typeface="Kaiti SC" charset="-122"/>
                <a:ea typeface="Kaiti SC" charset="-122"/>
                <a:cs typeface="Kaiti SC" charset="-122"/>
              </a:rPr>
              <a:t>真理都必然包含着同客观对象相符合的客观内容，都同谬误有原则的界限，这一点是无条件的，因而是绝对的。在这个意义上，承认了客观真理也就承认了绝对真理。 </a:t>
            </a:r>
          </a:p>
        </p:txBody>
      </p:sp>
      <p:sp>
        <p:nvSpPr>
          <p:cNvPr id="35864" name="Text Box 24"/>
          <p:cNvSpPr txBox="1">
            <a:spLocks noChangeArrowheads="1"/>
          </p:cNvSpPr>
          <p:nvPr/>
        </p:nvSpPr>
        <p:spPr bwMode="auto">
          <a:xfrm>
            <a:off x="2361407" y="2828719"/>
            <a:ext cx="46815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spcBef>
                <a:spcPct val="50000"/>
              </a:spcBef>
            </a:pPr>
            <a:r>
              <a:rPr lang="en-US" altLang="zh-CN" sz="3200" b="1" dirty="0">
                <a:solidFill>
                  <a:srgbClr val="551C55"/>
                </a:solidFill>
                <a:latin typeface="Kaiti SC" charset="-122"/>
                <a:ea typeface="Kaiti SC" charset="-122"/>
                <a:cs typeface="Kaiti SC" charset="-122"/>
              </a:rPr>
              <a:t>a</a:t>
            </a:r>
            <a:r>
              <a:rPr lang="en-US" altLang="zh-CN" sz="3200" b="1" baseline="30000" dirty="0">
                <a:solidFill>
                  <a:srgbClr val="551C55"/>
                </a:solidFill>
                <a:latin typeface="Kaiti SC" charset="-122"/>
                <a:ea typeface="Kaiti SC" charset="-122"/>
                <a:cs typeface="Kaiti SC" charset="-122"/>
              </a:rPr>
              <a:t>2</a:t>
            </a:r>
            <a:r>
              <a:rPr lang="en-US" altLang="zh-CN" sz="3200" b="1" dirty="0">
                <a:solidFill>
                  <a:srgbClr val="551C55"/>
                </a:solidFill>
                <a:latin typeface="Kaiti SC" charset="-122"/>
                <a:ea typeface="Kaiti SC" charset="-122"/>
                <a:cs typeface="Kaiti SC" charset="-122"/>
              </a:rPr>
              <a:t>+b</a:t>
            </a:r>
            <a:r>
              <a:rPr lang="en-US" altLang="zh-CN" sz="3200" b="1" baseline="30000" dirty="0">
                <a:solidFill>
                  <a:srgbClr val="551C55"/>
                </a:solidFill>
                <a:latin typeface="Kaiti SC" charset="-122"/>
                <a:ea typeface="Kaiti SC" charset="-122"/>
                <a:cs typeface="Kaiti SC" charset="-122"/>
              </a:rPr>
              <a:t>2</a:t>
            </a:r>
            <a:r>
              <a:rPr lang="en-US" altLang="zh-CN" sz="3200" b="1" dirty="0">
                <a:solidFill>
                  <a:srgbClr val="551C55"/>
                </a:solidFill>
                <a:latin typeface="Kaiti SC" charset="-122"/>
                <a:ea typeface="Kaiti SC" charset="-122"/>
                <a:cs typeface="Kaiti SC" charset="-122"/>
              </a:rPr>
              <a:t>=c</a:t>
            </a:r>
            <a:r>
              <a:rPr lang="en-US" altLang="zh-CN" sz="3200" b="1" baseline="30000" dirty="0">
                <a:solidFill>
                  <a:srgbClr val="551C55"/>
                </a:solidFill>
                <a:latin typeface="Kaiti SC" charset="-122"/>
                <a:ea typeface="Kaiti SC" charset="-122"/>
                <a:cs typeface="Kaiti SC" charset="-122"/>
              </a:rPr>
              <a:t>2 </a:t>
            </a:r>
            <a:r>
              <a:rPr lang="zh-CN" altLang="en-US" sz="3200" b="1" dirty="0">
                <a:solidFill>
                  <a:srgbClr val="551C55"/>
                </a:solidFill>
                <a:latin typeface="Kaiti SC" charset="-122"/>
                <a:ea typeface="Kaiti SC" charset="-122"/>
                <a:cs typeface="Kaiti SC" charset="-122"/>
              </a:rPr>
              <a:t>毕达哥拉斯定律</a:t>
            </a:r>
          </a:p>
        </p:txBody>
      </p:sp>
      <p:sp>
        <p:nvSpPr>
          <p:cNvPr id="26" name="五边形 25"/>
          <p:cNvSpPr/>
          <p:nvPr/>
        </p:nvSpPr>
        <p:spPr>
          <a:xfrm>
            <a:off x="0" y="0"/>
            <a:ext cx="532014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真理绝对性</a:t>
            </a:r>
            <a:endParaRPr kumimoji="1" lang="zh-CN" altLang="en-US" sz="3200" b="1" dirty="0">
              <a:latin typeface="Kaiti SC" charset="-122"/>
              <a:ea typeface="Kaiti SC" charset="-122"/>
              <a:cs typeface="Kaiti SC" charset="-122"/>
            </a:endParaRPr>
          </a:p>
        </p:txBody>
      </p:sp>
      <p:sp>
        <p:nvSpPr>
          <p:cNvPr id="27" name="Text Box 8"/>
          <p:cNvSpPr txBox="1">
            <a:spLocks noChangeArrowheads="1"/>
          </p:cNvSpPr>
          <p:nvPr/>
        </p:nvSpPr>
        <p:spPr bwMode="auto">
          <a:xfrm>
            <a:off x="6862762" y="5662146"/>
            <a:ext cx="57610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a:solidFill>
                  <a:schemeClr val="bg2">
                    <a:lumMod val="25000"/>
                  </a:schemeClr>
                </a:solidFill>
                <a:latin typeface="楷体_GB2312" charset="0"/>
                <a:ea typeface="楷体_GB2312" charset="0"/>
              </a:rPr>
              <a:t>从真理的可知性</a:t>
            </a:r>
            <a:r>
              <a:rPr lang="zh-CN" altLang="en-US" sz="3200" b="1" dirty="0" smtClean="0">
                <a:solidFill>
                  <a:schemeClr val="bg2">
                    <a:lumMod val="25000"/>
                  </a:schemeClr>
                </a:solidFill>
                <a:latin typeface="楷体_GB2312" charset="0"/>
                <a:ea typeface="楷体_GB2312" charset="0"/>
              </a:rPr>
              <a:t>看</a:t>
            </a:r>
            <a:endParaRPr lang="zh-CN" altLang="en-US" sz="3200" b="1" dirty="0">
              <a:solidFill>
                <a:schemeClr val="bg2">
                  <a:lumMod val="25000"/>
                </a:schemeClr>
              </a:solidFill>
              <a:latin typeface="楷体_GB2312" charset="0"/>
              <a:ea typeface="楷体_GB2312" charset="0"/>
            </a:endParaRPr>
          </a:p>
        </p:txBody>
      </p:sp>
      <p:sp>
        <p:nvSpPr>
          <p:cNvPr id="28" name="Rectangle 9"/>
          <p:cNvSpPr>
            <a:spLocks noChangeArrowheads="1"/>
          </p:cNvSpPr>
          <p:nvPr/>
        </p:nvSpPr>
        <p:spPr bwMode="auto">
          <a:xfrm>
            <a:off x="7221538" y="6241585"/>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29" name="Text Box 10"/>
          <p:cNvSpPr txBox="1">
            <a:spLocks noChangeArrowheads="1"/>
          </p:cNvSpPr>
          <p:nvPr/>
        </p:nvSpPr>
        <p:spPr bwMode="auto">
          <a:xfrm>
            <a:off x="2219978" y="3846264"/>
            <a:ext cx="9285568" cy="1815882"/>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smtClean="0">
                <a:latin typeface="Kaiti SC" charset="-122"/>
                <a:ea typeface="Kaiti SC" charset="-122"/>
                <a:cs typeface="Kaiti SC" charset="-122"/>
              </a:rPr>
              <a:t>人类的认识按其本性来说，能够正确认识无限发展着的物质世界，认识每前进一步，都是对无限发展着的物质世界的接近，这一点也是绝对的、无条件的。在这个意义上，承认世界的可知性，也就承认了绝对真理。</a:t>
            </a:r>
          </a:p>
        </p:txBody>
      </p:sp>
      <p:grpSp>
        <p:nvGrpSpPr>
          <p:cNvPr id="30" name="Group 13"/>
          <p:cNvGrpSpPr>
            <a:grpSpLocks/>
          </p:cNvGrpSpPr>
          <p:nvPr/>
        </p:nvGrpSpPr>
        <p:grpSpPr bwMode="auto">
          <a:xfrm>
            <a:off x="1438322" y="1778785"/>
            <a:ext cx="431800" cy="2735058"/>
            <a:chOff x="181" y="0"/>
            <a:chExt cx="272" cy="952"/>
          </a:xfrm>
          <a:solidFill>
            <a:srgbClr val="7F4980">
              <a:alpha val="79000"/>
            </a:srgbClr>
          </a:solidFill>
        </p:grpSpPr>
        <p:sp>
          <p:nvSpPr>
            <p:cNvPr id="32" name="Line 15"/>
            <p:cNvSpPr>
              <a:spLocks noChangeShapeType="1"/>
            </p:cNvSpPr>
            <p:nvPr/>
          </p:nvSpPr>
          <p:spPr bwMode="auto">
            <a:xfrm>
              <a:off x="181" y="0"/>
              <a:ext cx="0" cy="952"/>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3"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34"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Tree>
    <p:extLst>
      <p:ext uri="{BB962C8B-B14F-4D97-AF65-F5344CB8AC3E}">
        <p14:creationId xmlns="" xmlns:p14="http://schemas.microsoft.com/office/powerpoint/2010/main" val="214224893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Text Box 8"/>
          <p:cNvSpPr txBox="1">
            <a:spLocks noChangeArrowheads="1"/>
          </p:cNvSpPr>
          <p:nvPr/>
        </p:nvSpPr>
        <p:spPr bwMode="auto">
          <a:xfrm>
            <a:off x="6789038" y="4645305"/>
            <a:ext cx="576103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a:solidFill>
                  <a:schemeClr val="bg2">
                    <a:lumMod val="25000"/>
                  </a:schemeClr>
                </a:solidFill>
                <a:latin typeface="楷体_GB2312" charset="0"/>
                <a:ea typeface="楷体_GB2312" charset="0"/>
              </a:rPr>
              <a:t>如何理解真理</a:t>
            </a:r>
            <a:r>
              <a:rPr lang="zh-CN" altLang="en-US" sz="3200" b="1" dirty="0" smtClean="0">
                <a:solidFill>
                  <a:schemeClr val="bg2">
                    <a:lumMod val="25000"/>
                  </a:schemeClr>
                </a:solidFill>
                <a:latin typeface="楷体_GB2312" charset="0"/>
                <a:ea typeface="楷体_GB2312" charset="0"/>
              </a:rPr>
              <a:t>的相对性</a:t>
            </a:r>
            <a:r>
              <a:rPr lang="en-US" altLang="zh-CN" sz="3200" b="1" dirty="0">
                <a:solidFill>
                  <a:schemeClr val="bg2">
                    <a:lumMod val="25000"/>
                  </a:schemeClr>
                </a:solidFill>
                <a:latin typeface="楷体_GB2312" charset="0"/>
                <a:ea typeface="楷体_GB2312" charset="0"/>
              </a:rPr>
              <a:t>?</a:t>
            </a:r>
          </a:p>
        </p:txBody>
      </p:sp>
      <p:sp>
        <p:nvSpPr>
          <p:cNvPr id="34825" name="Rectangle 9"/>
          <p:cNvSpPr>
            <a:spLocks noChangeArrowheads="1"/>
          </p:cNvSpPr>
          <p:nvPr/>
        </p:nvSpPr>
        <p:spPr bwMode="auto">
          <a:xfrm>
            <a:off x="7196231" y="5245464"/>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34826" name="Text Box 10"/>
          <p:cNvSpPr txBox="1">
            <a:spLocks noChangeArrowheads="1"/>
          </p:cNvSpPr>
          <p:nvPr/>
        </p:nvSpPr>
        <p:spPr bwMode="auto">
          <a:xfrm>
            <a:off x="1959861" y="1862620"/>
            <a:ext cx="3623703" cy="2246769"/>
          </a:xfrm>
          <a:prstGeom prst="rect">
            <a:avLst/>
          </a:prstGeom>
          <a:solidFill>
            <a:srgbClr val="7F4980">
              <a:alpha val="79000"/>
            </a:srgbClr>
          </a:solidFill>
          <a:ln w="38100" cmpd="dbl">
            <a:solidFill>
              <a:schemeClr val="tx1"/>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spcBef>
                <a:spcPct val="50000"/>
              </a:spcBef>
            </a:pPr>
            <a:r>
              <a:rPr lang="zh-CN" altLang="en-US" sz="2800" i="0" smtClean="0">
                <a:solidFill>
                  <a:schemeClr val="bg1"/>
                </a:solidFill>
                <a:latin typeface="Kaiti SC" charset="-122"/>
                <a:ea typeface="Kaiti SC" charset="-122"/>
                <a:cs typeface="Kaiti SC" charset="-122"/>
              </a:rPr>
              <a:t>真理</a:t>
            </a:r>
            <a:r>
              <a:rPr lang="zh-CN" altLang="en-US" sz="2800" i="0" dirty="0">
                <a:solidFill>
                  <a:schemeClr val="bg1"/>
                </a:solidFill>
                <a:latin typeface="Kaiti SC" charset="-122"/>
                <a:ea typeface="Kaiti SC" charset="-122"/>
                <a:cs typeface="Kaiti SC" charset="-122"/>
              </a:rPr>
              <a:t>的相对性是指在一定条件下人们对客观事物及其规律的正确认识总是有局限的、不</a:t>
            </a:r>
            <a:r>
              <a:rPr lang="zh-CN" altLang="en-US" sz="2800" i="0">
                <a:solidFill>
                  <a:schemeClr val="bg1"/>
                </a:solidFill>
                <a:latin typeface="Kaiti SC" charset="-122"/>
                <a:ea typeface="Kaiti SC" charset="-122"/>
                <a:cs typeface="Kaiti SC" charset="-122"/>
              </a:rPr>
              <a:t>完全</a:t>
            </a:r>
            <a:r>
              <a:rPr lang="zh-CN" altLang="en-US" sz="2800" i="0" smtClean="0">
                <a:solidFill>
                  <a:schemeClr val="bg1"/>
                </a:solidFill>
                <a:latin typeface="Kaiti SC" charset="-122"/>
                <a:ea typeface="Kaiti SC" charset="-122"/>
                <a:cs typeface="Kaiti SC" charset="-122"/>
              </a:rPr>
              <a:t>的。</a:t>
            </a:r>
            <a:endParaRPr lang="en-US" altLang="zh-CN" sz="2800" i="0" dirty="0">
              <a:solidFill>
                <a:schemeClr val="bg1"/>
              </a:solidFill>
              <a:latin typeface="Kaiti SC" charset="-122"/>
              <a:ea typeface="Kaiti SC" charset="-122"/>
              <a:cs typeface="Kaiti SC" charset="-122"/>
            </a:endParaRPr>
          </a:p>
        </p:txBody>
      </p:sp>
      <p:sp>
        <p:nvSpPr>
          <p:cNvPr id="34827" name="Text Box 11">
            <a:hlinkClick r:id="rId2" action="ppaction://hlinksldjump" highlightClick="1"/>
            <a:hlinkHover r:id="" action="ppaction://noaction" highlightClick="1"/>
          </p:cNvPr>
          <p:cNvSpPr txBox="1">
            <a:spLocks noChangeArrowheads="1"/>
          </p:cNvSpPr>
          <p:nvPr/>
        </p:nvSpPr>
        <p:spPr bwMode="auto">
          <a:xfrm>
            <a:off x="6607735" y="1968417"/>
            <a:ext cx="3225034" cy="523220"/>
          </a:xfrm>
          <a:prstGeom prst="rect">
            <a:avLst/>
          </a:prstGeom>
          <a:solidFill>
            <a:srgbClr val="7F4980">
              <a:alpha val="79000"/>
            </a:srgbClr>
          </a:solidFill>
          <a:ln w="38100" cmpd="dbl">
            <a:solidFill>
              <a:schemeClr val="tx1"/>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800" i="0" smtClean="0">
                <a:solidFill>
                  <a:schemeClr val="bg1"/>
                </a:solidFill>
                <a:latin typeface="Kaiti SC" charset="-122"/>
                <a:ea typeface="Kaiti SC" charset="-122"/>
                <a:cs typeface="Kaiti SC" charset="-122"/>
              </a:rPr>
              <a:t>真理性认识的广度</a:t>
            </a:r>
            <a:endParaRPr lang="zh-CN" altLang="en-US" sz="2800" i="0" dirty="0">
              <a:solidFill>
                <a:schemeClr val="bg1"/>
              </a:solidFill>
              <a:latin typeface="Kaiti SC" charset="-122"/>
              <a:ea typeface="Kaiti SC" charset="-122"/>
              <a:cs typeface="Kaiti SC" charset="-122"/>
            </a:endParaRPr>
          </a:p>
        </p:txBody>
      </p:sp>
      <p:sp>
        <p:nvSpPr>
          <p:cNvPr id="34828" name="Text Box 12">
            <a:hlinkClick r:id="rId3" action="ppaction://hlinksldjump" highlightClick="1"/>
            <a:hlinkHover r:id="" action="ppaction://noaction" highlightClick="1"/>
          </p:cNvPr>
          <p:cNvSpPr txBox="1">
            <a:spLocks noChangeArrowheads="1"/>
          </p:cNvSpPr>
          <p:nvPr/>
        </p:nvSpPr>
        <p:spPr bwMode="auto">
          <a:xfrm>
            <a:off x="6607735" y="3500354"/>
            <a:ext cx="3225034" cy="523220"/>
          </a:xfrm>
          <a:prstGeom prst="rect">
            <a:avLst/>
          </a:prstGeom>
          <a:solidFill>
            <a:srgbClr val="7F4980">
              <a:alpha val="79000"/>
            </a:srgbClr>
          </a:solidFill>
          <a:ln w="38100" cmpd="dbl">
            <a:solidFill>
              <a:schemeClr val="tx1"/>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800" i="0" smtClean="0">
                <a:solidFill>
                  <a:schemeClr val="bg1"/>
                </a:solidFill>
                <a:latin typeface="Kaiti SC" charset="-122"/>
                <a:ea typeface="Kaiti SC" charset="-122"/>
                <a:cs typeface="Kaiti SC" charset="-122"/>
              </a:rPr>
              <a:t>真理性认识的深度</a:t>
            </a:r>
            <a:endParaRPr lang="zh-CN" altLang="en-US" sz="2800" i="0" dirty="0">
              <a:solidFill>
                <a:schemeClr val="bg1"/>
              </a:solidFill>
              <a:latin typeface="Kaiti SC" charset="-122"/>
              <a:ea typeface="Kaiti SC" charset="-122"/>
              <a:cs typeface="Kaiti SC" charset="-122"/>
            </a:endParaRPr>
          </a:p>
        </p:txBody>
      </p:sp>
      <p:grpSp>
        <p:nvGrpSpPr>
          <p:cNvPr id="3" name="Group 13"/>
          <p:cNvGrpSpPr>
            <a:grpSpLocks/>
          </p:cNvGrpSpPr>
          <p:nvPr/>
        </p:nvGrpSpPr>
        <p:grpSpPr bwMode="auto">
          <a:xfrm>
            <a:off x="5727233" y="2230355"/>
            <a:ext cx="719137" cy="1511300"/>
            <a:chOff x="0" y="0"/>
            <a:chExt cx="453" cy="952"/>
          </a:xfrm>
          <a:solidFill>
            <a:srgbClr val="7F4980">
              <a:alpha val="79000"/>
            </a:srgbClr>
          </a:solidFill>
        </p:grpSpPr>
        <p:sp>
          <p:nvSpPr>
            <p:cNvPr id="1037" name="Line 14"/>
            <p:cNvSpPr>
              <a:spLocks noChangeShapeType="1"/>
            </p:cNvSpPr>
            <p:nvPr/>
          </p:nvSpPr>
          <p:spPr bwMode="auto">
            <a:xfrm>
              <a:off x="0" y="453"/>
              <a:ext cx="181" cy="0"/>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038" name="Line 15"/>
            <p:cNvSpPr>
              <a:spLocks noChangeShapeType="1"/>
            </p:cNvSpPr>
            <p:nvPr/>
          </p:nvSpPr>
          <p:spPr bwMode="auto">
            <a:xfrm>
              <a:off x="181" y="0"/>
              <a:ext cx="0" cy="952"/>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039"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1040"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21" name="五边形 20"/>
          <p:cNvSpPr/>
          <p:nvPr/>
        </p:nvSpPr>
        <p:spPr>
          <a:xfrm>
            <a:off x="0" y="0"/>
            <a:ext cx="532014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真理相对性</a:t>
            </a:r>
            <a:endParaRPr kumimoji="1" lang="zh-CN" altLang="en-US" sz="3200" b="1" dirty="0">
              <a:latin typeface="Kaiti SC" charset="-122"/>
              <a:ea typeface="Kaiti SC" charset="-122"/>
              <a:cs typeface="Kaiti SC" charset="-122"/>
            </a:endParaRPr>
          </a:p>
        </p:txBody>
      </p:sp>
    </p:spTree>
    <p:extLst>
      <p:ext uri="{BB962C8B-B14F-4D97-AF65-F5344CB8AC3E}">
        <p14:creationId xmlns="" xmlns:p14="http://schemas.microsoft.com/office/powerpoint/2010/main" val="7602417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Text Box 8"/>
          <p:cNvSpPr txBox="1">
            <a:spLocks noChangeArrowheads="1"/>
          </p:cNvSpPr>
          <p:nvPr/>
        </p:nvSpPr>
        <p:spPr bwMode="auto">
          <a:xfrm>
            <a:off x="6862762" y="2774377"/>
            <a:ext cx="57610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a:solidFill>
                  <a:schemeClr val="bg2">
                    <a:lumMod val="25000"/>
                  </a:schemeClr>
                </a:solidFill>
                <a:latin typeface="楷体_GB2312" charset="0"/>
                <a:ea typeface="楷体_GB2312" charset="0"/>
              </a:rPr>
              <a:t>从</a:t>
            </a:r>
            <a:r>
              <a:rPr lang="zh-CN" altLang="en-US" sz="3200" b="1" dirty="0" smtClean="0">
                <a:solidFill>
                  <a:schemeClr val="bg2">
                    <a:lumMod val="25000"/>
                  </a:schemeClr>
                </a:solidFill>
                <a:latin typeface="楷体_GB2312" charset="0"/>
                <a:ea typeface="楷体_GB2312" charset="0"/>
              </a:rPr>
              <a:t>真理性认识的广度看</a:t>
            </a:r>
            <a:endParaRPr lang="zh-CN" altLang="en-US" sz="3200" b="1" dirty="0">
              <a:solidFill>
                <a:schemeClr val="bg2">
                  <a:lumMod val="25000"/>
                </a:schemeClr>
              </a:solidFill>
              <a:latin typeface="楷体_GB2312" charset="0"/>
              <a:ea typeface="楷体_GB2312" charset="0"/>
            </a:endParaRPr>
          </a:p>
        </p:txBody>
      </p:sp>
      <p:sp>
        <p:nvSpPr>
          <p:cNvPr id="35849" name="Rectangle 9"/>
          <p:cNvSpPr>
            <a:spLocks noChangeArrowheads="1"/>
          </p:cNvSpPr>
          <p:nvPr/>
        </p:nvSpPr>
        <p:spPr bwMode="auto">
          <a:xfrm>
            <a:off x="7223124" y="3353816"/>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35850" name="Text Box 10"/>
          <p:cNvSpPr txBox="1">
            <a:spLocks noChangeArrowheads="1"/>
          </p:cNvSpPr>
          <p:nvPr/>
        </p:nvSpPr>
        <p:spPr bwMode="auto">
          <a:xfrm>
            <a:off x="1705916" y="1304464"/>
            <a:ext cx="10141697" cy="1200329"/>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spcBef>
                <a:spcPct val="50000"/>
              </a:spcBef>
            </a:pPr>
            <a:r>
              <a:rPr lang="zh-CN" altLang="en-US" sz="2400" i="0" dirty="0">
                <a:latin typeface="Kaiti SC" charset="-122"/>
                <a:ea typeface="Kaiti SC" charset="-122"/>
                <a:cs typeface="Kaiti SC" charset="-122"/>
              </a:rPr>
              <a:t>真理所反映的对象是有条件的、有限的。任何真理由于受到人类实践水平和范围以及认识能力的限制，它只能是对无限的物质世界某一阶段、某一方面、某一层次的认识，因而是有限的。</a:t>
            </a:r>
          </a:p>
        </p:txBody>
      </p:sp>
      <p:sp>
        <p:nvSpPr>
          <p:cNvPr id="26" name="五边形 25"/>
          <p:cNvSpPr/>
          <p:nvPr/>
        </p:nvSpPr>
        <p:spPr>
          <a:xfrm>
            <a:off x="0" y="0"/>
            <a:ext cx="5320145"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真理相对性</a:t>
            </a:r>
            <a:endParaRPr kumimoji="1" lang="zh-CN" altLang="en-US" sz="3200" b="1" dirty="0">
              <a:latin typeface="Kaiti SC" charset="-122"/>
              <a:ea typeface="Kaiti SC" charset="-122"/>
              <a:cs typeface="Kaiti SC" charset="-122"/>
            </a:endParaRPr>
          </a:p>
        </p:txBody>
      </p:sp>
      <p:sp>
        <p:nvSpPr>
          <p:cNvPr id="27" name="Text Box 8"/>
          <p:cNvSpPr txBox="1">
            <a:spLocks noChangeArrowheads="1"/>
          </p:cNvSpPr>
          <p:nvPr/>
        </p:nvSpPr>
        <p:spPr bwMode="auto">
          <a:xfrm>
            <a:off x="6862762" y="5662146"/>
            <a:ext cx="57610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a:solidFill>
                  <a:schemeClr val="bg2">
                    <a:lumMod val="25000"/>
                  </a:schemeClr>
                </a:solidFill>
                <a:latin typeface="楷体_GB2312" charset="0"/>
                <a:ea typeface="楷体_GB2312" charset="0"/>
              </a:rPr>
              <a:t>从</a:t>
            </a:r>
            <a:r>
              <a:rPr lang="zh-CN" altLang="en-US" sz="3200" b="1" dirty="0" smtClean="0">
                <a:solidFill>
                  <a:schemeClr val="bg2">
                    <a:lumMod val="25000"/>
                  </a:schemeClr>
                </a:solidFill>
                <a:latin typeface="楷体_GB2312" charset="0"/>
                <a:ea typeface="楷体_GB2312" charset="0"/>
              </a:rPr>
              <a:t>真理性认识的深度看</a:t>
            </a:r>
            <a:endParaRPr lang="zh-CN" altLang="en-US" sz="3200" b="1" dirty="0">
              <a:solidFill>
                <a:schemeClr val="bg2">
                  <a:lumMod val="25000"/>
                </a:schemeClr>
              </a:solidFill>
              <a:latin typeface="楷体_GB2312" charset="0"/>
              <a:ea typeface="楷体_GB2312" charset="0"/>
            </a:endParaRPr>
          </a:p>
        </p:txBody>
      </p:sp>
      <p:sp>
        <p:nvSpPr>
          <p:cNvPr id="28" name="Rectangle 9"/>
          <p:cNvSpPr>
            <a:spLocks noChangeArrowheads="1"/>
          </p:cNvSpPr>
          <p:nvPr/>
        </p:nvSpPr>
        <p:spPr bwMode="auto">
          <a:xfrm>
            <a:off x="7221538" y="6241585"/>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29" name="Text Box 10"/>
          <p:cNvSpPr txBox="1">
            <a:spLocks noChangeArrowheads="1"/>
          </p:cNvSpPr>
          <p:nvPr/>
        </p:nvSpPr>
        <p:spPr bwMode="auto">
          <a:xfrm>
            <a:off x="1705915" y="3974443"/>
            <a:ext cx="10141697" cy="1200329"/>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spcBef>
                <a:spcPct val="50000"/>
              </a:spcBef>
            </a:pPr>
            <a:r>
              <a:rPr lang="zh-CN" altLang="en-US" sz="2400" i="0" dirty="0">
                <a:latin typeface="Kaiti SC" charset="-122"/>
                <a:ea typeface="Kaiti SC" charset="-122"/>
                <a:cs typeface="Kaiti SC" charset="-122"/>
              </a:rPr>
              <a:t>真理反映的客观对象的正确程度也是有条件的、有限的。由于条件的限制，任何真理对认识对象的反映是相对正确的，即在认识的深度上、精确度上都是有限的、或者是近似的。</a:t>
            </a:r>
          </a:p>
        </p:txBody>
      </p:sp>
      <p:grpSp>
        <p:nvGrpSpPr>
          <p:cNvPr id="30" name="Group 13"/>
          <p:cNvGrpSpPr>
            <a:grpSpLocks/>
          </p:cNvGrpSpPr>
          <p:nvPr/>
        </p:nvGrpSpPr>
        <p:grpSpPr bwMode="auto">
          <a:xfrm>
            <a:off x="1101724" y="1839550"/>
            <a:ext cx="431800" cy="2735058"/>
            <a:chOff x="181" y="0"/>
            <a:chExt cx="272" cy="952"/>
          </a:xfrm>
          <a:solidFill>
            <a:srgbClr val="7F4980">
              <a:alpha val="79000"/>
            </a:srgbClr>
          </a:solidFill>
        </p:grpSpPr>
        <p:sp>
          <p:nvSpPr>
            <p:cNvPr id="32" name="Line 15"/>
            <p:cNvSpPr>
              <a:spLocks noChangeShapeType="1"/>
            </p:cNvSpPr>
            <p:nvPr/>
          </p:nvSpPr>
          <p:spPr bwMode="auto">
            <a:xfrm>
              <a:off x="181" y="0"/>
              <a:ext cx="0" cy="952"/>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3"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34"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Tree>
    <p:extLst>
      <p:ext uri="{BB962C8B-B14F-4D97-AF65-F5344CB8AC3E}">
        <p14:creationId xmlns="" xmlns:p14="http://schemas.microsoft.com/office/powerpoint/2010/main" val="7773717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1"/>
          <p:cNvSpPr txBox="1">
            <a:spLocks noChangeArrowheads="1"/>
          </p:cNvSpPr>
          <p:nvPr/>
        </p:nvSpPr>
        <p:spPr bwMode="auto">
          <a:xfrm>
            <a:off x="9731375" y="533400"/>
            <a:ext cx="185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sp>
        <p:nvSpPr>
          <p:cNvPr id="14" name="矩形 3"/>
          <p:cNvSpPr/>
          <p:nvPr/>
        </p:nvSpPr>
        <p:spPr>
          <a:xfrm>
            <a:off x="1052390" y="1792395"/>
            <a:ext cx="9611652" cy="972712"/>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a:lnSpc>
                <a:spcPts val="2500"/>
              </a:lnSpc>
              <a:defRPr/>
            </a:pPr>
            <a:r>
              <a:rPr lang="zh-CN" altLang="en-US" sz="2400" b="1" dirty="0">
                <a:solidFill>
                  <a:schemeClr val="bg2">
                    <a:lumMod val="25000"/>
                  </a:schemeClr>
                </a:solidFill>
                <a:latin typeface="Kaiti SC" charset="-122"/>
                <a:ea typeface="Kaiti SC" charset="-122"/>
                <a:cs typeface="Kaiti SC" charset="-122"/>
              </a:rPr>
              <a:t>从“静态”上看，任何客观真理既是绝对的、又是相对；</a:t>
            </a:r>
          </a:p>
        </p:txBody>
      </p:sp>
      <p:sp>
        <p:nvSpPr>
          <p:cNvPr id="15" name="直角三角形 2"/>
          <p:cNvSpPr/>
          <p:nvPr/>
        </p:nvSpPr>
        <p:spPr>
          <a:xfrm rot="17109238" flipH="1">
            <a:off x="1545359" y="1498378"/>
            <a:ext cx="936766" cy="2049239"/>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16" name="任意多边形 9"/>
          <p:cNvSpPr/>
          <p:nvPr/>
        </p:nvSpPr>
        <p:spPr>
          <a:xfrm rot="790904">
            <a:off x="840638" y="1451846"/>
            <a:ext cx="2346207" cy="60877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smtClean="0">
                <a:solidFill>
                  <a:schemeClr val="bg1"/>
                </a:solidFill>
                <a:latin typeface="Kaiti SC" charset="-122"/>
                <a:ea typeface="Kaiti SC" charset="-122"/>
                <a:cs typeface="Kaiti SC" charset="-122"/>
              </a:rPr>
              <a:t>静态</a:t>
            </a:r>
            <a:endParaRPr lang="zh-CN" altLang="en-US" sz="3200" b="1" kern="0" dirty="0">
              <a:solidFill>
                <a:schemeClr val="bg1"/>
              </a:solidFill>
              <a:latin typeface="Kaiti SC" charset="-122"/>
              <a:ea typeface="Kaiti SC" charset="-122"/>
              <a:cs typeface="Kaiti SC" charset="-122"/>
            </a:endParaRPr>
          </a:p>
        </p:txBody>
      </p:sp>
      <p:sp>
        <p:nvSpPr>
          <p:cNvPr id="17" name="矩形 3"/>
          <p:cNvSpPr/>
          <p:nvPr/>
        </p:nvSpPr>
        <p:spPr>
          <a:xfrm>
            <a:off x="1030165" y="3845031"/>
            <a:ext cx="9633877" cy="1000101"/>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380891" tIns="68781" rIns="105817" bIns="68781" anchor="ctr"/>
          <a:lstStyle/>
          <a:p>
            <a:pPr>
              <a:lnSpc>
                <a:spcPct val="80000"/>
              </a:lnSpc>
            </a:pPr>
            <a:r>
              <a:rPr lang="zh-CN" altLang="en-US" sz="2400" b="1" dirty="0">
                <a:solidFill>
                  <a:schemeClr val="bg2">
                    <a:lumMod val="25000"/>
                  </a:schemeClr>
                </a:solidFill>
                <a:latin typeface="Kaiti SC" charset="-122"/>
                <a:ea typeface="Kaiti SC" charset="-122"/>
                <a:cs typeface="Kaiti SC" charset="-122"/>
              </a:rPr>
              <a:t>从“动态”上看，任何真理都是由相对性真理向绝对性真理转化的一个环节，又都表现为一个过程。      </a:t>
            </a:r>
          </a:p>
        </p:txBody>
      </p:sp>
      <p:sp>
        <p:nvSpPr>
          <p:cNvPr id="18" name="直角三角形 2"/>
          <p:cNvSpPr/>
          <p:nvPr/>
        </p:nvSpPr>
        <p:spPr>
          <a:xfrm rot="17358300" flipH="1">
            <a:off x="1493992" y="3508706"/>
            <a:ext cx="1202756" cy="2106966"/>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bg1">
              <a:lumMod val="75000"/>
            </a:schemeClr>
          </a:solidFill>
          <a:ln w="25400" cap="flat" cmpd="sng" algn="ctr">
            <a:noFill/>
            <a:prstDash val="solid"/>
          </a:ln>
          <a:effectLst/>
        </p:spPr>
        <p:txBody>
          <a:bodyPr lIns="134387" tIns="67195" rIns="134387" bIns="67195" anchor="ctr"/>
          <a:lstStyle/>
          <a:p>
            <a:pPr algn="ctr">
              <a:defRPr/>
            </a:pPr>
            <a:endParaRPr lang="zh-CN" altLang="en-US" sz="2000" kern="0">
              <a:solidFill>
                <a:sysClr val="window" lastClr="FFFFFF"/>
              </a:solidFill>
              <a:latin typeface="Calibri" panose="020F0502020204030204"/>
              <a:ea typeface="宋体" panose="02010600030101010101" pitchFamily="2" charset="-122"/>
              <a:cs typeface="宋体" charset="0"/>
            </a:endParaRPr>
          </a:p>
        </p:txBody>
      </p:sp>
      <p:sp>
        <p:nvSpPr>
          <p:cNvPr id="19" name="任意多边形 9"/>
          <p:cNvSpPr/>
          <p:nvPr/>
        </p:nvSpPr>
        <p:spPr>
          <a:xfrm rot="1028731">
            <a:off x="1115306" y="3215390"/>
            <a:ext cx="2416357" cy="791099"/>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5A1B58">
              <a:alpha val="41000"/>
            </a:srgbClr>
          </a:solidFill>
          <a:ln w="25400" cap="flat" cmpd="sng" algn="ctr">
            <a:noFill/>
            <a:prstDash val="solid"/>
          </a:ln>
          <a:effectLst/>
        </p:spPr>
        <p:txBody>
          <a:bodyPr lIns="0" tIns="0" rIns="0" bIns="0" anchor="ctr"/>
          <a:lstStyle/>
          <a:p>
            <a:pPr algn="ctr">
              <a:defRPr/>
            </a:pPr>
            <a:r>
              <a:rPr lang="zh-CN" altLang="en-US" sz="3200" b="1" kern="0" dirty="0" smtClean="0">
                <a:solidFill>
                  <a:schemeClr val="bg1"/>
                </a:solidFill>
                <a:latin typeface="Kaiti SC" charset="-122"/>
                <a:ea typeface="Kaiti SC" charset="-122"/>
                <a:cs typeface="Kaiti SC" charset="-122"/>
              </a:rPr>
              <a:t>动态</a:t>
            </a:r>
            <a:endParaRPr lang="zh-CN" altLang="en-US" sz="3200" b="1" kern="0" dirty="0">
              <a:solidFill>
                <a:schemeClr val="bg1"/>
              </a:solidFill>
              <a:latin typeface="Kaiti SC" charset="-122"/>
              <a:ea typeface="Kaiti SC" charset="-122"/>
              <a:cs typeface="Kaiti SC" charset="-122"/>
            </a:endParaRPr>
          </a:p>
        </p:txBody>
      </p:sp>
      <p:sp>
        <p:nvSpPr>
          <p:cNvPr id="37897" name="文本框 3"/>
          <p:cNvSpPr txBox="1">
            <a:spLocks noChangeArrowheads="1"/>
          </p:cNvSpPr>
          <p:nvPr/>
        </p:nvSpPr>
        <p:spPr bwMode="auto">
          <a:xfrm>
            <a:off x="3396202" y="2876798"/>
            <a:ext cx="65274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sz="2400" b="1" dirty="0">
                <a:solidFill>
                  <a:srgbClr val="551C55"/>
                </a:solidFill>
                <a:latin typeface="Kaiti SC" charset="-122"/>
                <a:ea typeface="Kaiti SC" charset="-122"/>
                <a:cs typeface="Kaiti SC" charset="-122"/>
              </a:rPr>
              <a:t>实质</a:t>
            </a:r>
            <a:r>
              <a:rPr lang="zh-CN" altLang="en-US" sz="2400" b="1" dirty="0" smtClean="0">
                <a:solidFill>
                  <a:srgbClr val="551C55"/>
                </a:solidFill>
                <a:latin typeface="Kaiti SC" charset="-122"/>
                <a:ea typeface="Kaiti SC" charset="-122"/>
                <a:cs typeface="Kaiti SC" charset="-122"/>
              </a:rPr>
              <a:t>：</a:t>
            </a:r>
            <a:r>
              <a:rPr lang="zh-CN" altLang="en-US" sz="2000" b="1" dirty="0" smtClean="0">
                <a:solidFill>
                  <a:srgbClr val="551C55"/>
                </a:solidFill>
                <a:latin typeface="Kaiti SC" charset="-122"/>
                <a:ea typeface="Kaiti SC" charset="-122"/>
                <a:cs typeface="Kaiti SC" charset="-122"/>
              </a:rPr>
              <a:t>绝对性</a:t>
            </a:r>
            <a:r>
              <a:rPr lang="zh-CN" altLang="en-US" sz="2000" b="1" dirty="0">
                <a:solidFill>
                  <a:srgbClr val="551C55"/>
                </a:solidFill>
                <a:latin typeface="Kaiti SC" charset="-122"/>
                <a:ea typeface="Kaiti SC" charset="-122"/>
                <a:cs typeface="Kaiti SC" charset="-122"/>
              </a:rPr>
              <a:t>和相对性是同一客观真理的两个</a:t>
            </a:r>
            <a:r>
              <a:rPr lang="zh-CN" altLang="en-US" sz="2000" b="1" dirty="0" smtClean="0">
                <a:solidFill>
                  <a:srgbClr val="551C55"/>
                </a:solidFill>
                <a:latin typeface="Kaiti SC" charset="-122"/>
                <a:ea typeface="Kaiti SC" charset="-122"/>
                <a:cs typeface="Kaiti SC" charset="-122"/>
              </a:rPr>
              <a:t>方面。</a:t>
            </a:r>
            <a:endParaRPr lang="zh-CN" altLang="en-US" sz="2000" b="1" dirty="0">
              <a:solidFill>
                <a:srgbClr val="551C55"/>
              </a:solidFill>
              <a:latin typeface="Kaiti SC" charset="-122"/>
              <a:ea typeface="Kaiti SC" charset="-122"/>
              <a:cs typeface="Kaiti SC" charset="-122"/>
            </a:endParaRPr>
          </a:p>
        </p:txBody>
      </p:sp>
      <p:sp>
        <p:nvSpPr>
          <p:cNvPr id="11" name="五边形 10"/>
          <p:cNvSpPr/>
          <p:nvPr/>
        </p:nvSpPr>
        <p:spPr>
          <a:xfrm>
            <a:off x="0" y="0"/>
            <a:ext cx="9048997"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真理绝对性和相对性</a:t>
            </a:r>
            <a:r>
              <a:rPr kumimoji="1" lang="zh-CN" altLang="en-US" sz="3200" b="1" dirty="0">
                <a:latin typeface="Kaiti SC" charset="-122"/>
                <a:ea typeface="Kaiti SC" charset="-122"/>
                <a:cs typeface="Kaiti SC" charset="-122"/>
              </a:rPr>
              <a:t>的辩证关系</a:t>
            </a:r>
          </a:p>
        </p:txBody>
      </p:sp>
    </p:spTree>
    <p:extLst>
      <p:ext uri="{BB962C8B-B14F-4D97-AF65-F5344CB8AC3E}">
        <p14:creationId xmlns="" xmlns:p14="http://schemas.microsoft.com/office/powerpoint/2010/main" val="1977228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0"/>
            <a:ext cx="617516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人的尺度／价值</a:t>
            </a:r>
            <a:endParaRPr kumimoji="1" lang="zh-CN" altLang="en-US" sz="3200" b="1" dirty="0">
              <a:latin typeface="Kaiti SC" charset="-122"/>
              <a:ea typeface="Kaiti SC" charset="-122"/>
              <a:cs typeface="Kaiti SC" charset="-122"/>
            </a:endParaRPr>
          </a:p>
        </p:txBody>
      </p:sp>
      <p:cxnSp>
        <p:nvCxnSpPr>
          <p:cNvPr id="7" name="直线连接符 6"/>
          <p:cNvCxnSpPr/>
          <p:nvPr/>
        </p:nvCxnSpPr>
        <p:spPr>
          <a:xfrm flipV="1">
            <a:off x="3563471" y="4996115"/>
            <a:ext cx="8628529" cy="3420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4074459" y="5316899"/>
            <a:ext cx="8117541" cy="13448"/>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
        <p:nvSpPr>
          <p:cNvPr id="8" name="Rectangle 3"/>
          <p:cNvSpPr txBox="1">
            <a:spLocks noChangeArrowheads="1"/>
          </p:cNvSpPr>
          <p:nvPr/>
        </p:nvSpPr>
        <p:spPr>
          <a:xfrm>
            <a:off x="4655127" y="884373"/>
            <a:ext cx="7350826" cy="4289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Clr>
                <a:srgbClr val="7F4980"/>
              </a:buClr>
              <a:buFont typeface="ZapfDingbatsITC" charset="0"/>
              <a:buChar char="✤"/>
            </a:pPr>
            <a:r>
              <a:rPr lang="en-US" altLang="zh-CN" sz="2000" b="1" dirty="0" smtClean="0">
                <a:solidFill>
                  <a:schemeClr val="bg2">
                    <a:lumMod val="25000"/>
                  </a:schemeClr>
                </a:solidFill>
                <a:latin typeface="Kaiti SC" charset="-122"/>
                <a:ea typeface="Kaiti SC" charset="-122"/>
                <a:cs typeface="Kaiti SC" charset="-122"/>
              </a:rPr>
              <a:t>    </a:t>
            </a:r>
            <a:r>
              <a:rPr lang="zh-CN" altLang="en-US" sz="2000" b="1" dirty="0" smtClean="0">
                <a:solidFill>
                  <a:schemeClr val="bg2">
                    <a:lumMod val="25000"/>
                  </a:schemeClr>
                </a:solidFill>
                <a:latin typeface="Kaiti SC" charset="-122"/>
                <a:ea typeface="Kaiti SC" charset="-122"/>
                <a:cs typeface="Kaiti SC" charset="-122"/>
              </a:rPr>
              <a:t>价值，就是客体的属性对于主体需要的满足关系，或者说价值的实质就在于客体的属性与主体的需要相一致、相符合或相接近。对于具有如此性质的客体，我们就说它对于主体有价值（或有正价值）</a:t>
            </a:r>
          </a:p>
          <a:p>
            <a:pPr marL="0" indent="0" algn="just">
              <a:lnSpc>
                <a:spcPct val="100000"/>
              </a:lnSpc>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    价值不是一种实体，而是主体和客体之间的一种特定的关系，即客体以自身的属性满足主体的需要和主体需要被客体满足的效益关系，是主客体之间联系的纽带。</a:t>
            </a:r>
          </a:p>
          <a:p>
            <a:pPr marL="0" indent="0" algn="just">
              <a:lnSpc>
                <a:spcPct val="100000"/>
              </a:lnSpc>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    哲学的价值是一种具有普遍意义的抽象，其具体形态是多种多样的。从客体来说，有物质价值、精神文化价值、人的价值等三种基本类型。从主体来说，如经济价值、政治价值、审美价值、个人价值、群体价值、认识价值、实践价值等。</a:t>
            </a:r>
          </a:p>
          <a:p>
            <a:pPr marL="0" indent="0" algn="just">
              <a:lnSpc>
                <a:spcPct val="100000"/>
              </a:lnSpc>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    价值因为承载了主客体的联系，也当然成为认识活动的重要标尺，或者说，认识活动以满足人们的需要为标准。</a:t>
            </a:r>
          </a:p>
          <a:p>
            <a:pPr marL="0" indent="0" algn="just"/>
            <a:endParaRPr lang="en-US" altLang="zh-CN" sz="2400" dirty="0"/>
          </a:p>
        </p:txBody>
      </p:sp>
      <p:pic>
        <p:nvPicPr>
          <p:cNvPr id="9" name="图片 8"/>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200400" y="4087906"/>
            <a:ext cx="8991600" cy="2770094"/>
          </a:xfrm>
          <a:prstGeom prst="rect">
            <a:avLst/>
          </a:prstGeom>
          <a:effectLst>
            <a:softEdge rad="1270000"/>
          </a:effectLst>
        </p:spPr>
      </p:pic>
      <p:pic>
        <p:nvPicPr>
          <p:cNvPr id="10" name="图片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 y="620713"/>
            <a:ext cx="5545776" cy="6237287"/>
          </a:xfrm>
          <a:prstGeom prst="rect">
            <a:avLst/>
          </a:prstGeom>
          <a:effectLst>
            <a:softEdge rad="1270000"/>
          </a:effectLst>
        </p:spPr>
      </p:pic>
    </p:spTree>
    <p:extLst>
      <p:ext uri="{BB962C8B-B14F-4D97-AF65-F5344CB8AC3E}">
        <p14:creationId xmlns="" xmlns:p14="http://schemas.microsoft.com/office/powerpoint/2010/main" val="8441584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框 1"/>
          <p:cNvSpPr txBox="1">
            <a:spLocks noChangeArrowheads="1"/>
          </p:cNvSpPr>
          <p:nvPr/>
        </p:nvSpPr>
        <p:spPr bwMode="auto">
          <a:xfrm>
            <a:off x="9731375" y="533400"/>
            <a:ext cx="185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a:p>
        </p:txBody>
      </p:sp>
      <p:graphicFrame>
        <p:nvGraphicFramePr>
          <p:cNvPr id="2" name="图表 1"/>
          <p:cNvGraphicFramePr/>
          <p:nvPr>
            <p:extLst>
              <p:ext uri="{D42A27DB-BD31-4B8C-83A1-F6EECF244321}">
                <p14:modId xmlns="" xmlns:p14="http://schemas.microsoft.com/office/powerpoint/2010/main" val="2136507503"/>
              </p:ext>
            </p:extLst>
          </p:nvPr>
        </p:nvGraphicFramePr>
        <p:xfrm>
          <a:off x="-450270" y="1284974"/>
          <a:ext cx="7016328" cy="4581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678" name="文本框 3"/>
          <p:cNvSpPr txBox="1">
            <a:spLocks noChangeArrowheads="1"/>
          </p:cNvSpPr>
          <p:nvPr/>
        </p:nvSpPr>
        <p:spPr bwMode="auto">
          <a:xfrm>
            <a:off x="5860468" y="2400226"/>
            <a:ext cx="5522027"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endParaRPr lang="zh-CN" altLang="en-US" sz="2400" b="1" dirty="0" smtClean="0">
              <a:solidFill>
                <a:schemeClr val="bg2">
                  <a:lumMod val="25000"/>
                </a:schemeClr>
              </a:solidFill>
              <a:latin typeface="Kaiti SC" charset="-122"/>
              <a:ea typeface="Kaiti SC" charset="-122"/>
              <a:cs typeface="Kaiti SC" charset="-122"/>
            </a:endParaRPr>
          </a:p>
          <a:p>
            <a:pPr marL="342900" indent="-342900">
              <a:buClr>
                <a:srgbClr val="7F4980"/>
              </a:buClr>
              <a:buFont typeface="ZapfDingbatsITC" charset="0"/>
              <a:buChar char="✤"/>
            </a:pPr>
            <a:r>
              <a:rPr lang="zh-CN" altLang="en-US" sz="2400" b="1" dirty="0" smtClean="0">
                <a:solidFill>
                  <a:schemeClr val="bg2">
                    <a:lumMod val="25000"/>
                  </a:schemeClr>
                </a:solidFill>
                <a:latin typeface="Kaiti SC" charset="-122"/>
                <a:ea typeface="Kaiti SC" charset="-122"/>
                <a:cs typeface="Kaiti SC" charset="-122"/>
              </a:rPr>
              <a:t>首先</a:t>
            </a:r>
            <a:r>
              <a:rPr lang="zh-CN" altLang="en-US" sz="2400" b="1" dirty="0">
                <a:solidFill>
                  <a:schemeClr val="bg2">
                    <a:lumMod val="25000"/>
                  </a:schemeClr>
                </a:solidFill>
                <a:latin typeface="Kaiti SC" charset="-122"/>
                <a:ea typeface="Kaiti SC" charset="-122"/>
                <a:cs typeface="Kaiti SC" charset="-122"/>
              </a:rPr>
              <a:t>，</a:t>
            </a:r>
            <a:r>
              <a:rPr lang="zh-CN" altLang="en-US" sz="2400" b="1" dirty="0" smtClean="0">
                <a:solidFill>
                  <a:schemeClr val="bg2">
                    <a:lumMod val="25000"/>
                  </a:schemeClr>
                </a:solidFill>
                <a:latin typeface="Kaiti SC" charset="-122"/>
                <a:ea typeface="Kaiti SC" charset="-122"/>
                <a:cs typeface="Kaiti SC" charset="-122"/>
              </a:rPr>
              <a:t>人</a:t>
            </a:r>
            <a:r>
              <a:rPr lang="zh-CN" altLang="en-US" sz="2400" b="1" dirty="0">
                <a:solidFill>
                  <a:schemeClr val="bg2">
                    <a:lumMod val="25000"/>
                  </a:schemeClr>
                </a:solidFill>
                <a:latin typeface="Kaiti SC" charset="-122"/>
                <a:ea typeface="Kaiti SC" charset="-122"/>
                <a:cs typeface="Kaiti SC" charset="-122"/>
              </a:rPr>
              <a:t>的需要具有客观性</a:t>
            </a:r>
            <a:r>
              <a:rPr lang="zh-CN" altLang="en-US" sz="2400" b="1" dirty="0" smtClean="0">
                <a:solidFill>
                  <a:schemeClr val="bg2">
                    <a:lumMod val="25000"/>
                  </a:schemeClr>
                </a:solidFill>
                <a:latin typeface="Kaiti SC" charset="-122"/>
                <a:ea typeface="Kaiti SC" charset="-122"/>
                <a:cs typeface="Kaiti SC" charset="-122"/>
              </a:rPr>
              <a:t>。</a:t>
            </a:r>
          </a:p>
          <a:p>
            <a:pPr marL="342900" indent="-342900">
              <a:buClr>
                <a:srgbClr val="7F4980"/>
              </a:buClr>
              <a:buFont typeface="ZapfDingbatsITC" charset="0"/>
              <a:buChar char="✤"/>
            </a:pPr>
            <a:r>
              <a:rPr lang="zh-CN" altLang="en-US" sz="2400" b="1" dirty="0" smtClean="0">
                <a:solidFill>
                  <a:schemeClr val="bg2">
                    <a:lumMod val="25000"/>
                  </a:schemeClr>
                </a:solidFill>
                <a:latin typeface="Kaiti SC" charset="-122"/>
                <a:ea typeface="Kaiti SC" charset="-122"/>
                <a:cs typeface="Kaiti SC" charset="-122"/>
              </a:rPr>
              <a:t>其次</a:t>
            </a:r>
            <a:r>
              <a:rPr lang="zh-CN" altLang="en-US" sz="2400" b="1" dirty="0">
                <a:solidFill>
                  <a:schemeClr val="bg2">
                    <a:lumMod val="25000"/>
                  </a:schemeClr>
                </a:solidFill>
                <a:latin typeface="Kaiti SC" charset="-122"/>
                <a:ea typeface="Kaiti SC" charset="-122"/>
                <a:cs typeface="Kaiti SC" charset="-122"/>
              </a:rPr>
              <a:t>，</a:t>
            </a:r>
            <a:r>
              <a:rPr lang="zh-CN" altLang="en-US" sz="2400" b="1" dirty="0" smtClean="0">
                <a:solidFill>
                  <a:schemeClr val="bg2">
                    <a:lumMod val="25000"/>
                  </a:schemeClr>
                </a:solidFill>
                <a:latin typeface="Kaiti SC" charset="-122"/>
                <a:ea typeface="Kaiti SC" charset="-122"/>
                <a:cs typeface="Kaiti SC" charset="-122"/>
              </a:rPr>
              <a:t>用</a:t>
            </a:r>
            <a:r>
              <a:rPr lang="zh-CN" altLang="en-US" sz="2400" b="1" dirty="0">
                <a:solidFill>
                  <a:schemeClr val="bg2">
                    <a:lumMod val="25000"/>
                  </a:schemeClr>
                </a:solidFill>
                <a:latin typeface="Kaiti SC" charset="-122"/>
                <a:ea typeface="Kaiti SC" charset="-122"/>
                <a:cs typeface="Kaiti SC" charset="-122"/>
              </a:rPr>
              <a:t>来满足人的需要的对象也具有客观性</a:t>
            </a:r>
            <a:r>
              <a:rPr lang="zh-CN" altLang="en-US" sz="2400" b="1" dirty="0" smtClean="0">
                <a:solidFill>
                  <a:schemeClr val="bg2">
                    <a:lumMod val="25000"/>
                  </a:schemeClr>
                </a:solidFill>
                <a:latin typeface="Kaiti SC" charset="-122"/>
                <a:ea typeface="Kaiti SC" charset="-122"/>
                <a:cs typeface="Kaiti SC" charset="-122"/>
              </a:rPr>
              <a:t>。</a:t>
            </a:r>
          </a:p>
          <a:p>
            <a:pPr marL="342900" indent="-342900">
              <a:buClr>
                <a:srgbClr val="7F4980"/>
              </a:buClr>
              <a:buFont typeface="ZapfDingbatsITC" charset="0"/>
              <a:buChar char="✤"/>
            </a:pPr>
            <a:r>
              <a:rPr lang="zh-CN" altLang="en-US" sz="2400" b="1" dirty="0" smtClean="0">
                <a:solidFill>
                  <a:schemeClr val="bg2">
                    <a:lumMod val="25000"/>
                  </a:schemeClr>
                </a:solidFill>
                <a:latin typeface="Kaiti SC" charset="-122"/>
                <a:ea typeface="Kaiti SC" charset="-122"/>
                <a:cs typeface="Kaiti SC" charset="-122"/>
              </a:rPr>
              <a:t>最后</a:t>
            </a:r>
            <a:r>
              <a:rPr lang="zh-CN" altLang="en-US" sz="2400" b="1" dirty="0">
                <a:solidFill>
                  <a:schemeClr val="bg2">
                    <a:lumMod val="25000"/>
                  </a:schemeClr>
                </a:solidFill>
                <a:latin typeface="Kaiti SC" charset="-122"/>
                <a:ea typeface="Kaiti SC" charset="-122"/>
                <a:cs typeface="Kaiti SC" charset="-122"/>
              </a:rPr>
              <a:t>，</a:t>
            </a:r>
            <a:r>
              <a:rPr lang="zh-CN" altLang="en-US" sz="2400" b="1" dirty="0" smtClean="0">
                <a:solidFill>
                  <a:schemeClr val="bg2">
                    <a:lumMod val="25000"/>
                  </a:schemeClr>
                </a:solidFill>
                <a:latin typeface="Kaiti SC" charset="-122"/>
                <a:ea typeface="Kaiti SC" charset="-122"/>
                <a:cs typeface="Kaiti SC" charset="-122"/>
              </a:rPr>
              <a:t>满足</a:t>
            </a:r>
            <a:r>
              <a:rPr lang="zh-CN" altLang="en-US" sz="2400" b="1" dirty="0">
                <a:solidFill>
                  <a:schemeClr val="bg2">
                    <a:lumMod val="25000"/>
                  </a:schemeClr>
                </a:solidFill>
                <a:latin typeface="Kaiti SC" charset="-122"/>
                <a:ea typeface="Kaiti SC" charset="-122"/>
                <a:cs typeface="Kaiti SC" charset="-122"/>
              </a:rPr>
              <a:t>人的需要的过程和结果也具有客观性。</a:t>
            </a:r>
          </a:p>
          <a:p>
            <a:endParaRPr lang="zh-CN" altLang="en-US" sz="2400" dirty="0">
              <a:latin typeface="楷体_GB2312" charset="0"/>
              <a:ea typeface="楷体_GB2312" charset="0"/>
            </a:endParaRPr>
          </a:p>
          <a:p>
            <a:endParaRPr lang="zh-CN" altLang="en-US" sz="2400" b="1" dirty="0">
              <a:solidFill>
                <a:schemeClr val="bg2">
                  <a:lumMod val="25000"/>
                </a:schemeClr>
              </a:solidFill>
              <a:latin typeface="Kaiti SC" charset="-122"/>
              <a:ea typeface="Kaiti SC" charset="-122"/>
              <a:cs typeface="Kaiti SC" charset="-122"/>
            </a:endParaRPr>
          </a:p>
        </p:txBody>
      </p:sp>
      <p:sp>
        <p:nvSpPr>
          <p:cNvPr id="9" name="五边形 8"/>
          <p:cNvSpPr/>
          <p:nvPr/>
        </p:nvSpPr>
        <p:spPr>
          <a:xfrm>
            <a:off x="-1" y="0"/>
            <a:ext cx="5284520"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价值特性</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sp>
        <p:nvSpPr>
          <p:cNvPr id="10" name="矩形 9"/>
          <p:cNvSpPr/>
          <p:nvPr/>
        </p:nvSpPr>
        <p:spPr>
          <a:xfrm>
            <a:off x="5786249" y="2574690"/>
            <a:ext cx="5670467" cy="2327702"/>
          </a:xfrm>
          <a:prstGeom prst="rect">
            <a:avLst/>
          </a:prstGeom>
          <a:noFill/>
          <a:ln w="76200">
            <a:solidFill>
              <a:srgbClr val="7E487F">
                <a:alpha val="47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文本框 2"/>
          <p:cNvSpPr txBox="1"/>
          <p:nvPr/>
        </p:nvSpPr>
        <p:spPr>
          <a:xfrm>
            <a:off x="7406640" y="1815451"/>
            <a:ext cx="2819399" cy="584775"/>
          </a:xfrm>
          <a:prstGeom prst="rect">
            <a:avLst/>
          </a:prstGeom>
          <a:noFill/>
        </p:spPr>
        <p:txBody>
          <a:bodyPr wrap="square" rtlCol="0">
            <a:spAutoFit/>
          </a:bodyPr>
          <a:lstStyle/>
          <a:p>
            <a:pPr algn="ctr"/>
            <a:r>
              <a:rPr kumimoji="1" lang="zh-CN" altLang="en-US" sz="3200" b="1" dirty="0" smtClean="0">
                <a:solidFill>
                  <a:srgbClr val="551C55"/>
                </a:solidFill>
                <a:latin typeface="Kaiti SC" charset="-122"/>
                <a:ea typeface="Kaiti SC" charset="-122"/>
                <a:cs typeface="Kaiti SC" charset="-122"/>
              </a:rPr>
              <a:t>“四个特性”</a:t>
            </a:r>
            <a:endParaRPr kumimoji="1" lang="zh-CN" altLang="en-US" sz="3200" b="1" dirty="0">
              <a:solidFill>
                <a:srgbClr val="551C55"/>
              </a:solidFill>
              <a:latin typeface="Kaiti SC" charset="-122"/>
              <a:ea typeface="Kaiti SC" charset="-122"/>
              <a:cs typeface="Kaiti SC" charset="-122"/>
            </a:endParaRPr>
          </a:p>
        </p:txBody>
      </p:sp>
    </p:spTree>
    <p:extLst>
      <p:ext uri="{BB962C8B-B14F-4D97-AF65-F5344CB8AC3E}">
        <p14:creationId xmlns="" xmlns:p14="http://schemas.microsoft.com/office/powerpoint/2010/main" val="930533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2" y="0"/>
            <a:ext cx="6638307"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3200" b="1" dirty="0" smtClean="0">
                <a:latin typeface="Kaiti SC" charset="-122"/>
                <a:ea typeface="Kaiti SC" charset="-122"/>
                <a:cs typeface="Kaiti SC" charset="-122"/>
              </a:rPr>
              <a:t>认识的原则</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价值评价及其特性</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sp>
        <p:nvSpPr>
          <p:cNvPr id="5" name="Text Box 13"/>
          <p:cNvSpPr txBox="1">
            <a:spLocks noChangeArrowheads="1"/>
          </p:cNvSpPr>
          <p:nvPr/>
        </p:nvSpPr>
        <p:spPr bwMode="auto">
          <a:xfrm>
            <a:off x="1318162" y="1199264"/>
            <a:ext cx="9216894" cy="461665"/>
          </a:xfrm>
          <a:prstGeom prst="rect">
            <a:avLst/>
          </a:prstGeom>
          <a:solidFill>
            <a:srgbClr val="5A1B58">
              <a:alpha val="55000"/>
            </a:srgbClr>
          </a:solidFill>
          <a:ln w="38100" cmpd="dbl">
            <a:solidFill>
              <a:schemeClr val="tx1">
                <a:lumMod val="50000"/>
                <a:lumOff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en-US" altLang="zh-CN" sz="2400" i="0" dirty="0">
                <a:solidFill>
                  <a:schemeClr val="bg1"/>
                </a:solidFill>
                <a:latin typeface="Kaiti SC" charset="-122"/>
                <a:ea typeface="Kaiti SC" charset="-122"/>
                <a:cs typeface="Kaiti SC" charset="-122"/>
              </a:rPr>
              <a:t>    </a:t>
            </a:r>
            <a:r>
              <a:rPr lang="zh-CN" altLang="en-US" sz="2400" i="0" dirty="0">
                <a:solidFill>
                  <a:schemeClr val="bg1"/>
                </a:solidFill>
                <a:latin typeface="Kaiti SC" charset="-122"/>
                <a:ea typeface="Kaiti SC" charset="-122"/>
                <a:cs typeface="Kaiti SC" charset="-122"/>
              </a:rPr>
              <a:t>价值评价是一种关于价值现象的认识活动</a:t>
            </a:r>
            <a:r>
              <a:rPr lang="en-US" altLang="zh-CN" sz="2400" i="0" dirty="0">
                <a:solidFill>
                  <a:schemeClr val="bg1"/>
                </a:solidFill>
                <a:latin typeface="Kaiti SC" charset="-122"/>
                <a:ea typeface="Kaiti SC" charset="-122"/>
                <a:cs typeface="Kaiti SC" charset="-122"/>
              </a:rPr>
              <a:t>,</a:t>
            </a:r>
            <a:r>
              <a:rPr lang="zh-CN" altLang="en-US" sz="2400" i="0" dirty="0">
                <a:solidFill>
                  <a:schemeClr val="bg1"/>
                </a:solidFill>
                <a:latin typeface="Kaiti SC" charset="-122"/>
                <a:ea typeface="Kaiti SC" charset="-122"/>
                <a:cs typeface="Kaiti SC" charset="-122"/>
              </a:rPr>
              <a:t>其特点主要有三个方面</a:t>
            </a:r>
            <a:r>
              <a:rPr lang="en-US" altLang="zh-CN" sz="2400" i="0" dirty="0">
                <a:solidFill>
                  <a:schemeClr val="bg1"/>
                </a:solidFill>
                <a:latin typeface="Kaiti SC" charset="-122"/>
                <a:ea typeface="Kaiti SC" charset="-122"/>
                <a:cs typeface="Kaiti SC" charset="-122"/>
              </a:rPr>
              <a:t>:</a:t>
            </a:r>
          </a:p>
        </p:txBody>
      </p:sp>
      <p:sp>
        <p:nvSpPr>
          <p:cNvPr id="6" name="Text Box 14"/>
          <p:cNvSpPr txBox="1">
            <a:spLocks noChangeArrowheads="1"/>
          </p:cNvSpPr>
          <p:nvPr/>
        </p:nvSpPr>
        <p:spPr bwMode="auto">
          <a:xfrm>
            <a:off x="2794076" y="2018363"/>
            <a:ext cx="7202488" cy="461665"/>
          </a:xfrm>
          <a:prstGeom prst="rect">
            <a:avLst/>
          </a:prstGeom>
          <a:solidFill>
            <a:srgbClr val="5A1B58">
              <a:alpha val="55000"/>
            </a:srgbClr>
          </a:solidFill>
          <a:ln w="38100" cmpd="dbl">
            <a:solidFill>
              <a:schemeClr val="tx1">
                <a:lumMod val="50000"/>
                <a:lumOff val="50000"/>
              </a:schemeClr>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i="0" dirty="0" smtClean="0">
                <a:solidFill>
                  <a:schemeClr val="bg1"/>
                </a:solidFill>
                <a:latin typeface="Kaiti SC" charset="-122"/>
                <a:ea typeface="Kaiti SC" charset="-122"/>
                <a:cs typeface="Kaiti SC" charset="-122"/>
              </a:rPr>
              <a:t>第一</a:t>
            </a:r>
            <a:r>
              <a:rPr lang="en-US" altLang="zh-CN" sz="2400" i="0" dirty="0" smtClean="0">
                <a:solidFill>
                  <a:schemeClr val="bg1"/>
                </a:solidFill>
                <a:latin typeface="Kaiti SC" charset="-122"/>
                <a:ea typeface="Kaiti SC" charset="-122"/>
                <a:cs typeface="Kaiti SC" charset="-122"/>
              </a:rPr>
              <a:t>,</a:t>
            </a:r>
            <a:r>
              <a:rPr lang="zh-CN" altLang="en-US" sz="2400" i="0" dirty="0" smtClean="0">
                <a:solidFill>
                  <a:schemeClr val="bg1"/>
                </a:solidFill>
                <a:latin typeface="Kaiti SC" charset="-122"/>
                <a:ea typeface="Kaiti SC" charset="-122"/>
                <a:cs typeface="Kaiti SC" charset="-122"/>
              </a:rPr>
              <a:t>评价是以主体和客体的价值关系为认识对象的。</a:t>
            </a:r>
            <a:endParaRPr lang="zh-CN" altLang="en-US" sz="2400" i="0" dirty="0">
              <a:solidFill>
                <a:schemeClr val="bg1"/>
              </a:solidFill>
              <a:latin typeface="Kaiti SC" charset="-122"/>
              <a:ea typeface="Kaiti SC" charset="-122"/>
              <a:cs typeface="Kaiti SC" charset="-122"/>
            </a:endParaRPr>
          </a:p>
        </p:txBody>
      </p:sp>
      <p:sp>
        <p:nvSpPr>
          <p:cNvPr id="7" name="Text Box 15"/>
          <p:cNvSpPr txBox="1">
            <a:spLocks noChangeArrowheads="1"/>
          </p:cNvSpPr>
          <p:nvPr/>
        </p:nvSpPr>
        <p:spPr bwMode="auto">
          <a:xfrm>
            <a:off x="2794076" y="2628611"/>
            <a:ext cx="7202488" cy="830997"/>
          </a:xfrm>
          <a:prstGeom prst="rect">
            <a:avLst/>
          </a:prstGeom>
          <a:solidFill>
            <a:srgbClr val="5A1B58">
              <a:alpha val="55000"/>
            </a:srgbClr>
          </a:solidFill>
          <a:ln w="38100" cmpd="dbl">
            <a:solidFill>
              <a:schemeClr val="tx1">
                <a:lumMod val="50000"/>
                <a:lumOff val="50000"/>
              </a:schemeClr>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i="0" dirty="0">
                <a:solidFill>
                  <a:schemeClr val="bg1"/>
                </a:solidFill>
                <a:latin typeface="Kaiti SC" charset="-122"/>
                <a:ea typeface="Kaiti SC" charset="-122"/>
                <a:cs typeface="Kaiti SC" charset="-122"/>
              </a:rPr>
              <a:t>第二</a:t>
            </a:r>
            <a:r>
              <a:rPr lang="en-US" altLang="zh-CN" sz="2400" i="0" dirty="0">
                <a:solidFill>
                  <a:schemeClr val="bg1"/>
                </a:solidFill>
                <a:latin typeface="Kaiti SC" charset="-122"/>
                <a:ea typeface="Kaiti SC" charset="-122"/>
                <a:cs typeface="Kaiti SC" charset="-122"/>
              </a:rPr>
              <a:t>,</a:t>
            </a:r>
            <a:r>
              <a:rPr lang="zh-CN" altLang="en-US" sz="2400" i="0" dirty="0">
                <a:solidFill>
                  <a:schemeClr val="bg1"/>
                </a:solidFill>
                <a:latin typeface="Kaiti SC" charset="-122"/>
                <a:ea typeface="Kaiti SC" charset="-122"/>
                <a:cs typeface="Kaiti SC" charset="-122"/>
              </a:rPr>
              <a:t>一般说来</a:t>
            </a:r>
            <a:r>
              <a:rPr lang="en-US" altLang="zh-CN" sz="2400" i="0" dirty="0">
                <a:solidFill>
                  <a:schemeClr val="bg1"/>
                </a:solidFill>
                <a:latin typeface="Kaiti SC" charset="-122"/>
                <a:ea typeface="Kaiti SC" charset="-122"/>
                <a:cs typeface="Kaiti SC" charset="-122"/>
              </a:rPr>
              <a:t>,</a:t>
            </a:r>
            <a:r>
              <a:rPr lang="zh-CN" altLang="en-US" sz="2400" i="0" dirty="0">
                <a:solidFill>
                  <a:schemeClr val="bg1"/>
                </a:solidFill>
                <a:latin typeface="Kaiti SC" charset="-122"/>
                <a:ea typeface="Kaiti SC" charset="-122"/>
                <a:cs typeface="Kaiti SC" charset="-122"/>
              </a:rPr>
              <a:t>评价结果与评价主体有直接联系</a:t>
            </a:r>
            <a:r>
              <a:rPr lang="en-US" altLang="zh-CN" sz="2400" i="0" dirty="0">
                <a:solidFill>
                  <a:schemeClr val="bg1"/>
                </a:solidFill>
                <a:latin typeface="Kaiti SC" charset="-122"/>
                <a:ea typeface="Kaiti SC" charset="-122"/>
                <a:cs typeface="Kaiti SC" charset="-122"/>
              </a:rPr>
              <a:t>,</a:t>
            </a:r>
            <a:r>
              <a:rPr lang="zh-CN" altLang="en-US" sz="2400" i="0" dirty="0">
                <a:solidFill>
                  <a:schemeClr val="bg1"/>
                </a:solidFill>
                <a:latin typeface="Kaiti SC" charset="-122"/>
                <a:ea typeface="Kaiti SC" charset="-122"/>
                <a:cs typeface="Kaiti SC" charset="-122"/>
              </a:rPr>
              <a:t>是依主体的特点而转移的。</a:t>
            </a:r>
          </a:p>
        </p:txBody>
      </p:sp>
      <p:grpSp>
        <p:nvGrpSpPr>
          <p:cNvPr id="8" name="Group 16"/>
          <p:cNvGrpSpPr>
            <a:grpSpLocks/>
          </p:cNvGrpSpPr>
          <p:nvPr/>
        </p:nvGrpSpPr>
        <p:grpSpPr bwMode="auto">
          <a:xfrm>
            <a:off x="2256986" y="1699027"/>
            <a:ext cx="431800" cy="2124827"/>
            <a:chOff x="0" y="0"/>
            <a:chExt cx="272" cy="2101"/>
          </a:xfrm>
          <a:solidFill>
            <a:srgbClr val="5A1B58">
              <a:alpha val="55000"/>
            </a:srgbClr>
          </a:solidFill>
        </p:grpSpPr>
        <p:sp>
          <p:nvSpPr>
            <p:cNvPr id="9" name="Line 17"/>
            <p:cNvSpPr>
              <a:spLocks noChangeShapeType="1"/>
            </p:cNvSpPr>
            <p:nvPr/>
          </p:nvSpPr>
          <p:spPr bwMode="auto">
            <a:xfrm>
              <a:off x="0" y="0"/>
              <a:ext cx="0" cy="2087"/>
            </a:xfrm>
            <a:prstGeom prst="line">
              <a:avLst/>
            </a:prstGeom>
            <a:grpFill/>
            <a:ln w="38100" cmpd="dbl">
              <a:solidFill>
                <a:schemeClr val="tx1">
                  <a:lumMod val="50000"/>
                  <a:lumOff val="50000"/>
                </a:schemeClr>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10" name="Line 18"/>
            <p:cNvSpPr>
              <a:spLocks noChangeShapeType="1"/>
            </p:cNvSpPr>
            <p:nvPr/>
          </p:nvSpPr>
          <p:spPr bwMode="auto">
            <a:xfrm>
              <a:off x="0" y="544"/>
              <a:ext cx="272" cy="0"/>
            </a:xfrm>
            <a:prstGeom prst="line">
              <a:avLst/>
            </a:prstGeom>
            <a:grpFill/>
            <a:ln w="38100" cmpd="dbl">
              <a:solidFill>
                <a:schemeClr val="tx1">
                  <a:lumMod val="50000"/>
                  <a:lumOff val="50000"/>
                </a:schemeClr>
              </a:solidFill>
              <a:round/>
              <a:headEnd/>
              <a:tailEnd type="arrow"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11" name="Line 19"/>
            <p:cNvSpPr>
              <a:spLocks noChangeShapeType="1"/>
            </p:cNvSpPr>
            <p:nvPr/>
          </p:nvSpPr>
          <p:spPr bwMode="auto">
            <a:xfrm>
              <a:off x="0" y="1330"/>
              <a:ext cx="272" cy="0"/>
            </a:xfrm>
            <a:prstGeom prst="line">
              <a:avLst/>
            </a:prstGeom>
            <a:grpFill/>
            <a:ln w="38100" cmpd="dbl">
              <a:solidFill>
                <a:schemeClr val="tx1">
                  <a:lumMod val="50000"/>
                  <a:lumOff val="50000"/>
                </a:schemeClr>
              </a:solidFill>
              <a:round/>
              <a:headEnd/>
              <a:tailEnd type="arrow"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12" name="Line 20"/>
            <p:cNvSpPr>
              <a:spLocks noChangeShapeType="1"/>
            </p:cNvSpPr>
            <p:nvPr/>
          </p:nvSpPr>
          <p:spPr bwMode="auto">
            <a:xfrm>
              <a:off x="0" y="2101"/>
              <a:ext cx="272" cy="0"/>
            </a:xfrm>
            <a:prstGeom prst="line">
              <a:avLst/>
            </a:prstGeom>
            <a:grpFill/>
            <a:ln w="38100" cmpd="dbl">
              <a:solidFill>
                <a:schemeClr val="tx1">
                  <a:lumMod val="50000"/>
                  <a:lumOff val="50000"/>
                </a:schemeClr>
              </a:solidFill>
              <a:round/>
              <a:headEnd/>
              <a:tailEnd type="arrow"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13" name="Text Box 21"/>
          <p:cNvSpPr txBox="1">
            <a:spLocks noChangeArrowheads="1"/>
          </p:cNvSpPr>
          <p:nvPr/>
        </p:nvSpPr>
        <p:spPr bwMode="auto">
          <a:xfrm>
            <a:off x="2794076" y="3608191"/>
            <a:ext cx="7202488" cy="461665"/>
          </a:xfrm>
          <a:prstGeom prst="rect">
            <a:avLst/>
          </a:prstGeom>
          <a:solidFill>
            <a:srgbClr val="5A1B58">
              <a:alpha val="55000"/>
            </a:srgbClr>
          </a:solidFill>
          <a:ln w="38100" cmpd="dbl">
            <a:solidFill>
              <a:schemeClr val="tx1">
                <a:lumMod val="50000"/>
                <a:lumOff val="50000"/>
              </a:schemeClr>
            </a:solid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i="0" dirty="0">
                <a:solidFill>
                  <a:schemeClr val="bg1"/>
                </a:solidFill>
                <a:latin typeface="Kaiti SC" charset="-122"/>
                <a:ea typeface="Kaiti SC" charset="-122"/>
                <a:cs typeface="Kaiti SC" charset="-122"/>
              </a:rPr>
              <a:t>第三</a:t>
            </a:r>
            <a:r>
              <a:rPr lang="en-US" altLang="zh-CN" sz="2400" i="0" dirty="0">
                <a:solidFill>
                  <a:schemeClr val="bg1"/>
                </a:solidFill>
                <a:latin typeface="Kaiti SC" charset="-122"/>
                <a:ea typeface="Kaiti SC" charset="-122"/>
                <a:cs typeface="Kaiti SC" charset="-122"/>
              </a:rPr>
              <a:t>,</a:t>
            </a:r>
            <a:r>
              <a:rPr lang="zh-CN" altLang="en-US" sz="2400" i="0" dirty="0">
                <a:solidFill>
                  <a:schemeClr val="bg1"/>
                </a:solidFill>
                <a:latin typeface="Kaiti SC" charset="-122"/>
                <a:ea typeface="Kaiti SC" charset="-122"/>
                <a:cs typeface="Kaiti SC" charset="-122"/>
              </a:rPr>
              <a:t>评价结果的正确与否依赖于相关知识性认识。</a:t>
            </a:r>
          </a:p>
        </p:txBody>
      </p:sp>
      <p:grpSp>
        <p:nvGrpSpPr>
          <p:cNvPr id="14" name="组合 59"/>
          <p:cNvGrpSpPr/>
          <p:nvPr/>
        </p:nvGrpSpPr>
        <p:grpSpPr>
          <a:xfrm>
            <a:off x="546265" y="4269095"/>
            <a:ext cx="11067802" cy="2088437"/>
            <a:chOff x="1264428" y="1152525"/>
            <a:chExt cx="6847285" cy="2795588"/>
          </a:xfrm>
        </p:grpSpPr>
        <p:sp>
          <p:nvSpPr>
            <p:cNvPr id="15" name="圆角矩形 14"/>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6" name="圆角矩形 15"/>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 name="矩形 1"/>
          <p:cNvSpPr/>
          <p:nvPr/>
        </p:nvSpPr>
        <p:spPr>
          <a:xfrm>
            <a:off x="991590" y="4587473"/>
            <a:ext cx="10177152" cy="1451679"/>
          </a:xfrm>
          <a:prstGeom prst="rect">
            <a:avLst/>
          </a:prstGeom>
        </p:spPr>
        <p:txBody>
          <a:bodyPr wrap="square">
            <a:spAutoFit/>
          </a:bodyPr>
          <a:lstStyle/>
          <a:p>
            <a:pPr algn="just">
              <a:spcBef>
                <a:spcPts val="1000"/>
              </a:spcBef>
              <a:buClr>
                <a:srgbClr val="7F4980"/>
              </a:buClr>
              <a:buFont typeface="ZapfDingbatsITC" charset="0"/>
              <a:buChar char="✤"/>
            </a:pPr>
            <a:r>
              <a:rPr lang="zh-CN" altLang="en-US" sz="2000" b="1" dirty="0">
                <a:solidFill>
                  <a:schemeClr val="bg2">
                    <a:lumMod val="25000"/>
                  </a:schemeClr>
                </a:solidFill>
                <a:latin typeface="Kaiti SC" charset="-122"/>
                <a:ea typeface="Kaiti SC" charset="-122"/>
                <a:cs typeface="Kaiti SC" charset="-122"/>
              </a:rPr>
              <a:t>价值评价的特点表明，评价并不是种主观随意性的认识活动，而是有客观性的认识</a:t>
            </a:r>
            <a:r>
              <a:rPr lang="zh-CN" altLang="en-US" sz="2000" b="1" dirty="0" smtClean="0">
                <a:solidFill>
                  <a:schemeClr val="bg2">
                    <a:lumMod val="25000"/>
                  </a:schemeClr>
                </a:solidFill>
                <a:latin typeface="Kaiti SC" charset="-122"/>
                <a:ea typeface="Kaiti SC" charset="-122"/>
                <a:cs typeface="Kaiti SC" charset="-122"/>
              </a:rPr>
              <a:t>活动。</a:t>
            </a:r>
          </a:p>
          <a:p>
            <a:pPr algn="just">
              <a:spcBef>
                <a:spcPts val="1000"/>
              </a:spcBef>
              <a:buClr>
                <a:srgbClr val="7F4980"/>
              </a:buClr>
              <a:buFont typeface="ZapfDingbatsITC" charset="0"/>
              <a:buChar char="✤"/>
            </a:pPr>
            <a:r>
              <a:rPr lang="zh-CN" altLang="en-US" sz="2000" b="1" dirty="0" smtClean="0">
                <a:solidFill>
                  <a:schemeClr val="bg2">
                    <a:lumMod val="25000"/>
                  </a:schemeClr>
                </a:solidFill>
                <a:latin typeface="Kaiti SC" charset="-122"/>
                <a:ea typeface="Kaiti SC" charset="-122"/>
                <a:cs typeface="Kaiti SC" charset="-122"/>
              </a:rPr>
              <a:t>在</a:t>
            </a:r>
            <a:r>
              <a:rPr lang="zh-CN" altLang="en-US" sz="2000" b="1" dirty="0">
                <a:solidFill>
                  <a:schemeClr val="bg2">
                    <a:lumMod val="25000"/>
                  </a:schemeClr>
                </a:solidFill>
                <a:latin typeface="Kaiti SC" charset="-122"/>
                <a:ea typeface="Kaiti SC" charset="-122"/>
                <a:cs typeface="Kaiti SC" charset="-122"/>
              </a:rPr>
              <a:t>现实中由于价值评价的主体是具体的</a:t>
            </a:r>
            <a:r>
              <a:rPr lang="en-US" altLang="zh-CN" sz="2000" b="1" dirty="0">
                <a:solidFill>
                  <a:schemeClr val="bg2">
                    <a:lumMod val="25000"/>
                  </a:schemeClr>
                </a:solidFill>
                <a:latin typeface="Kaiti SC" charset="-122"/>
                <a:ea typeface="Kaiti SC" charset="-122"/>
                <a:cs typeface="Kaiti SC" charset="-122"/>
              </a:rPr>
              <a:t>,</a:t>
            </a:r>
            <a:r>
              <a:rPr lang="zh-CN" altLang="en-US" sz="2000" b="1" dirty="0">
                <a:solidFill>
                  <a:schemeClr val="bg2">
                    <a:lumMod val="25000"/>
                  </a:schemeClr>
                </a:solidFill>
                <a:latin typeface="Kaiti SC" charset="-122"/>
                <a:ea typeface="Kaiti SC" charset="-122"/>
                <a:cs typeface="Kaiti SC" charset="-122"/>
              </a:rPr>
              <a:t>可以是个人、群体或人类，而这些不同的主体在需要或要求方面往往存在着差异或矛盾，这就决定了不同的主体对同一事物的评价常常会产生差异或矛盾。</a:t>
            </a:r>
          </a:p>
        </p:txBody>
      </p:sp>
    </p:spTree>
    <p:extLst>
      <p:ext uri="{BB962C8B-B14F-4D97-AF65-F5344CB8AC3E}">
        <p14:creationId xmlns="" xmlns:p14="http://schemas.microsoft.com/office/powerpoint/2010/main" val="12073645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ext Box 10"/>
          <p:cNvSpPr txBox="1">
            <a:spLocks noChangeArrowheads="1"/>
          </p:cNvSpPr>
          <p:nvPr/>
        </p:nvSpPr>
        <p:spPr bwMode="auto">
          <a:xfrm>
            <a:off x="1151907" y="1158856"/>
            <a:ext cx="9096498" cy="523875"/>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2800" i="0" dirty="0">
                <a:solidFill>
                  <a:schemeClr val="bg1"/>
                </a:solidFill>
                <a:latin typeface="Kaiti SC" charset="-122"/>
                <a:ea typeface="Kaiti SC" charset="-122"/>
                <a:cs typeface="Kaiti SC" charset="-122"/>
              </a:rPr>
              <a:t>价值评价在实践中起着激励、制约和导向作用。</a:t>
            </a:r>
          </a:p>
        </p:txBody>
      </p:sp>
      <p:sp>
        <p:nvSpPr>
          <p:cNvPr id="46091" name="Text Box 11"/>
          <p:cNvSpPr txBox="1">
            <a:spLocks noChangeArrowheads="1"/>
          </p:cNvSpPr>
          <p:nvPr/>
        </p:nvSpPr>
        <p:spPr bwMode="auto">
          <a:xfrm>
            <a:off x="2370521" y="1936700"/>
            <a:ext cx="7553408" cy="830997"/>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400" i="0" dirty="0" smtClean="0">
                <a:solidFill>
                  <a:schemeClr val="bg1"/>
                </a:solidFill>
                <a:latin typeface="Kaiti SC" charset="-122"/>
                <a:ea typeface="Kaiti SC" charset="-122"/>
                <a:cs typeface="Kaiti SC" charset="-122"/>
              </a:rPr>
              <a:t>首先，价值</a:t>
            </a:r>
            <a:r>
              <a:rPr lang="zh-CN" altLang="en-US" sz="2400" i="0" dirty="0">
                <a:solidFill>
                  <a:schemeClr val="bg1"/>
                </a:solidFill>
                <a:latin typeface="Kaiti SC" charset="-122"/>
                <a:ea typeface="Kaiti SC" charset="-122"/>
                <a:cs typeface="Kaiti SC" charset="-122"/>
              </a:rPr>
              <a:t>评价作为对主体的客观需要和要求的</a:t>
            </a:r>
            <a:r>
              <a:rPr lang="zh-CN" altLang="en-US" sz="2400" i="0" dirty="0" smtClean="0">
                <a:solidFill>
                  <a:schemeClr val="bg1"/>
                </a:solidFill>
                <a:latin typeface="Kaiti SC" charset="-122"/>
                <a:ea typeface="Kaiti SC" charset="-122"/>
                <a:cs typeface="Kaiti SC" charset="-122"/>
              </a:rPr>
              <a:t>认同，是</a:t>
            </a:r>
            <a:r>
              <a:rPr lang="zh-CN" altLang="en-US" sz="2400" i="0" dirty="0">
                <a:solidFill>
                  <a:schemeClr val="bg1"/>
                </a:solidFill>
                <a:latin typeface="Kaiti SC" charset="-122"/>
                <a:ea typeface="Kaiti SC" charset="-122"/>
                <a:cs typeface="Kaiti SC" charset="-122"/>
              </a:rPr>
              <a:t>推动实践实现价值追求的精神力量。</a:t>
            </a:r>
          </a:p>
        </p:txBody>
      </p:sp>
      <p:sp>
        <p:nvSpPr>
          <p:cNvPr id="46092" name="Text Box 12"/>
          <p:cNvSpPr txBox="1">
            <a:spLocks noChangeArrowheads="1"/>
          </p:cNvSpPr>
          <p:nvPr/>
        </p:nvSpPr>
        <p:spPr bwMode="auto">
          <a:xfrm>
            <a:off x="2370521" y="3077825"/>
            <a:ext cx="7553408" cy="1200329"/>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400" i="0" dirty="0" smtClean="0">
                <a:solidFill>
                  <a:schemeClr val="bg1"/>
                </a:solidFill>
                <a:latin typeface="Kaiti SC" charset="-122"/>
                <a:ea typeface="Kaiti SC" charset="-122"/>
                <a:cs typeface="Kaiti SC" charset="-122"/>
              </a:rPr>
              <a:t>其次，价值</a:t>
            </a:r>
            <a:r>
              <a:rPr lang="zh-CN" altLang="en-US" sz="2400" i="0" dirty="0">
                <a:solidFill>
                  <a:schemeClr val="bg1"/>
                </a:solidFill>
                <a:latin typeface="Kaiti SC" charset="-122"/>
                <a:ea typeface="Kaiti SC" charset="-122"/>
                <a:cs typeface="Kaiti SC" charset="-122"/>
              </a:rPr>
              <a:t>评价作为实践的主体尺度</a:t>
            </a:r>
            <a:r>
              <a:rPr lang="en-US" altLang="zh-CN" sz="2400" i="0" dirty="0">
                <a:solidFill>
                  <a:schemeClr val="bg1"/>
                </a:solidFill>
                <a:latin typeface="Kaiti SC" charset="-122"/>
                <a:ea typeface="Kaiti SC" charset="-122"/>
                <a:cs typeface="Kaiti SC" charset="-122"/>
              </a:rPr>
              <a:t>,</a:t>
            </a:r>
            <a:r>
              <a:rPr lang="zh-CN" altLang="en-US" sz="2400" i="0" dirty="0">
                <a:solidFill>
                  <a:schemeClr val="bg1"/>
                </a:solidFill>
                <a:latin typeface="Kaiti SC" charset="-122"/>
                <a:ea typeface="Kaiti SC" charset="-122"/>
                <a:cs typeface="Kaiti SC" charset="-122"/>
              </a:rPr>
              <a:t>它要求实践活动要努力消除盲目性和</a:t>
            </a:r>
            <a:r>
              <a:rPr lang="zh-CN" altLang="en-US" sz="2400" i="0" dirty="0" smtClean="0">
                <a:solidFill>
                  <a:schemeClr val="bg1"/>
                </a:solidFill>
                <a:latin typeface="Kaiti SC" charset="-122"/>
                <a:ea typeface="Kaiti SC" charset="-122"/>
                <a:cs typeface="Kaiti SC" charset="-122"/>
              </a:rPr>
              <a:t>随意性，即</a:t>
            </a:r>
            <a:r>
              <a:rPr lang="zh-CN" altLang="en-US" sz="2400" i="0" dirty="0">
                <a:solidFill>
                  <a:schemeClr val="bg1"/>
                </a:solidFill>
                <a:latin typeface="Kaiti SC" charset="-122"/>
                <a:ea typeface="Kaiti SC" charset="-122"/>
                <a:cs typeface="Kaiti SC" charset="-122"/>
              </a:rPr>
              <a:t>服从于满足人们客观需要这一根本</a:t>
            </a:r>
            <a:r>
              <a:rPr lang="zh-CN" altLang="en-US" sz="2400" i="0" dirty="0" smtClean="0">
                <a:solidFill>
                  <a:schemeClr val="bg1"/>
                </a:solidFill>
                <a:latin typeface="Kaiti SC" charset="-122"/>
                <a:ea typeface="Kaiti SC" charset="-122"/>
                <a:cs typeface="Kaiti SC" charset="-122"/>
              </a:rPr>
              <a:t>目的。</a:t>
            </a:r>
            <a:endParaRPr lang="zh-CN" altLang="en-US" sz="2400" i="0" dirty="0">
              <a:solidFill>
                <a:schemeClr val="bg1"/>
              </a:solidFill>
              <a:latin typeface="Kaiti SC" charset="-122"/>
              <a:ea typeface="Kaiti SC" charset="-122"/>
              <a:cs typeface="Kaiti SC" charset="-122"/>
            </a:endParaRPr>
          </a:p>
        </p:txBody>
      </p:sp>
      <p:grpSp>
        <p:nvGrpSpPr>
          <p:cNvPr id="3" name="Group 13"/>
          <p:cNvGrpSpPr>
            <a:grpSpLocks/>
          </p:cNvGrpSpPr>
          <p:nvPr/>
        </p:nvGrpSpPr>
        <p:grpSpPr bwMode="auto">
          <a:xfrm>
            <a:off x="1790803" y="1692255"/>
            <a:ext cx="431800" cy="3135240"/>
            <a:chOff x="0" y="0"/>
            <a:chExt cx="272" cy="2268"/>
          </a:xfrm>
          <a:solidFill>
            <a:srgbClr val="5A1B58">
              <a:alpha val="58000"/>
            </a:srgbClr>
          </a:solidFill>
        </p:grpSpPr>
        <p:sp>
          <p:nvSpPr>
            <p:cNvPr id="49164" name="Line 14"/>
            <p:cNvSpPr>
              <a:spLocks noChangeShapeType="1"/>
            </p:cNvSpPr>
            <p:nvPr/>
          </p:nvSpPr>
          <p:spPr bwMode="auto">
            <a:xfrm>
              <a:off x="0" y="0"/>
              <a:ext cx="0" cy="2268"/>
            </a:xfrm>
            <a:prstGeom prst="line">
              <a:avLst/>
            </a:prstGeom>
            <a:grpFill/>
            <a:ln w="38100" cmpd="dbl">
              <a:solidFill>
                <a:schemeClr val="bg1">
                  <a:lumMod val="50000"/>
                </a:schemeClr>
              </a:solidFill>
              <a:round/>
              <a:headEnd/>
              <a:tailEn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49165" name="Line 15"/>
            <p:cNvSpPr>
              <a:spLocks noChangeShapeType="1"/>
            </p:cNvSpPr>
            <p:nvPr/>
          </p:nvSpPr>
          <p:spPr bwMode="auto">
            <a:xfrm>
              <a:off x="0" y="363"/>
              <a:ext cx="272" cy="0"/>
            </a:xfrm>
            <a:prstGeom prst="line">
              <a:avLst/>
            </a:prstGeom>
            <a:grpFill/>
            <a:ln w="38100" cmpd="dbl">
              <a:solidFill>
                <a:schemeClr val="bg1">
                  <a:lumMod val="50000"/>
                </a:schemeClr>
              </a:solidFill>
              <a:round/>
              <a:headEnd/>
              <a:tailEnd type="arrow" w="med" len="me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49166" name="Line 16"/>
            <p:cNvSpPr>
              <a:spLocks noChangeShapeType="1"/>
            </p:cNvSpPr>
            <p:nvPr/>
          </p:nvSpPr>
          <p:spPr bwMode="auto">
            <a:xfrm>
              <a:off x="0" y="1179"/>
              <a:ext cx="272" cy="0"/>
            </a:xfrm>
            <a:prstGeom prst="line">
              <a:avLst/>
            </a:prstGeom>
            <a:grpFill/>
            <a:ln w="38100" cmpd="dbl">
              <a:solidFill>
                <a:schemeClr val="bg1">
                  <a:lumMod val="50000"/>
                </a:schemeClr>
              </a:solidFill>
              <a:round/>
              <a:headEnd/>
              <a:tailEnd type="arrow" w="med" len="med"/>
            </a:ln>
            <a:extLst/>
          </p:spPr>
          <p:txBody>
            <a:bodyPr/>
            <a:lstStyle/>
            <a:p>
              <a:pPr algn="just"/>
              <a:endParaRPr lang="zh-CN" altLang="en-US">
                <a:solidFill>
                  <a:schemeClr val="bg1"/>
                </a:solidFill>
                <a:latin typeface="Kaiti SC" charset="-122"/>
                <a:ea typeface="Kaiti SC" charset="-122"/>
                <a:cs typeface="Kaiti SC" charset="-122"/>
              </a:endParaRPr>
            </a:p>
          </p:txBody>
        </p:sp>
        <p:sp>
          <p:nvSpPr>
            <p:cNvPr id="49167" name="Line 17"/>
            <p:cNvSpPr>
              <a:spLocks noChangeShapeType="1"/>
            </p:cNvSpPr>
            <p:nvPr/>
          </p:nvSpPr>
          <p:spPr bwMode="auto">
            <a:xfrm>
              <a:off x="0" y="2268"/>
              <a:ext cx="272" cy="0"/>
            </a:xfrm>
            <a:prstGeom prst="line">
              <a:avLst/>
            </a:prstGeom>
            <a:grpFill/>
            <a:ln w="38100" cmpd="dbl">
              <a:solidFill>
                <a:schemeClr val="bg1">
                  <a:lumMod val="50000"/>
                </a:schemeClr>
              </a:solidFill>
              <a:round/>
              <a:headEnd/>
              <a:tailEnd type="arrow" w="med" len="med"/>
            </a:ln>
            <a:extLst/>
          </p:spPr>
          <p:txBody>
            <a:bodyPr/>
            <a:lstStyle/>
            <a:p>
              <a:pPr algn="just"/>
              <a:endParaRPr lang="zh-CN" altLang="en-US">
                <a:solidFill>
                  <a:schemeClr val="bg1"/>
                </a:solidFill>
                <a:latin typeface="Kaiti SC" charset="-122"/>
                <a:ea typeface="Kaiti SC" charset="-122"/>
                <a:cs typeface="Kaiti SC" charset="-122"/>
              </a:endParaRPr>
            </a:p>
          </p:txBody>
        </p:sp>
      </p:grpSp>
      <p:sp>
        <p:nvSpPr>
          <p:cNvPr id="46098" name="Text Box 18"/>
          <p:cNvSpPr txBox="1">
            <a:spLocks noChangeArrowheads="1"/>
          </p:cNvSpPr>
          <p:nvPr/>
        </p:nvSpPr>
        <p:spPr bwMode="auto">
          <a:xfrm>
            <a:off x="2370521" y="4547826"/>
            <a:ext cx="7553408" cy="830997"/>
          </a:xfrm>
          <a:prstGeom prst="rect">
            <a:avLst/>
          </a:prstGeom>
          <a:solidFill>
            <a:srgbClr val="5A1B58">
              <a:alpha val="58000"/>
            </a:srgbClr>
          </a:solidFill>
          <a:ln w="38100" cmpd="dbl">
            <a:solidFill>
              <a:schemeClr val="bg1">
                <a:lumMod val="50000"/>
              </a:schemeClr>
            </a:solid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400" i="0" dirty="0" smtClean="0">
                <a:solidFill>
                  <a:schemeClr val="bg1"/>
                </a:solidFill>
                <a:latin typeface="Kaiti SC" charset="-122"/>
                <a:ea typeface="Kaiti SC" charset="-122"/>
                <a:cs typeface="Kaiti SC" charset="-122"/>
              </a:rPr>
              <a:t>最后，价值</a:t>
            </a:r>
            <a:r>
              <a:rPr lang="zh-CN" altLang="en-US" sz="2400" i="0" dirty="0">
                <a:solidFill>
                  <a:schemeClr val="bg1"/>
                </a:solidFill>
                <a:latin typeface="Kaiti SC" charset="-122"/>
                <a:ea typeface="Kaiti SC" charset="-122"/>
                <a:cs typeface="Kaiti SC" charset="-122"/>
              </a:rPr>
              <a:t>评价作为实践活动目标对实践的发展起导向</a:t>
            </a:r>
            <a:r>
              <a:rPr lang="zh-CN" altLang="en-US" sz="2400" i="0" dirty="0" smtClean="0">
                <a:solidFill>
                  <a:schemeClr val="bg1"/>
                </a:solidFill>
                <a:latin typeface="Kaiti SC" charset="-122"/>
                <a:ea typeface="Kaiti SC" charset="-122"/>
                <a:cs typeface="Kaiti SC" charset="-122"/>
              </a:rPr>
              <a:t>作用。</a:t>
            </a:r>
            <a:endParaRPr lang="zh-CN" altLang="en-US" sz="2400" i="0" dirty="0">
              <a:solidFill>
                <a:schemeClr val="bg1"/>
              </a:solidFill>
              <a:latin typeface="Kaiti SC" charset="-122"/>
              <a:ea typeface="Kaiti SC" charset="-122"/>
              <a:cs typeface="Kaiti SC" charset="-122"/>
            </a:endParaRPr>
          </a:p>
        </p:txBody>
      </p:sp>
      <p:sp>
        <p:nvSpPr>
          <p:cNvPr id="20" name="五边形 19"/>
          <p:cNvSpPr/>
          <p:nvPr/>
        </p:nvSpPr>
        <p:spPr>
          <a:xfrm>
            <a:off x="-2" y="0"/>
            <a:ext cx="9357758"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800" b="1" dirty="0" smtClean="0">
                <a:latin typeface="Kaiti SC" charset="-122"/>
                <a:ea typeface="Kaiti SC" charset="-122"/>
                <a:cs typeface="Kaiti SC" charset="-122"/>
              </a:rPr>
              <a:t>认识的原则</a:t>
            </a:r>
            <a:r>
              <a:rPr kumimoji="1" lang="en-US" altLang="zh-CN" sz="2800" b="1" dirty="0" smtClean="0">
                <a:latin typeface="Kaiti SC" charset="-122"/>
                <a:ea typeface="Kaiti SC" charset="-122"/>
                <a:cs typeface="Kaiti SC" charset="-122"/>
              </a:rPr>
              <a:t>——</a:t>
            </a:r>
            <a:r>
              <a:rPr kumimoji="1" lang="zh-CN" altLang="en-US" sz="2800" b="1" dirty="0" smtClean="0">
                <a:latin typeface="Kaiti SC" charset="-122"/>
                <a:ea typeface="Kaiti SC" charset="-122"/>
                <a:cs typeface="Kaiti SC" charset="-122"/>
              </a:rPr>
              <a:t>价值评价的功能及树立正确价值观的意义</a:t>
            </a:r>
            <a:endParaRPr lang="zh-CN" altLang="en-US" sz="2800" b="1" dirty="0">
              <a:solidFill>
                <a:schemeClr val="bg1"/>
              </a:solidFill>
              <a:latin typeface="STKaiti" charset="-122"/>
              <a:ea typeface="STKaiti" charset="-122"/>
              <a:cs typeface="STKaiti" charset="-122"/>
              <a:sym typeface="Arial" panose="020B0604020202020204" pitchFamily="34" charset="0"/>
            </a:endParaRPr>
          </a:p>
        </p:txBody>
      </p:sp>
    </p:spTree>
    <p:extLst>
      <p:ext uri="{BB962C8B-B14F-4D97-AF65-F5344CB8AC3E}">
        <p14:creationId xmlns="" xmlns:p14="http://schemas.microsoft.com/office/powerpoint/2010/main" val="225097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2" y="0"/>
            <a:ext cx="9357758"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800" b="1" dirty="0" smtClean="0">
                <a:latin typeface="Kaiti SC" charset="-122"/>
                <a:ea typeface="Kaiti SC" charset="-122"/>
                <a:cs typeface="Kaiti SC" charset="-122"/>
              </a:rPr>
              <a:t>认识的原则</a:t>
            </a:r>
            <a:r>
              <a:rPr kumimoji="1" lang="en-US" altLang="zh-CN" sz="2800" b="1" dirty="0" smtClean="0">
                <a:latin typeface="Kaiti SC" charset="-122"/>
                <a:ea typeface="Kaiti SC" charset="-122"/>
                <a:cs typeface="Kaiti SC" charset="-122"/>
              </a:rPr>
              <a:t>——</a:t>
            </a:r>
            <a:r>
              <a:rPr kumimoji="1" lang="zh-CN" altLang="en-US" sz="2800" b="1" dirty="0" smtClean="0">
                <a:latin typeface="Kaiti SC" charset="-122"/>
                <a:ea typeface="Kaiti SC" charset="-122"/>
                <a:cs typeface="Kaiti SC" charset="-122"/>
              </a:rPr>
              <a:t>价值评价的功能及树立正确价值观的意义</a:t>
            </a:r>
            <a:endParaRPr lang="zh-CN" altLang="en-US" sz="2800" b="1" dirty="0">
              <a:solidFill>
                <a:schemeClr val="bg1"/>
              </a:solidFill>
              <a:latin typeface="STKaiti" charset="-122"/>
              <a:ea typeface="STKaiti" charset="-122"/>
              <a:cs typeface="STKaiti" charset="-122"/>
              <a:sym typeface="Arial" panose="020B0604020202020204" pitchFamily="34" charset="0"/>
            </a:endParaRPr>
          </a:p>
        </p:txBody>
      </p:sp>
      <p:grpSp>
        <p:nvGrpSpPr>
          <p:cNvPr id="46" name="组合 59"/>
          <p:cNvGrpSpPr/>
          <p:nvPr/>
        </p:nvGrpSpPr>
        <p:grpSpPr>
          <a:xfrm>
            <a:off x="1555667" y="2066305"/>
            <a:ext cx="8942120" cy="2113809"/>
            <a:chOff x="1264428" y="1152525"/>
            <a:chExt cx="6847285" cy="2795588"/>
          </a:xfrm>
        </p:grpSpPr>
        <p:sp>
          <p:nvSpPr>
            <p:cNvPr id="47" name="圆角矩形 46"/>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8" name="圆角矩形 47"/>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49" name="矩形 48"/>
          <p:cNvSpPr/>
          <p:nvPr/>
        </p:nvSpPr>
        <p:spPr>
          <a:xfrm>
            <a:off x="1879447" y="2261444"/>
            <a:ext cx="8163929" cy="1451679"/>
          </a:xfrm>
          <a:prstGeom prst="rect">
            <a:avLst/>
          </a:prstGeom>
        </p:spPr>
        <p:txBody>
          <a:bodyPr wrap="square">
            <a:spAutoFit/>
          </a:bodyPr>
          <a:lstStyle/>
          <a:p>
            <a:pPr algn="just">
              <a:spcBef>
                <a:spcPts val="1000"/>
              </a:spcBef>
              <a:buClr>
                <a:srgbClr val="7F4980"/>
              </a:buClr>
            </a:pPr>
            <a:r>
              <a:rPr lang="zh-CN" altLang="en-US" sz="2000" b="1">
                <a:solidFill>
                  <a:schemeClr val="bg2">
                    <a:lumMod val="25000"/>
                  </a:schemeClr>
                </a:solidFill>
                <a:latin typeface="Kaiti SC" charset="-122"/>
                <a:ea typeface="Kaiti SC" charset="-122"/>
                <a:cs typeface="Kaiti SC" charset="-122"/>
              </a:rPr>
              <a:t>      </a:t>
            </a:r>
            <a:r>
              <a:rPr lang="zh-CN" altLang="en-US" sz="2000" b="1" smtClean="0">
                <a:solidFill>
                  <a:schemeClr val="bg2">
                    <a:lumMod val="25000"/>
                  </a:schemeClr>
                </a:solidFill>
                <a:latin typeface="Kaiti SC" charset="-122"/>
                <a:ea typeface="Kaiti SC" charset="-122"/>
                <a:cs typeface="Kaiti SC" charset="-122"/>
              </a:rPr>
              <a:t> 价值观</a:t>
            </a:r>
            <a:r>
              <a:rPr lang="zh-CN" altLang="en-US" sz="2000" b="1" dirty="0">
                <a:solidFill>
                  <a:schemeClr val="bg2">
                    <a:lumMod val="25000"/>
                  </a:schemeClr>
                </a:solidFill>
                <a:latin typeface="Kaiti SC" charset="-122"/>
                <a:ea typeface="Kaiti SC" charset="-122"/>
                <a:cs typeface="Kaiti SC" charset="-122"/>
              </a:rPr>
              <a:t>是人们对人对事的评价标准、评价原则和评价方法的观念体系。它与世界观和人生观是一致的。价值观对人的行为起着规范和导向作用。价值观不同的人们，行为的取向也会不同</a:t>
            </a:r>
            <a:r>
              <a:rPr lang="en-US" altLang="zh-CN" sz="2000" b="1" dirty="0">
                <a:solidFill>
                  <a:schemeClr val="bg2">
                    <a:lumMod val="25000"/>
                  </a:schemeClr>
                </a:solidFill>
                <a:latin typeface="Kaiti SC" charset="-122"/>
                <a:ea typeface="Kaiti SC" charset="-122"/>
                <a:cs typeface="Kaiti SC" charset="-122"/>
              </a:rPr>
              <a:t>……</a:t>
            </a:r>
            <a:endParaRPr lang="zh-CN" altLang="en-US" sz="2000" b="1" dirty="0">
              <a:solidFill>
                <a:schemeClr val="bg2">
                  <a:lumMod val="25000"/>
                </a:schemeClr>
              </a:solidFill>
              <a:latin typeface="Kaiti SC" charset="-122"/>
              <a:ea typeface="Kaiti SC" charset="-122"/>
              <a:cs typeface="Kaiti SC" charset="-122"/>
            </a:endParaRPr>
          </a:p>
          <a:p>
            <a:pPr algn="just">
              <a:spcBef>
                <a:spcPts val="1000"/>
              </a:spcBef>
              <a:buClr>
                <a:srgbClr val="7F4980"/>
              </a:buClr>
            </a:pPr>
            <a:r>
              <a:rPr lang="zh-CN" altLang="en-US" sz="2000" b="1" dirty="0">
                <a:solidFill>
                  <a:schemeClr val="bg2">
                    <a:lumMod val="25000"/>
                  </a:schemeClr>
                </a:solidFill>
                <a:latin typeface="Kaiti SC" charset="-122"/>
                <a:ea typeface="Kaiti SC" charset="-122"/>
                <a:cs typeface="Kaiti SC" charset="-122"/>
              </a:rPr>
              <a:t>       当前社会实践中人们价值观为何？</a:t>
            </a:r>
          </a:p>
        </p:txBody>
      </p:sp>
      <p:grpSp>
        <p:nvGrpSpPr>
          <p:cNvPr id="50" name="组合 16"/>
          <p:cNvGrpSpPr/>
          <p:nvPr/>
        </p:nvGrpSpPr>
        <p:grpSpPr>
          <a:xfrm rot="20256346">
            <a:off x="7293443" y="3130429"/>
            <a:ext cx="2320553" cy="1420818"/>
            <a:chOff x="4343947" y="1356554"/>
            <a:chExt cx="3273436" cy="2255326"/>
          </a:xfrm>
        </p:grpSpPr>
        <p:grpSp>
          <p:nvGrpSpPr>
            <p:cNvPr id="51" name="组合 5"/>
            <p:cNvGrpSpPr/>
            <p:nvPr/>
          </p:nvGrpSpPr>
          <p:grpSpPr>
            <a:xfrm>
              <a:off x="5185908" y="1356554"/>
              <a:ext cx="1886354" cy="2255326"/>
              <a:chOff x="5440680" y="807720"/>
              <a:chExt cx="1622755" cy="2423160"/>
            </a:xfrm>
          </p:grpSpPr>
          <p:sp>
            <p:nvSpPr>
              <p:cNvPr id="59" name="等腰三角形 13"/>
              <p:cNvSpPr/>
              <p:nvPr/>
            </p:nvSpPr>
            <p:spPr>
              <a:xfrm>
                <a:off x="5440680" y="807720"/>
                <a:ext cx="1272845" cy="2423160"/>
              </a:xfrm>
              <a:custGeom>
                <a:avLst/>
                <a:gdLst>
                  <a:gd name="connsiteX0" fmla="*/ 0 w 2545690"/>
                  <a:gd name="connsiteY0" fmla="*/ 2194560 h 2194560"/>
                  <a:gd name="connsiteX1" fmla="*/ 1272845 w 2545690"/>
                  <a:gd name="connsiteY1" fmla="*/ 0 h 2194560"/>
                  <a:gd name="connsiteX2" fmla="*/ 2545690 w 2545690"/>
                  <a:gd name="connsiteY2" fmla="*/ 2194560 h 2194560"/>
                  <a:gd name="connsiteX3" fmla="*/ 0 w 2545690"/>
                  <a:gd name="connsiteY3" fmla="*/ 2194560 h 2194560"/>
                  <a:gd name="connsiteX0" fmla="*/ 22555 w 1272845"/>
                  <a:gd name="connsiteY0" fmla="*/ 2423160 h 2423160"/>
                  <a:gd name="connsiteX1" fmla="*/ 0 w 1272845"/>
                  <a:gd name="connsiteY1" fmla="*/ 0 h 2423160"/>
                  <a:gd name="connsiteX2" fmla="*/ 1272845 w 1272845"/>
                  <a:gd name="connsiteY2" fmla="*/ 2194560 h 2423160"/>
                  <a:gd name="connsiteX3" fmla="*/ 22555 w 1272845"/>
                  <a:gd name="connsiteY3" fmla="*/ 2423160 h 2423160"/>
                </a:gdLst>
                <a:ahLst/>
                <a:cxnLst>
                  <a:cxn ang="0">
                    <a:pos x="connsiteX0" y="connsiteY0"/>
                  </a:cxn>
                  <a:cxn ang="0">
                    <a:pos x="connsiteX1" y="connsiteY1"/>
                  </a:cxn>
                  <a:cxn ang="0">
                    <a:pos x="connsiteX2" y="connsiteY2"/>
                  </a:cxn>
                  <a:cxn ang="0">
                    <a:pos x="connsiteX3" y="connsiteY3"/>
                  </a:cxn>
                </a:cxnLst>
                <a:rect l="l" t="t" r="r" b="b"/>
                <a:pathLst>
                  <a:path w="1272845" h="2423160">
                    <a:moveTo>
                      <a:pt x="22555" y="2423160"/>
                    </a:moveTo>
                    <a:lnTo>
                      <a:pt x="0" y="0"/>
                    </a:lnTo>
                    <a:lnTo>
                      <a:pt x="1272845" y="2194560"/>
                    </a:lnTo>
                    <a:lnTo>
                      <a:pt x="22555" y="2423160"/>
                    </a:lnTo>
                    <a:close/>
                  </a:path>
                </a:pathLst>
              </a:custGeom>
              <a:solidFill>
                <a:schemeClr val="bg2">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13"/>
              <p:cNvSpPr/>
              <p:nvPr/>
            </p:nvSpPr>
            <p:spPr>
              <a:xfrm>
                <a:off x="5440680" y="807720"/>
                <a:ext cx="1622755" cy="2194560"/>
              </a:xfrm>
              <a:custGeom>
                <a:avLst/>
                <a:gdLst>
                  <a:gd name="connsiteX0" fmla="*/ 0 w 2545690"/>
                  <a:gd name="connsiteY0" fmla="*/ 2194560 h 2194560"/>
                  <a:gd name="connsiteX1" fmla="*/ 1272845 w 2545690"/>
                  <a:gd name="connsiteY1" fmla="*/ 0 h 2194560"/>
                  <a:gd name="connsiteX2" fmla="*/ 2545690 w 2545690"/>
                  <a:gd name="connsiteY2" fmla="*/ 2194560 h 2194560"/>
                  <a:gd name="connsiteX3" fmla="*/ 0 w 2545690"/>
                  <a:gd name="connsiteY3" fmla="*/ 2194560 h 2194560"/>
                  <a:gd name="connsiteX0" fmla="*/ 22555 w 1272845"/>
                  <a:gd name="connsiteY0" fmla="*/ 2423160 h 2423160"/>
                  <a:gd name="connsiteX1" fmla="*/ 0 w 1272845"/>
                  <a:gd name="connsiteY1" fmla="*/ 0 h 2423160"/>
                  <a:gd name="connsiteX2" fmla="*/ 1272845 w 1272845"/>
                  <a:gd name="connsiteY2" fmla="*/ 2194560 h 2423160"/>
                  <a:gd name="connsiteX3" fmla="*/ 22555 w 1272845"/>
                  <a:gd name="connsiteY3" fmla="*/ 2423160 h 2423160"/>
                  <a:gd name="connsiteX0" fmla="*/ 1622755 w 1622755"/>
                  <a:gd name="connsiteY0" fmla="*/ 1021080 h 2194560"/>
                  <a:gd name="connsiteX1" fmla="*/ 0 w 1622755"/>
                  <a:gd name="connsiteY1" fmla="*/ 0 h 2194560"/>
                  <a:gd name="connsiteX2" fmla="*/ 1272845 w 1622755"/>
                  <a:gd name="connsiteY2" fmla="*/ 2194560 h 2194560"/>
                  <a:gd name="connsiteX3" fmla="*/ 1622755 w 1622755"/>
                  <a:gd name="connsiteY3" fmla="*/ 1021080 h 2194560"/>
                </a:gdLst>
                <a:ahLst/>
                <a:cxnLst>
                  <a:cxn ang="0">
                    <a:pos x="connsiteX0" y="connsiteY0"/>
                  </a:cxn>
                  <a:cxn ang="0">
                    <a:pos x="connsiteX1" y="connsiteY1"/>
                  </a:cxn>
                  <a:cxn ang="0">
                    <a:pos x="connsiteX2" y="connsiteY2"/>
                  </a:cxn>
                  <a:cxn ang="0">
                    <a:pos x="connsiteX3" y="connsiteY3"/>
                  </a:cxn>
                </a:cxnLst>
                <a:rect l="l" t="t" r="r" b="b"/>
                <a:pathLst>
                  <a:path w="1622755" h="2194560">
                    <a:moveTo>
                      <a:pt x="1622755" y="1021080"/>
                    </a:moveTo>
                    <a:lnTo>
                      <a:pt x="0" y="0"/>
                    </a:lnTo>
                    <a:lnTo>
                      <a:pt x="1272845" y="2194560"/>
                    </a:lnTo>
                    <a:lnTo>
                      <a:pt x="1622755" y="1021080"/>
                    </a:lnTo>
                    <a:close/>
                  </a:path>
                </a:pathLst>
              </a:custGeom>
              <a:solidFill>
                <a:srgbClr val="6A1F5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8"/>
            <p:cNvGrpSpPr/>
            <p:nvPr/>
          </p:nvGrpSpPr>
          <p:grpSpPr>
            <a:xfrm rot="7989373">
              <a:off x="4411603" y="1997090"/>
              <a:ext cx="811873" cy="947185"/>
              <a:chOff x="5440680" y="807720"/>
              <a:chExt cx="1622755" cy="2423160"/>
            </a:xfrm>
          </p:grpSpPr>
          <p:sp>
            <p:nvSpPr>
              <p:cNvPr id="57" name="等腰三角形 13"/>
              <p:cNvSpPr/>
              <p:nvPr/>
            </p:nvSpPr>
            <p:spPr>
              <a:xfrm>
                <a:off x="5440680" y="807720"/>
                <a:ext cx="1272845" cy="2423160"/>
              </a:xfrm>
              <a:custGeom>
                <a:avLst/>
                <a:gdLst>
                  <a:gd name="connsiteX0" fmla="*/ 0 w 2545690"/>
                  <a:gd name="connsiteY0" fmla="*/ 2194560 h 2194560"/>
                  <a:gd name="connsiteX1" fmla="*/ 1272845 w 2545690"/>
                  <a:gd name="connsiteY1" fmla="*/ 0 h 2194560"/>
                  <a:gd name="connsiteX2" fmla="*/ 2545690 w 2545690"/>
                  <a:gd name="connsiteY2" fmla="*/ 2194560 h 2194560"/>
                  <a:gd name="connsiteX3" fmla="*/ 0 w 2545690"/>
                  <a:gd name="connsiteY3" fmla="*/ 2194560 h 2194560"/>
                  <a:gd name="connsiteX0" fmla="*/ 22555 w 1272845"/>
                  <a:gd name="connsiteY0" fmla="*/ 2423160 h 2423160"/>
                  <a:gd name="connsiteX1" fmla="*/ 0 w 1272845"/>
                  <a:gd name="connsiteY1" fmla="*/ 0 h 2423160"/>
                  <a:gd name="connsiteX2" fmla="*/ 1272845 w 1272845"/>
                  <a:gd name="connsiteY2" fmla="*/ 2194560 h 2423160"/>
                  <a:gd name="connsiteX3" fmla="*/ 22555 w 1272845"/>
                  <a:gd name="connsiteY3" fmla="*/ 2423160 h 2423160"/>
                </a:gdLst>
                <a:ahLst/>
                <a:cxnLst>
                  <a:cxn ang="0">
                    <a:pos x="connsiteX0" y="connsiteY0"/>
                  </a:cxn>
                  <a:cxn ang="0">
                    <a:pos x="connsiteX1" y="connsiteY1"/>
                  </a:cxn>
                  <a:cxn ang="0">
                    <a:pos x="connsiteX2" y="connsiteY2"/>
                  </a:cxn>
                  <a:cxn ang="0">
                    <a:pos x="connsiteX3" y="connsiteY3"/>
                  </a:cxn>
                </a:cxnLst>
                <a:rect l="l" t="t" r="r" b="b"/>
                <a:pathLst>
                  <a:path w="1272845" h="2423160">
                    <a:moveTo>
                      <a:pt x="22555" y="2423160"/>
                    </a:moveTo>
                    <a:lnTo>
                      <a:pt x="0" y="0"/>
                    </a:lnTo>
                    <a:lnTo>
                      <a:pt x="1272845" y="2194560"/>
                    </a:lnTo>
                    <a:lnTo>
                      <a:pt x="22555" y="2423160"/>
                    </a:lnTo>
                    <a:close/>
                  </a:path>
                </a:pathLst>
              </a:custGeom>
              <a:solidFill>
                <a:srgbClr val="6A1F5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13"/>
              <p:cNvSpPr/>
              <p:nvPr/>
            </p:nvSpPr>
            <p:spPr>
              <a:xfrm>
                <a:off x="5440680" y="807720"/>
                <a:ext cx="1622755" cy="2194560"/>
              </a:xfrm>
              <a:custGeom>
                <a:avLst/>
                <a:gdLst>
                  <a:gd name="connsiteX0" fmla="*/ 0 w 2545690"/>
                  <a:gd name="connsiteY0" fmla="*/ 2194560 h 2194560"/>
                  <a:gd name="connsiteX1" fmla="*/ 1272845 w 2545690"/>
                  <a:gd name="connsiteY1" fmla="*/ 0 h 2194560"/>
                  <a:gd name="connsiteX2" fmla="*/ 2545690 w 2545690"/>
                  <a:gd name="connsiteY2" fmla="*/ 2194560 h 2194560"/>
                  <a:gd name="connsiteX3" fmla="*/ 0 w 2545690"/>
                  <a:gd name="connsiteY3" fmla="*/ 2194560 h 2194560"/>
                  <a:gd name="connsiteX0" fmla="*/ 22555 w 1272845"/>
                  <a:gd name="connsiteY0" fmla="*/ 2423160 h 2423160"/>
                  <a:gd name="connsiteX1" fmla="*/ 0 w 1272845"/>
                  <a:gd name="connsiteY1" fmla="*/ 0 h 2423160"/>
                  <a:gd name="connsiteX2" fmla="*/ 1272845 w 1272845"/>
                  <a:gd name="connsiteY2" fmla="*/ 2194560 h 2423160"/>
                  <a:gd name="connsiteX3" fmla="*/ 22555 w 1272845"/>
                  <a:gd name="connsiteY3" fmla="*/ 2423160 h 2423160"/>
                  <a:gd name="connsiteX0" fmla="*/ 1622755 w 1622755"/>
                  <a:gd name="connsiteY0" fmla="*/ 1021080 h 2194560"/>
                  <a:gd name="connsiteX1" fmla="*/ 0 w 1622755"/>
                  <a:gd name="connsiteY1" fmla="*/ 0 h 2194560"/>
                  <a:gd name="connsiteX2" fmla="*/ 1272845 w 1622755"/>
                  <a:gd name="connsiteY2" fmla="*/ 2194560 h 2194560"/>
                  <a:gd name="connsiteX3" fmla="*/ 1622755 w 1622755"/>
                  <a:gd name="connsiteY3" fmla="*/ 1021080 h 2194560"/>
                </a:gdLst>
                <a:ahLst/>
                <a:cxnLst>
                  <a:cxn ang="0">
                    <a:pos x="connsiteX0" y="connsiteY0"/>
                  </a:cxn>
                  <a:cxn ang="0">
                    <a:pos x="connsiteX1" y="connsiteY1"/>
                  </a:cxn>
                  <a:cxn ang="0">
                    <a:pos x="connsiteX2" y="connsiteY2"/>
                  </a:cxn>
                  <a:cxn ang="0">
                    <a:pos x="connsiteX3" y="connsiteY3"/>
                  </a:cxn>
                </a:cxnLst>
                <a:rect l="l" t="t" r="r" b="b"/>
                <a:pathLst>
                  <a:path w="1622755" h="2194560">
                    <a:moveTo>
                      <a:pt x="1622755" y="1021080"/>
                    </a:moveTo>
                    <a:lnTo>
                      <a:pt x="0" y="0"/>
                    </a:lnTo>
                    <a:lnTo>
                      <a:pt x="1272845" y="2194560"/>
                    </a:lnTo>
                    <a:lnTo>
                      <a:pt x="1622755" y="1021080"/>
                    </a:lnTo>
                    <a:close/>
                  </a:path>
                </a:pathLst>
              </a:custGeom>
              <a:solidFill>
                <a:srgbClr val="6A1F5F">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3" name="组合 11"/>
            <p:cNvGrpSpPr/>
            <p:nvPr/>
          </p:nvGrpSpPr>
          <p:grpSpPr>
            <a:xfrm rot="6408726">
              <a:off x="7146177" y="2421506"/>
              <a:ext cx="233347" cy="272241"/>
              <a:chOff x="5440680" y="807720"/>
              <a:chExt cx="1622755" cy="2423160"/>
            </a:xfrm>
          </p:grpSpPr>
          <p:sp>
            <p:nvSpPr>
              <p:cNvPr id="55" name="等腰三角形 13"/>
              <p:cNvSpPr/>
              <p:nvPr/>
            </p:nvSpPr>
            <p:spPr>
              <a:xfrm>
                <a:off x="5440680" y="807720"/>
                <a:ext cx="1272845" cy="2423160"/>
              </a:xfrm>
              <a:custGeom>
                <a:avLst/>
                <a:gdLst>
                  <a:gd name="connsiteX0" fmla="*/ 0 w 2545690"/>
                  <a:gd name="connsiteY0" fmla="*/ 2194560 h 2194560"/>
                  <a:gd name="connsiteX1" fmla="*/ 1272845 w 2545690"/>
                  <a:gd name="connsiteY1" fmla="*/ 0 h 2194560"/>
                  <a:gd name="connsiteX2" fmla="*/ 2545690 w 2545690"/>
                  <a:gd name="connsiteY2" fmla="*/ 2194560 h 2194560"/>
                  <a:gd name="connsiteX3" fmla="*/ 0 w 2545690"/>
                  <a:gd name="connsiteY3" fmla="*/ 2194560 h 2194560"/>
                  <a:gd name="connsiteX0" fmla="*/ 22555 w 1272845"/>
                  <a:gd name="connsiteY0" fmla="*/ 2423160 h 2423160"/>
                  <a:gd name="connsiteX1" fmla="*/ 0 w 1272845"/>
                  <a:gd name="connsiteY1" fmla="*/ 0 h 2423160"/>
                  <a:gd name="connsiteX2" fmla="*/ 1272845 w 1272845"/>
                  <a:gd name="connsiteY2" fmla="*/ 2194560 h 2423160"/>
                  <a:gd name="connsiteX3" fmla="*/ 22555 w 1272845"/>
                  <a:gd name="connsiteY3" fmla="*/ 2423160 h 2423160"/>
                </a:gdLst>
                <a:ahLst/>
                <a:cxnLst>
                  <a:cxn ang="0">
                    <a:pos x="connsiteX0" y="connsiteY0"/>
                  </a:cxn>
                  <a:cxn ang="0">
                    <a:pos x="connsiteX1" y="connsiteY1"/>
                  </a:cxn>
                  <a:cxn ang="0">
                    <a:pos x="connsiteX2" y="connsiteY2"/>
                  </a:cxn>
                  <a:cxn ang="0">
                    <a:pos x="connsiteX3" y="connsiteY3"/>
                  </a:cxn>
                </a:cxnLst>
                <a:rect l="l" t="t" r="r" b="b"/>
                <a:pathLst>
                  <a:path w="1272845" h="2423160">
                    <a:moveTo>
                      <a:pt x="22555" y="2423160"/>
                    </a:moveTo>
                    <a:lnTo>
                      <a:pt x="0" y="0"/>
                    </a:lnTo>
                    <a:lnTo>
                      <a:pt x="1272845" y="2194560"/>
                    </a:lnTo>
                    <a:lnTo>
                      <a:pt x="22555" y="2423160"/>
                    </a:lnTo>
                    <a:close/>
                  </a:path>
                </a:pathLst>
              </a:custGeom>
              <a:solidFill>
                <a:srgbClr val="6A1F5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13"/>
              <p:cNvSpPr/>
              <p:nvPr/>
            </p:nvSpPr>
            <p:spPr>
              <a:xfrm>
                <a:off x="5440680" y="807720"/>
                <a:ext cx="1622755" cy="2194560"/>
              </a:xfrm>
              <a:custGeom>
                <a:avLst/>
                <a:gdLst>
                  <a:gd name="connsiteX0" fmla="*/ 0 w 2545690"/>
                  <a:gd name="connsiteY0" fmla="*/ 2194560 h 2194560"/>
                  <a:gd name="connsiteX1" fmla="*/ 1272845 w 2545690"/>
                  <a:gd name="connsiteY1" fmla="*/ 0 h 2194560"/>
                  <a:gd name="connsiteX2" fmla="*/ 2545690 w 2545690"/>
                  <a:gd name="connsiteY2" fmla="*/ 2194560 h 2194560"/>
                  <a:gd name="connsiteX3" fmla="*/ 0 w 2545690"/>
                  <a:gd name="connsiteY3" fmla="*/ 2194560 h 2194560"/>
                  <a:gd name="connsiteX0" fmla="*/ 22555 w 1272845"/>
                  <a:gd name="connsiteY0" fmla="*/ 2423160 h 2423160"/>
                  <a:gd name="connsiteX1" fmla="*/ 0 w 1272845"/>
                  <a:gd name="connsiteY1" fmla="*/ 0 h 2423160"/>
                  <a:gd name="connsiteX2" fmla="*/ 1272845 w 1272845"/>
                  <a:gd name="connsiteY2" fmla="*/ 2194560 h 2423160"/>
                  <a:gd name="connsiteX3" fmla="*/ 22555 w 1272845"/>
                  <a:gd name="connsiteY3" fmla="*/ 2423160 h 2423160"/>
                  <a:gd name="connsiteX0" fmla="*/ 1622755 w 1622755"/>
                  <a:gd name="connsiteY0" fmla="*/ 1021080 h 2194560"/>
                  <a:gd name="connsiteX1" fmla="*/ 0 w 1622755"/>
                  <a:gd name="connsiteY1" fmla="*/ 0 h 2194560"/>
                  <a:gd name="connsiteX2" fmla="*/ 1272845 w 1622755"/>
                  <a:gd name="connsiteY2" fmla="*/ 2194560 h 2194560"/>
                  <a:gd name="connsiteX3" fmla="*/ 1622755 w 1622755"/>
                  <a:gd name="connsiteY3" fmla="*/ 1021080 h 2194560"/>
                </a:gdLst>
                <a:ahLst/>
                <a:cxnLst>
                  <a:cxn ang="0">
                    <a:pos x="connsiteX0" y="connsiteY0"/>
                  </a:cxn>
                  <a:cxn ang="0">
                    <a:pos x="connsiteX1" y="connsiteY1"/>
                  </a:cxn>
                  <a:cxn ang="0">
                    <a:pos x="connsiteX2" y="connsiteY2"/>
                  </a:cxn>
                  <a:cxn ang="0">
                    <a:pos x="connsiteX3" y="connsiteY3"/>
                  </a:cxn>
                </a:cxnLst>
                <a:rect l="l" t="t" r="r" b="b"/>
                <a:pathLst>
                  <a:path w="1622755" h="2194560">
                    <a:moveTo>
                      <a:pt x="1622755" y="1021080"/>
                    </a:moveTo>
                    <a:lnTo>
                      <a:pt x="0" y="0"/>
                    </a:lnTo>
                    <a:lnTo>
                      <a:pt x="1272845" y="2194560"/>
                    </a:lnTo>
                    <a:lnTo>
                      <a:pt x="1622755" y="1021080"/>
                    </a:lnTo>
                    <a:close/>
                  </a:path>
                </a:pathLst>
              </a:custGeom>
              <a:solidFill>
                <a:srgbClr val="6A1F5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等腰三角形 14"/>
            <p:cNvSpPr/>
            <p:nvPr/>
          </p:nvSpPr>
          <p:spPr>
            <a:xfrm rot="6139590">
              <a:off x="7123387" y="1606007"/>
              <a:ext cx="451807" cy="536184"/>
            </a:xfrm>
            <a:prstGeom prst="triangle">
              <a:avLst/>
            </a:prstGeom>
            <a:solidFill>
              <a:srgbClr val="6A1F5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 xmlns:p14="http://schemas.microsoft.com/office/powerpoint/2010/main" val="20479178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382" y="0"/>
            <a:ext cx="2798618" cy="6858000"/>
          </a:xfrm>
          <a:prstGeom prst="rect">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24"/>
          <p:cNvSpPr/>
          <p:nvPr/>
        </p:nvSpPr>
        <p:spPr>
          <a:xfrm rot="1177648" flipH="1" flipV="1">
            <a:off x="7511868" y="-452471"/>
            <a:ext cx="5526256" cy="8503707"/>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7E487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椭圆 10"/>
          <p:cNvSpPr/>
          <p:nvPr/>
        </p:nvSpPr>
        <p:spPr>
          <a:xfrm>
            <a:off x="8921384" y="2874459"/>
            <a:ext cx="943996" cy="924923"/>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23"/>
          <p:cNvSpPr>
            <a:spLocks noEditPoints="1"/>
          </p:cNvSpPr>
          <p:nvPr/>
        </p:nvSpPr>
        <p:spPr bwMode="auto">
          <a:xfrm rot="2266971">
            <a:off x="9168037" y="2954179"/>
            <a:ext cx="450690" cy="765480"/>
          </a:xfrm>
          <a:custGeom>
            <a:avLst/>
            <a:gdLst>
              <a:gd name="T0" fmla="*/ 311 w 386"/>
              <a:gd name="T1" fmla="*/ 518 h 558"/>
              <a:gd name="T2" fmla="*/ 283 w 386"/>
              <a:gd name="T3" fmla="*/ 447 h 558"/>
              <a:gd name="T4" fmla="*/ 320 w 386"/>
              <a:gd name="T5" fmla="*/ 275 h 558"/>
              <a:gd name="T6" fmla="*/ 386 w 386"/>
              <a:gd name="T7" fmla="*/ 355 h 558"/>
              <a:gd name="T8" fmla="*/ 311 w 386"/>
              <a:gd name="T9" fmla="*/ 518 h 558"/>
              <a:gd name="T10" fmla="*/ 129 w 386"/>
              <a:gd name="T11" fmla="*/ 479 h 558"/>
              <a:gd name="T12" fmla="*/ 84 w 386"/>
              <a:gd name="T13" fmla="*/ 278 h 558"/>
              <a:gd name="T14" fmla="*/ 92 w 386"/>
              <a:gd name="T15" fmla="*/ 207 h 558"/>
              <a:gd name="T16" fmla="*/ 294 w 386"/>
              <a:gd name="T17" fmla="*/ 207 h 558"/>
              <a:gd name="T18" fmla="*/ 301 w 386"/>
              <a:gd name="T19" fmla="*/ 278 h 558"/>
              <a:gd name="T20" fmla="*/ 257 w 386"/>
              <a:gd name="T21" fmla="*/ 479 h 558"/>
              <a:gd name="T22" fmla="*/ 129 w 386"/>
              <a:gd name="T23" fmla="*/ 479 h 558"/>
              <a:gd name="T24" fmla="*/ 193 w 386"/>
              <a:gd name="T25" fmla="*/ 239 h 558"/>
              <a:gd name="T26" fmla="*/ 152 w 386"/>
              <a:gd name="T27" fmla="*/ 280 h 558"/>
              <a:gd name="T28" fmla="*/ 193 w 386"/>
              <a:gd name="T29" fmla="*/ 321 h 558"/>
              <a:gd name="T30" fmla="*/ 234 w 386"/>
              <a:gd name="T31" fmla="*/ 280 h 558"/>
              <a:gd name="T32" fmla="*/ 193 w 386"/>
              <a:gd name="T33" fmla="*/ 239 h 558"/>
              <a:gd name="T34" fmla="*/ 184 w 386"/>
              <a:gd name="T35" fmla="*/ 56 h 558"/>
              <a:gd name="T36" fmla="*/ 184 w 386"/>
              <a:gd name="T37" fmla="*/ 0 h 558"/>
              <a:gd name="T38" fmla="*/ 200 w 386"/>
              <a:gd name="T39" fmla="*/ 0 h 558"/>
              <a:gd name="T40" fmla="*/ 200 w 386"/>
              <a:gd name="T41" fmla="*/ 54 h 558"/>
              <a:gd name="T42" fmla="*/ 290 w 386"/>
              <a:gd name="T43" fmla="*/ 191 h 558"/>
              <a:gd name="T44" fmla="*/ 96 w 386"/>
              <a:gd name="T45" fmla="*/ 191 h 558"/>
              <a:gd name="T46" fmla="*/ 184 w 386"/>
              <a:gd name="T47" fmla="*/ 56 h 558"/>
              <a:gd name="T48" fmla="*/ 75 w 386"/>
              <a:gd name="T49" fmla="*/ 518 h 558"/>
              <a:gd name="T50" fmla="*/ 0 w 386"/>
              <a:gd name="T51" fmla="*/ 355 h 558"/>
              <a:gd name="T52" fmla="*/ 66 w 386"/>
              <a:gd name="T53" fmla="*/ 275 h 558"/>
              <a:gd name="T54" fmla="*/ 103 w 386"/>
              <a:gd name="T55" fmla="*/ 447 h 558"/>
              <a:gd name="T56" fmla="*/ 75 w 386"/>
              <a:gd name="T57" fmla="*/ 518 h 558"/>
              <a:gd name="T58" fmla="*/ 220 w 386"/>
              <a:gd name="T59" fmla="*/ 527 h 558"/>
              <a:gd name="T60" fmla="*/ 207 w 386"/>
              <a:gd name="T61" fmla="*/ 513 h 558"/>
              <a:gd name="T62" fmla="*/ 192 w 386"/>
              <a:gd name="T63" fmla="*/ 558 h 558"/>
              <a:gd name="T64" fmla="*/ 175 w 386"/>
              <a:gd name="T65" fmla="*/ 513 h 558"/>
              <a:gd name="T66" fmla="*/ 164 w 386"/>
              <a:gd name="T67" fmla="*/ 537 h 558"/>
              <a:gd name="T68" fmla="*/ 147 w 386"/>
              <a:gd name="T69" fmla="*/ 495 h 558"/>
              <a:gd name="T70" fmla="*/ 239 w 386"/>
              <a:gd name="T71" fmla="*/ 495 h 558"/>
              <a:gd name="T72" fmla="*/ 220 w 386"/>
              <a:gd name="T73" fmla="*/ 52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558">
                <a:moveTo>
                  <a:pt x="311" y="518"/>
                </a:moveTo>
                <a:cubicBezTo>
                  <a:pt x="311" y="518"/>
                  <a:pt x="316" y="486"/>
                  <a:pt x="283" y="447"/>
                </a:cubicBezTo>
                <a:cubicBezTo>
                  <a:pt x="315" y="357"/>
                  <a:pt x="320" y="275"/>
                  <a:pt x="320" y="275"/>
                </a:cubicBezTo>
                <a:cubicBezTo>
                  <a:pt x="320" y="275"/>
                  <a:pt x="386" y="290"/>
                  <a:pt x="386" y="355"/>
                </a:cubicBezTo>
                <a:cubicBezTo>
                  <a:pt x="386" y="467"/>
                  <a:pt x="311" y="518"/>
                  <a:pt x="311" y="518"/>
                </a:cubicBezTo>
                <a:close/>
                <a:moveTo>
                  <a:pt x="129" y="479"/>
                </a:moveTo>
                <a:cubicBezTo>
                  <a:pt x="129" y="479"/>
                  <a:pt x="84" y="337"/>
                  <a:pt x="84" y="278"/>
                </a:cubicBezTo>
                <a:cubicBezTo>
                  <a:pt x="84" y="252"/>
                  <a:pt x="87" y="228"/>
                  <a:pt x="92" y="207"/>
                </a:cubicBezTo>
                <a:cubicBezTo>
                  <a:pt x="294" y="207"/>
                  <a:pt x="294" y="207"/>
                  <a:pt x="294" y="207"/>
                </a:cubicBezTo>
                <a:cubicBezTo>
                  <a:pt x="298" y="228"/>
                  <a:pt x="301" y="252"/>
                  <a:pt x="301" y="278"/>
                </a:cubicBezTo>
                <a:cubicBezTo>
                  <a:pt x="301" y="336"/>
                  <a:pt x="257" y="479"/>
                  <a:pt x="257" y="479"/>
                </a:cubicBezTo>
                <a:lnTo>
                  <a:pt x="129" y="479"/>
                </a:lnTo>
                <a:close/>
                <a:moveTo>
                  <a:pt x="193" y="239"/>
                </a:moveTo>
                <a:cubicBezTo>
                  <a:pt x="170" y="239"/>
                  <a:pt x="152" y="258"/>
                  <a:pt x="152" y="280"/>
                </a:cubicBezTo>
                <a:cubicBezTo>
                  <a:pt x="152" y="303"/>
                  <a:pt x="170" y="321"/>
                  <a:pt x="193" y="321"/>
                </a:cubicBezTo>
                <a:cubicBezTo>
                  <a:pt x="216" y="321"/>
                  <a:pt x="234" y="303"/>
                  <a:pt x="234" y="280"/>
                </a:cubicBezTo>
                <a:cubicBezTo>
                  <a:pt x="234" y="258"/>
                  <a:pt x="216" y="239"/>
                  <a:pt x="193" y="239"/>
                </a:cubicBezTo>
                <a:close/>
                <a:moveTo>
                  <a:pt x="184" y="56"/>
                </a:moveTo>
                <a:cubicBezTo>
                  <a:pt x="184" y="0"/>
                  <a:pt x="184" y="0"/>
                  <a:pt x="184" y="0"/>
                </a:cubicBezTo>
                <a:cubicBezTo>
                  <a:pt x="200" y="0"/>
                  <a:pt x="200" y="0"/>
                  <a:pt x="200" y="0"/>
                </a:cubicBezTo>
                <a:cubicBezTo>
                  <a:pt x="200" y="54"/>
                  <a:pt x="200" y="54"/>
                  <a:pt x="200" y="54"/>
                </a:cubicBezTo>
                <a:cubicBezTo>
                  <a:pt x="218" y="67"/>
                  <a:pt x="268" y="110"/>
                  <a:pt x="290" y="191"/>
                </a:cubicBezTo>
                <a:cubicBezTo>
                  <a:pt x="96" y="191"/>
                  <a:pt x="96" y="191"/>
                  <a:pt x="96" y="191"/>
                </a:cubicBezTo>
                <a:cubicBezTo>
                  <a:pt x="117" y="112"/>
                  <a:pt x="164" y="70"/>
                  <a:pt x="184" y="56"/>
                </a:cubicBezTo>
                <a:close/>
                <a:moveTo>
                  <a:pt x="75" y="518"/>
                </a:moveTo>
                <a:cubicBezTo>
                  <a:pt x="75" y="518"/>
                  <a:pt x="0" y="467"/>
                  <a:pt x="0" y="355"/>
                </a:cubicBezTo>
                <a:cubicBezTo>
                  <a:pt x="0" y="290"/>
                  <a:pt x="66" y="275"/>
                  <a:pt x="66" y="275"/>
                </a:cubicBezTo>
                <a:cubicBezTo>
                  <a:pt x="66" y="275"/>
                  <a:pt x="71" y="357"/>
                  <a:pt x="103" y="447"/>
                </a:cubicBezTo>
                <a:cubicBezTo>
                  <a:pt x="70" y="486"/>
                  <a:pt x="75" y="518"/>
                  <a:pt x="75" y="518"/>
                </a:cubicBezTo>
                <a:close/>
                <a:moveTo>
                  <a:pt x="220" y="527"/>
                </a:moveTo>
                <a:cubicBezTo>
                  <a:pt x="207" y="513"/>
                  <a:pt x="207" y="513"/>
                  <a:pt x="207" y="513"/>
                </a:cubicBezTo>
                <a:cubicBezTo>
                  <a:pt x="192" y="558"/>
                  <a:pt x="192" y="558"/>
                  <a:pt x="192" y="558"/>
                </a:cubicBezTo>
                <a:cubicBezTo>
                  <a:pt x="175" y="513"/>
                  <a:pt x="175" y="513"/>
                  <a:pt x="175" y="513"/>
                </a:cubicBezTo>
                <a:cubicBezTo>
                  <a:pt x="164" y="537"/>
                  <a:pt x="164" y="537"/>
                  <a:pt x="164" y="537"/>
                </a:cubicBezTo>
                <a:cubicBezTo>
                  <a:pt x="147" y="495"/>
                  <a:pt x="147" y="495"/>
                  <a:pt x="147" y="495"/>
                </a:cubicBezTo>
                <a:cubicBezTo>
                  <a:pt x="239" y="495"/>
                  <a:pt x="239" y="495"/>
                  <a:pt x="239" y="495"/>
                </a:cubicBezTo>
                <a:lnTo>
                  <a:pt x="220" y="527"/>
                </a:lnTo>
                <a:close/>
              </a:path>
            </a:pathLst>
          </a:custGeom>
          <a:solidFill>
            <a:schemeClr val="bg1"/>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srgbClr val="2E2E2E"/>
                </a:solidFill>
                <a:effectLst/>
                <a:uLnTx/>
                <a:uFillTx/>
                <a:latin typeface="Segoe UI Light 8"/>
                <a:ea typeface="Microsoft YaHei UI Light"/>
              </a:rPr>
              <a:t> </a:t>
            </a:r>
            <a:endParaRPr kumimoji="0" lang="zh-CN" altLang="en-US" sz="1350" b="0" i="0" u="none" strike="noStrike" kern="0" cap="none" spc="0" normalizeH="0" baseline="0" noProof="0" dirty="0">
              <a:ln>
                <a:noFill/>
              </a:ln>
              <a:solidFill>
                <a:srgbClr val="2E2E2E"/>
              </a:solidFill>
              <a:effectLst/>
              <a:uLnTx/>
              <a:uFillTx/>
              <a:latin typeface="Segoe UI Light 8"/>
              <a:ea typeface="Microsoft YaHei UI Light"/>
            </a:endParaRPr>
          </a:p>
        </p:txBody>
      </p:sp>
      <p:sp>
        <p:nvSpPr>
          <p:cNvPr id="13" name="任意多边形 28"/>
          <p:cNvSpPr/>
          <p:nvPr/>
        </p:nvSpPr>
        <p:spPr>
          <a:xfrm rot="2700000">
            <a:off x="239648" y="-29435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7E48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29"/>
          <p:cNvSpPr/>
          <p:nvPr/>
        </p:nvSpPr>
        <p:spPr>
          <a:xfrm rot="2700000">
            <a:off x="239647" y="-561767"/>
            <a:ext cx="1076037" cy="1123533"/>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直接连接符 11"/>
          <p:cNvSpPr>
            <a:spLocks noChangeShapeType="1"/>
          </p:cNvSpPr>
          <p:nvPr/>
        </p:nvSpPr>
        <p:spPr bwMode="auto">
          <a:xfrm flipV="1">
            <a:off x="0" y="3658957"/>
            <a:ext cx="5486400" cy="12404"/>
          </a:xfrm>
          <a:prstGeom prst="line">
            <a:avLst/>
          </a:prstGeom>
          <a:noFill/>
          <a:ln w="6350" cap="flat" cmpd="sng">
            <a:solidFill>
              <a:srgbClr val="681E5F"/>
            </a:solidFill>
            <a:bevel/>
            <a:headEnd/>
            <a:tailEnd/>
          </a:ln>
          <a:extLst>
            <a:ext uri="{909E8E84-426E-40DD-AFC4-6F175D3DCCD1}">
              <a14:hiddenFill xmlns=""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Box 3"/>
          <p:cNvSpPr>
            <a:spLocks noChangeArrowheads="1"/>
          </p:cNvSpPr>
          <p:nvPr/>
        </p:nvSpPr>
        <p:spPr bwMode="auto">
          <a:xfrm>
            <a:off x="5412455" y="1914869"/>
            <a:ext cx="3074929"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square" anchor="ctr">
            <a:spAutoFit/>
          </a:bodyPr>
          <a:lstStyle/>
          <a:p>
            <a:r>
              <a:rPr lang="en-US" sz="13800" dirty="0" smtClean="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3800"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rPr>
              <a:t>4</a:t>
            </a:r>
            <a:endParaRPr lang="zh-CN" altLang="en-US" sz="13800" b="1" dirty="0">
              <a:solidFill>
                <a:schemeClr val="bg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10194" y="2896362"/>
            <a:ext cx="5266011" cy="646331"/>
          </a:xfrm>
          <a:prstGeom prst="rect">
            <a:avLst/>
          </a:prstGeom>
          <a:noFill/>
        </p:spPr>
        <p:txBody>
          <a:bodyPr wrap="square">
            <a:spAutoFit/>
          </a:bodyPr>
          <a:lstStyle/>
          <a:p>
            <a:pPr algn="ct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方法论</a:t>
            </a:r>
            <a:r>
              <a:rPr lang="en-US" altLang="zh-CN"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a:t>
            </a:r>
            <a:r>
              <a:rPr lang="zh-CN" altLang="en-US" sz="3600" dirty="0" smtClean="0">
                <a:solidFill>
                  <a:schemeClr val="bg2">
                    <a:lumMod val="25000"/>
                  </a:schemeClr>
                </a:solidFill>
                <a:latin typeface="Microsoft YaHei" charset="0"/>
                <a:ea typeface="Microsoft YaHei" charset="0"/>
                <a:cs typeface="Microsoft YaHei" charset="0"/>
                <a:sym typeface="Arial" panose="020B0604020202020204" pitchFamily="34" charset="0"/>
              </a:rPr>
              <a:t>唯物辩证法</a:t>
            </a:r>
          </a:p>
        </p:txBody>
      </p:sp>
    </p:spTree>
    <p:extLst>
      <p:ext uri="{BB962C8B-B14F-4D97-AF65-F5344CB8AC3E}">
        <p14:creationId xmlns="" xmlns:p14="http://schemas.microsoft.com/office/powerpoint/2010/main" val="18840257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9"/>
          <p:cNvGrpSpPr/>
          <p:nvPr/>
        </p:nvGrpSpPr>
        <p:grpSpPr>
          <a:xfrm>
            <a:off x="1012809" y="1907969"/>
            <a:ext cx="10497871" cy="2646447"/>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395198" y="1152525"/>
              <a:ext cx="6523280" cy="2604493"/>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ltLang="zh-CN" sz="4400" b="1" dirty="0" smtClean="0">
                <a:solidFill>
                  <a:srgbClr val="7030A0"/>
                </a:solidFill>
              </a:endParaRPr>
            </a:p>
            <a:p>
              <a:pPr algn="ctr" fontAlgn="auto">
                <a:spcBef>
                  <a:spcPts val="0"/>
                </a:spcBef>
                <a:spcAft>
                  <a:spcPts val="0"/>
                </a:spcAft>
                <a:defRPr/>
              </a:pPr>
              <a:r>
                <a:rPr lang="zh-CN" altLang="en-US" sz="4400" b="1" dirty="0" smtClean="0">
                  <a:solidFill>
                    <a:srgbClr val="0070C0"/>
                  </a:solidFill>
                </a:rPr>
                <a:t>人能否认识世界，怎样认识世界？</a:t>
              </a:r>
              <a:endParaRPr lang="en-US" altLang="zh-CN" sz="4400" b="1" dirty="0" smtClean="0">
                <a:solidFill>
                  <a:srgbClr val="0070C0"/>
                </a:solidFill>
              </a:endParaRPr>
            </a:p>
            <a:p>
              <a:pPr algn="ctr" fontAlgn="auto">
                <a:spcBef>
                  <a:spcPts val="0"/>
                </a:spcBef>
                <a:spcAft>
                  <a:spcPts val="0"/>
                </a:spcAft>
                <a:defRPr/>
              </a:pPr>
              <a:r>
                <a:rPr lang="zh-CN" altLang="en-US" sz="4400" b="1" dirty="0" smtClean="0">
                  <a:solidFill>
                    <a:srgbClr val="0070C0"/>
                  </a:solidFill>
                </a:rPr>
                <a:t>人的认识正确吗，怎么评判？</a:t>
              </a:r>
              <a:endParaRPr lang="en-US" sz="4400" b="1" dirty="0">
                <a:solidFill>
                  <a:srgbClr val="0070C0"/>
                </a:solidFill>
              </a:endParaRPr>
            </a:p>
          </p:txBody>
        </p:sp>
      </p:grpSp>
      <p:sp>
        <p:nvSpPr>
          <p:cNvPr id="17" name="矩形 16"/>
          <p:cNvSpPr/>
          <p:nvPr/>
        </p:nvSpPr>
        <p:spPr>
          <a:xfrm>
            <a:off x="1012809" y="2752617"/>
            <a:ext cx="10036388" cy="1384995"/>
          </a:xfrm>
          <a:prstGeom prst="rect">
            <a:avLst/>
          </a:prstGeom>
        </p:spPr>
        <p:txBody>
          <a:bodyPr wrap="square">
            <a:spAutoFit/>
          </a:bodyPr>
          <a:lstStyle/>
          <a:p>
            <a:pPr indent="-342900" algn="just">
              <a:lnSpc>
                <a:spcPct val="150000"/>
              </a:lnSpc>
              <a:buClr>
                <a:srgbClr val="7F4980"/>
              </a:buClr>
              <a:buFont typeface="ZapfDingbatsITC" charset="0"/>
              <a:buChar char="✤"/>
            </a:pPr>
            <a:endParaRPr lang="zh-CN" altLang="en-US" b="1" dirty="0" smtClean="0">
              <a:solidFill>
                <a:schemeClr val="bg2">
                  <a:lumMod val="25000"/>
                </a:schemeClr>
              </a:solidFill>
              <a:latin typeface="Kaiti SC" charset="-122"/>
              <a:ea typeface="Kaiti SC" charset="-122"/>
              <a:cs typeface="Kaiti SC" charset="-122"/>
            </a:endParaRPr>
          </a:p>
          <a:p>
            <a:pPr indent="-342900" algn="just">
              <a:lnSpc>
                <a:spcPct val="150000"/>
              </a:lnSpc>
              <a:buClr>
                <a:srgbClr val="7F4980"/>
              </a:buClr>
              <a:buFont typeface="ZapfDingbatsITC" charset="0"/>
              <a:buChar char="✤"/>
            </a:pPr>
            <a:endParaRPr lang="zh-CN" altLang="en-US" b="1" dirty="0" smtClean="0">
              <a:solidFill>
                <a:schemeClr val="bg2">
                  <a:lumMod val="25000"/>
                </a:schemeClr>
              </a:solidFill>
              <a:latin typeface="Kaiti SC" charset="-122"/>
              <a:ea typeface="Kaiti SC" charset="-122"/>
              <a:cs typeface="Kaiti SC" charset="-122"/>
            </a:endParaRPr>
          </a:p>
          <a:p>
            <a:pPr indent="-342900" algn="just">
              <a:lnSpc>
                <a:spcPct val="150000"/>
              </a:lnSpc>
              <a:buClr>
                <a:schemeClr val="bg2">
                  <a:lumMod val="25000"/>
                </a:schemeClr>
              </a:buClr>
              <a:buFont typeface="ZapfDingbatsITC" charset="0"/>
              <a:buChar char="✤"/>
            </a:pPr>
            <a:endParaRPr lang="zh-CN" altLang="en-US" sz="2000" b="1" dirty="0">
              <a:solidFill>
                <a:srgbClr val="7E487F"/>
              </a:solidFill>
              <a:latin typeface="Kaiti SC" charset="-122"/>
              <a:ea typeface="Kaiti SC" charset="-122"/>
              <a:cs typeface="Kaiti SC" charset="-122"/>
            </a:endParaRPr>
          </a:p>
        </p:txBody>
      </p:sp>
      <p:sp>
        <p:nvSpPr>
          <p:cNvPr id="6" name="椭圆 5"/>
          <p:cNvSpPr/>
          <p:nvPr/>
        </p:nvSpPr>
        <p:spPr>
          <a:xfrm>
            <a:off x="4431068" y="5617029"/>
            <a:ext cx="6783355" cy="7837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BDB513"/>
                </a:solidFill>
                <a:latin typeface="楷体_GB2312" pitchFamily="49" charset="-122"/>
                <a:ea typeface="楷体_GB2312" pitchFamily="49" charset="-122"/>
              </a:rPr>
              <a:t>认识你自己</a:t>
            </a:r>
            <a:r>
              <a:rPr lang="en-US" altLang="zh-CN" sz="2400" b="1" dirty="0" smtClean="0">
                <a:solidFill>
                  <a:srgbClr val="BDB513"/>
                </a:solidFill>
                <a:latin typeface="楷体_GB2312" pitchFamily="49" charset="-122"/>
                <a:ea typeface="楷体_GB2312" pitchFamily="49" charset="-122"/>
              </a:rPr>
              <a:t>——</a:t>
            </a:r>
            <a:r>
              <a:rPr lang="zh-CN" altLang="en-US" sz="2400" b="1" dirty="0" smtClean="0">
                <a:solidFill>
                  <a:srgbClr val="BDB513"/>
                </a:solidFill>
                <a:latin typeface="楷体_GB2312" pitchFamily="49" charset="-122"/>
                <a:ea typeface="楷体_GB2312" pitchFamily="49" charset="-122"/>
              </a:rPr>
              <a:t>古希腊德尔斐神庙</a:t>
            </a:r>
            <a:endParaRPr lang="zh-CN" altLang="en-US" sz="2400" b="1" dirty="0">
              <a:solidFill>
                <a:srgbClr val="BDB513"/>
              </a:solidFill>
            </a:endParaRPr>
          </a:p>
        </p:txBody>
      </p:sp>
    </p:spTree>
    <p:extLst>
      <p:ext uri="{BB962C8B-B14F-4D97-AF65-F5344CB8AC3E}">
        <p14:creationId xmlns="" xmlns:p14="http://schemas.microsoft.com/office/powerpoint/2010/main" val="1490503162"/>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928" y="973775"/>
            <a:ext cx="11562397" cy="2607759"/>
          </a:xfrm>
          <a:prstGeom prst="rect">
            <a:avLst/>
          </a:prstGeom>
          <a:solidFill>
            <a:srgbClr val="6A005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5"/>
          <p:cNvSpPr txBox="1">
            <a:spLocks noChangeArrowheads="1"/>
          </p:cNvSpPr>
          <p:nvPr/>
        </p:nvSpPr>
        <p:spPr bwMode="auto">
          <a:xfrm>
            <a:off x="5367647" y="1126369"/>
            <a:ext cx="6388925" cy="1631216"/>
          </a:xfrm>
          <a:prstGeom prst="rect">
            <a:avLst/>
          </a:prstGeom>
          <a:solidFill>
            <a:srgbClr val="6A005F">
              <a:alpha val="47000"/>
            </a:srgbClr>
          </a:solidFill>
          <a:ln>
            <a:noFill/>
          </a:ln>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just"/>
            <a:r>
              <a:rPr lang="zh-CN" altLang="en-US" sz="2000" dirty="0">
                <a:latin typeface="Kaiti SC" charset="-122"/>
                <a:ea typeface="Kaiti SC" charset="-122"/>
                <a:cs typeface="Kaiti SC" charset="-122"/>
              </a:rPr>
              <a:t> 客观辩证法</a:t>
            </a:r>
            <a:r>
              <a:rPr lang="zh-CN" altLang="en-US" sz="2000" dirty="0">
                <a:solidFill>
                  <a:schemeClr val="bg1"/>
                </a:solidFill>
                <a:latin typeface="Kaiti SC" charset="-122"/>
                <a:ea typeface="Kaiti SC" charset="-122"/>
                <a:cs typeface="Kaiti SC" charset="-122"/>
              </a:rPr>
              <a:t>是指客观事物或客观存在的辩证法，即客观事物以相互作用、相互联系的形式呈现出的各种物质形态的辩证运动和发展规律</a:t>
            </a:r>
            <a:r>
              <a:rPr lang="zh-CN" altLang="en-US" sz="2000" dirty="0" smtClean="0">
                <a:solidFill>
                  <a:schemeClr val="bg1"/>
                </a:solidFill>
                <a:latin typeface="Kaiti SC" charset="-122"/>
                <a:ea typeface="Kaiti SC" charset="-122"/>
                <a:cs typeface="Kaiti SC" charset="-122"/>
              </a:rPr>
              <a:t>。</a:t>
            </a:r>
          </a:p>
          <a:p>
            <a:pPr algn="just"/>
            <a:r>
              <a:rPr lang="zh-CN" altLang="en-US" sz="2000" dirty="0" smtClean="0">
                <a:latin typeface="Kaiti SC" charset="-122"/>
                <a:ea typeface="Kaiti SC" charset="-122"/>
                <a:cs typeface="Kaiti SC" charset="-122"/>
              </a:rPr>
              <a:t>主观</a:t>
            </a:r>
            <a:r>
              <a:rPr lang="zh-CN" altLang="en-US" sz="2000" dirty="0">
                <a:latin typeface="Kaiti SC" charset="-122"/>
                <a:ea typeface="Kaiti SC" charset="-122"/>
                <a:cs typeface="Kaiti SC" charset="-122"/>
              </a:rPr>
              <a:t>辩证法</a:t>
            </a:r>
            <a:r>
              <a:rPr lang="zh-CN" altLang="en-US" sz="2000" dirty="0">
                <a:solidFill>
                  <a:schemeClr val="bg1"/>
                </a:solidFill>
                <a:latin typeface="Kaiti SC" charset="-122"/>
                <a:ea typeface="Kaiti SC" charset="-122"/>
                <a:cs typeface="Kaiti SC" charset="-122"/>
              </a:rPr>
              <a:t>是指人类认识和思维运动的辩证法，即以概念作为思维细胞的辩证思维运动和发展的规律</a:t>
            </a:r>
            <a:r>
              <a:rPr lang="zh-CN" altLang="en-US" sz="2000" dirty="0" smtClean="0">
                <a:solidFill>
                  <a:schemeClr val="bg1"/>
                </a:solidFill>
                <a:latin typeface="Kaiti SC" charset="-122"/>
                <a:ea typeface="Kaiti SC" charset="-122"/>
                <a:cs typeface="Kaiti SC" charset="-122"/>
              </a:rPr>
              <a:t>。</a:t>
            </a:r>
            <a:endParaRPr lang="zh-CN" altLang="en-US" sz="2000" b="1" dirty="0">
              <a:solidFill>
                <a:schemeClr val="bg1"/>
              </a:solidFill>
              <a:latin typeface="Kaiti SC" charset="-122"/>
              <a:ea typeface="Kaiti SC" charset="-122"/>
              <a:cs typeface="Kaiti SC" charset="-122"/>
            </a:endParaRPr>
          </a:p>
        </p:txBody>
      </p:sp>
      <p:sp>
        <p:nvSpPr>
          <p:cNvPr id="4" name="矩形 6"/>
          <p:cNvSpPr>
            <a:spLocks noChangeArrowheads="1"/>
          </p:cNvSpPr>
          <p:nvPr/>
        </p:nvSpPr>
        <p:spPr bwMode="auto">
          <a:xfrm>
            <a:off x="5367646" y="2754892"/>
            <a:ext cx="6388925" cy="707886"/>
          </a:xfrm>
          <a:prstGeom prst="rect">
            <a:avLst/>
          </a:prstGeom>
          <a:solidFill>
            <a:srgbClr val="6A005F">
              <a:alpha val="3607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just"/>
            <a:r>
              <a:rPr lang="zh-CN" altLang="en-US" sz="2000" dirty="0">
                <a:latin typeface="Kaiti SC" charset="-122"/>
                <a:ea typeface="Kaiti SC" charset="-122"/>
                <a:cs typeface="Kaiti SC" charset="-122"/>
              </a:rPr>
              <a:t>唯物辩证法</a:t>
            </a:r>
            <a:r>
              <a:rPr lang="zh-CN" altLang="en-US" sz="2000" dirty="0">
                <a:solidFill>
                  <a:schemeClr val="bg1"/>
                </a:solidFill>
                <a:latin typeface="Kaiti SC" charset="-122"/>
                <a:ea typeface="Kaiti SC" charset="-122"/>
                <a:cs typeface="Kaiti SC" charset="-122"/>
              </a:rPr>
              <a:t>既包括客观辩证法也包括主观辩证法，体现了唯物主义、辩证法、认识论的统一。 </a:t>
            </a:r>
          </a:p>
        </p:txBody>
      </p:sp>
      <p:pic>
        <p:nvPicPr>
          <p:cNvPr id="5" name="图片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66774" y="1126369"/>
            <a:ext cx="4451491" cy="2336410"/>
          </a:xfrm>
          <a:prstGeom prst="rect">
            <a:avLst/>
          </a:prstGeom>
        </p:spPr>
      </p:pic>
      <p:sp>
        <p:nvSpPr>
          <p:cNvPr id="6" name="五边形 5"/>
          <p:cNvSpPr/>
          <p:nvPr/>
        </p:nvSpPr>
        <p:spPr>
          <a:xfrm>
            <a:off x="-1" y="0"/>
            <a:ext cx="2612572"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smtClean="0">
                <a:solidFill>
                  <a:schemeClr val="bg1"/>
                </a:solidFill>
                <a:latin typeface="STKaiti" charset="-122"/>
                <a:ea typeface="STKaiti" charset="-122"/>
                <a:cs typeface="STKaiti" charset="-122"/>
                <a:sym typeface="Arial" panose="020B0604020202020204" pitchFamily="34" charset="0"/>
              </a:rPr>
              <a:t>唯物辩证法</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grpSp>
        <p:nvGrpSpPr>
          <p:cNvPr id="9" name="组合 59"/>
          <p:cNvGrpSpPr/>
          <p:nvPr/>
        </p:nvGrpSpPr>
        <p:grpSpPr>
          <a:xfrm>
            <a:off x="312927" y="3734128"/>
            <a:ext cx="11562397" cy="2700487"/>
            <a:chOff x="1264428" y="1152525"/>
            <a:chExt cx="6847285" cy="2795588"/>
          </a:xfrm>
        </p:grpSpPr>
        <p:sp>
          <p:nvSpPr>
            <p:cNvPr id="10" name="圆角矩形 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1" name="圆角矩形 1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16" name="矩形 15"/>
          <p:cNvSpPr/>
          <p:nvPr/>
        </p:nvSpPr>
        <p:spPr>
          <a:xfrm>
            <a:off x="815713" y="4092172"/>
            <a:ext cx="10556826" cy="2003112"/>
          </a:xfrm>
          <a:prstGeom prst="rect">
            <a:avLst/>
          </a:prstGeom>
        </p:spPr>
        <p:txBody>
          <a:bodyPr wrap="square">
            <a:spAutoFit/>
          </a:bodyPr>
          <a:lstStyle/>
          <a:p>
            <a:pPr algn="just">
              <a:spcAft>
                <a:spcPts val="500"/>
              </a:spcAft>
            </a:pPr>
            <a:r>
              <a:rPr lang="zh-CN" altLang="en-US" sz="2400" i="0" dirty="0" smtClean="0">
                <a:solidFill>
                  <a:schemeClr val="bg2">
                    <a:lumMod val="25000"/>
                  </a:schemeClr>
                </a:solidFill>
                <a:latin typeface="Kaiti SC" charset="-122"/>
                <a:ea typeface="Kaiti SC" charset="-122"/>
                <a:cs typeface="Kaiti SC" charset="-122"/>
              </a:rPr>
              <a:t>客观辩证法与主观辩证法在本质上是统一的，但在表现形式上却是不同的。</a:t>
            </a:r>
          </a:p>
          <a:p>
            <a:pPr marL="342900" indent="-342900" algn="just">
              <a:buClr>
                <a:srgbClr val="7F4980"/>
              </a:buClr>
              <a:buFont typeface="ZapfDingbatsITC" charset="0"/>
              <a:buChar char="✤"/>
            </a:pPr>
            <a:r>
              <a:rPr lang="zh-CN" altLang="en-US" sz="2400" i="0" dirty="0" smtClean="0">
                <a:solidFill>
                  <a:schemeClr val="bg2">
                    <a:lumMod val="25000"/>
                  </a:schemeClr>
                </a:solidFill>
                <a:latin typeface="Kaiti SC" charset="-122"/>
                <a:ea typeface="Kaiti SC" charset="-122"/>
                <a:cs typeface="Kaiti SC" charset="-122"/>
              </a:rPr>
              <a:t>客观辩证法采取外部必然性形式，离开人的意识、思维而独立存在，不以人的意志为转移。</a:t>
            </a:r>
          </a:p>
          <a:p>
            <a:pPr marL="342900" indent="-342900" algn="just">
              <a:buClr>
                <a:srgbClr val="7F4980"/>
              </a:buClr>
              <a:buFont typeface="ZapfDingbatsITC" charset="0"/>
              <a:buChar char="✤"/>
            </a:pPr>
            <a:r>
              <a:rPr lang="zh-CN" altLang="en-US" sz="2400" i="0" dirty="0" smtClean="0">
                <a:solidFill>
                  <a:schemeClr val="bg2">
                    <a:lumMod val="25000"/>
                  </a:schemeClr>
                </a:solidFill>
                <a:latin typeface="Kaiti SC" charset="-122"/>
                <a:ea typeface="Kaiti SC" charset="-122"/>
                <a:cs typeface="Kaiti SC" charset="-122"/>
              </a:rPr>
              <a:t>主观辩证法则采取观念的、逻辑的形式，是同人类的思维的自觉活动相联系的，是以概念为基础的辩证思维规律。</a:t>
            </a:r>
            <a:endParaRPr lang="zh-CN" altLang="en-US" sz="2400" i="0" dirty="0">
              <a:solidFill>
                <a:schemeClr val="bg2">
                  <a:lumMod val="25000"/>
                </a:schemeClr>
              </a:solidFill>
              <a:latin typeface="Kaiti SC" charset="-122"/>
              <a:ea typeface="Kaiti SC" charset="-122"/>
              <a:cs typeface="Kaiti SC" charset="-122"/>
            </a:endParaRPr>
          </a:p>
        </p:txBody>
      </p:sp>
    </p:spTree>
    <p:extLst>
      <p:ext uri="{BB962C8B-B14F-4D97-AF65-F5344CB8AC3E}">
        <p14:creationId xmlns="" xmlns:p14="http://schemas.microsoft.com/office/powerpoint/2010/main" val="4695144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1" y="1837734"/>
            <a:ext cx="7106722" cy="276225"/>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11" name="组合 3"/>
          <p:cNvGrpSpPr/>
          <p:nvPr/>
        </p:nvGrpSpPr>
        <p:grpSpPr bwMode="auto">
          <a:xfrm>
            <a:off x="6600346" y="593765"/>
            <a:ext cx="1734741" cy="1735931"/>
            <a:chOff x="0" y="0"/>
            <a:chExt cx="1970470" cy="1970470"/>
          </a:xfrm>
          <a:solidFill>
            <a:srgbClr val="6A1F5F">
              <a:alpha val="77000"/>
            </a:srgbClr>
          </a:solidFill>
        </p:grpSpPr>
        <p:sp>
          <p:nvSpPr>
            <p:cNvPr id="12"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3"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15" name="组合 28"/>
          <p:cNvGrpSpPr/>
          <p:nvPr/>
        </p:nvGrpSpPr>
        <p:grpSpPr>
          <a:xfrm>
            <a:off x="6866547" y="842795"/>
            <a:ext cx="1244010" cy="124401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18" name="椭圆 1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58" name="Freeform 76"/>
          <p:cNvSpPr>
            <a:spLocks noEditPoints="1"/>
          </p:cNvSpPr>
          <p:nvPr/>
        </p:nvSpPr>
        <p:spPr bwMode="auto">
          <a:xfrm>
            <a:off x="7005919" y="1115304"/>
            <a:ext cx="914400" cy="736296"/>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rgbClr val="7F4980">
              <a:alpha val="87000"/>
            </a:srgbClr>
          </a:solidFill>
          <a:ln>
            <a:noFill/>
          </a:ln>
          <a:extLst/>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
        <p:nvSpPr>
          <p:cNvPr id="2" name="矩形 1"/>
          <p:cNvSpPr/>
          <p:nvPr/>
        </p:nvSpPr>
        <p:spPr>
          <a:xfrm>
            <a:off x="1976735" y="1234913"/>
            <a:ext cx="2646878" cy="584775"/>
          </a:xfrm>
          <a:prstGeom prst="rect">
            <a:avLst/>
          </a:prstGeom>
        </p:spPr>
        <p:txBody>
          <a:bodyPr wrap="none">
            <a:spAutoFit/>
          </a:bodyPr>
          <a:lstStyle/>
          <a:p>
            <a:pPr algn="ctr"/>
            <a:r>
              <a:rPr lang="zh-CN" altLang="en-US" sz="3200" b="1" dirty="0" smtClean="0">
                <a:latin typeface="Kaiti SC" charset="-122"/>
                <a:ea typeface="Kaiti SC" charset="-122"/>
                <a:cs typeface="Kaiti SC" charset="-122"/>
              </a:rPr>
              <a:t>矛盾分析方法</a:t>
            </a:r>
            <a:endParaRPr lang="zh-CN" altLang="en-US" sz="3200" b="1" dirty="0">
              <a:latin typeface="Kaiti SC" charset="-122"/>
              <a:ea typeface="Kaiti SC" charset="-122"/>
              <a:cs typeface="Kaiti SC" charset="-122"/>
            </a:endParaRPr>
          </a:p>
        </p:txBody>
      </p:sp>
      <p:sp>
        <p:nvSpPr>
          <p:cNvPr id="19" name="圆角矩形 18"/>
          <p:cNvSpPr/>
          <p:nvPr/>
        </p:nvSpPr>
        <p:spPr>
          <a:xfrm>
            <a:off x="2999729" y="2443848"/>
            <a:ext cx="8113062" cy="147270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r>
              <a:rPr lang="zh-CN" altLang="en-US" sz="2400" i="0" dirty="0" smtClean="0">
                <a:solidFill>
                  <a:schemeClr val="bg2">
                    <a:lumMod val="25000"/>
                  </a:schemeClr>
                </a:solidFill>
                <a:latin typeface="Kaiti SC" charset="-122"/>
                <a:ea typeface="Kaiti SC" charset="-122"/>
                <a:cs typeface="Kaiti SC" charset="-122"/>
              </a:rPr>
              <a:t> “辩证法的宇宙观，主要地就是教导人们要善于去观察和分析各种事物的矛盾的运动，并根据这种分析，指出解决矛盾的方法。”  </a:t>
            </a:r>
            <a:r>
              <a:rPr lang="zh-CN" altLang="en-US" sz="2400" i="0" dirty="0" smtClean="0">
                <a:solidFill>
                  <a:schemeClr val="bg2">
                    <a:lumMod val="25000"/>
                  </a:schemeClr>
                </a:solidFill>
                <a:latin typeface="Kaiti SC" charset="-122"/>
                <a:ea typeface="Kaiti SC" charset="-122"/>
                <a:cs typeface="Kaiti SC" charset="-122"/>
                <a:sym typeface="Symbol" charset="2"/>
              </a:rPr>
              <a:t></a:t>
            </a:r>
            <a:r>
              <a:rPr lang="zh-CN" altLang="en-US" sz="2400" i="0" dirty="0" smtClean="0">
                <a:solidFill>
                  <a:schemeClr val="bg2">
                    <a:lumMod val="25000"/>
                  </a:schemeClr>
                </a:solidFill>
                <a:latin typeface="Kaiti SC" charset="-122"/>
                <a:ea typeface="Kaiti SC" charset="-122"/>
                <a:cs typeface="Kaiti SC" charset="-122"/>
              </a:rPr>
              <a:t>毛泽东</a:t>
            </a:r>
            <a:endParaRPr lang="zh-CN" altLang="en-US" sz="2400" b="1" dirty="0">
              <a:solidFill>
                <a:schemeClr val="bg2">
                  <a:lumMod val="25000"/>
                </a:schemeClr>
              </a:solidFill>
              <a:latin typeface="Kaiti SC" charset="-122"/>
              <a:ea typeface="Kaiti SC" charset="-122"/>
              <a:cs typeface="Kaiti SC" charset="-122"/>
            </a:endParaRPr>
          </a:p>
        </p:txBody>
      </p:sp>
      <p:sp>
        <p:nvSpPr>
          <p:cNvPr id="20" name="矩形 42"/>
          <p:cNvSpPr>
            <a:spLocks noChangeArrowheads="1"/>
          </p:cNvSpPr>
          <p:nvPr/>
        </p:nvSpPr>
        <p:spPr bwMode="auto">
          <a:xfrm>
            <a:off x="11499057" y="2368393"/>
            <a:ext cx="692944" cy="1695450"/>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21" name="圆角矩形 20"/>
          <p:cNvSpPr/>
          <p:nvPr/>
        </p:nvSpPr>
        <p:spPr>
          <a:xfrm>
            <a:off x="1082273" y="4168345"/>
            <a:ext cx="8300270" cy="1489115"/>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just">
              <a:buFont typeface="Arial" charset="0"/>
              <a:buNone/>
            </a:pPr>
            <a:r>
              <a:rPr lang="zh-CN" altLang="en-US" sz="2800" b="1" dirty="0" smtClean="0">
                <a:solidFill>
                  <a:schemeClr val="bg2">
                    <a:lumMod val="25000"/>
                  </a:schemeClr>
                </a:solidFill>
                <a:latin typeface="Kaiti SC" charset="-122"/>
                <a:ea typeface="Kaiti SC" charset="-122"/>
                <a:cs typeface="Kaiti SC" charset="-122"/>
              </a:rPr>
              <a:t>在唯物辩证法的基本范畴中，如原因与结果、必然性与偶然性、可能性与现实性、现象与本质、内容与形式等的辩证关系中己蕴涵着矛盾分析法。</a:t>
            </a:r>
            <a:endParaRPr lang="zh-CN" altLang="en-US" sz="2800" b="1" dirty="0">
              <a:solidFill>
                <a:schemeClr val="bg2">
                  <a:lumMod val="25000"/>
                </a:schemeClr>
              </a:solidFill>
              <a:latin typeface="Kaiti SC" charset="-122"/>
              <a:ea typeface="Kaiti SC" charset="-122"/>
              <a:cs typeface="Kaiti SC" charset="-122"/>
            </a:endParaRPr>
          </a:p>
        </p:txBody>
      </p:sp>
      <p:sp>
        <p:nvSpPr>
          <p:cNvPr id="22" name="矩形 42"/>
          <p:cNvSpPr>
            <a:spLocks noChangeArrowheads="1"/>
          </p:cNvSpPr>
          <p:nvPr/>
        </p:nvSpPr>
        <p:spPr bwMode="auto">
          <a:xfrm>
            <a:off x="0" y="4063843"/>
            <a:ext cx="692944" cy="1651192"/>
          </a:xfrm>
          <a:prstGeom prst="rect">
            <a:avLst/>
          </a:prstGeom>
          <a:solidFill>
            <a:schemeClr val="tx1">
              <a:lumMod val="75000"/>
              <a:lumOff val="25000"/>
              <a:alpha val="59999"/>
            </a:schemeClr>
          </a:solidFill>
          <a:ln>
            <a:noFill/>
          </a:ln>
        </p:spPr>
        <p:txBody>
          <a:bodyPr lIns="91434" tIns="45717" rIns="91434" bIns="4571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sp>
        <p:nvSpPr>
          <p:cNvPr id="25" name="五边形 24"/>
          <p:cNvSpPr/>
          <p:nvPr/>
        </p:nvSpPr>
        <p:spPr>
          <a:xfrm>
            <a:off x="-1" y="0"/>
            <a:ext cx="5296396"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chemeClr val="bg1"/>
                </a:solidFill>
                <a:latin typeface="STKaiti" charset="-122"/>
                <a:ea typeface="STKaiti" charset="-122"/>
                <a:cs typeface="STKaiti" charset="-122"/>
                <a:sym typeface="Arial" panose="020B0604020202020204" pitchFamily="34" charset="0"/>
              </a:rPr>
              <a:t>唯物辩证法</a:t>
            </a:r>
            <a:r>
              <a:rPr lang="en-US" altLang="zh-CN" sz="3200" b="1" dirty="0" smtClean="0">
                <a:solidFill>
                  <a:schemeClr val="bg1"/>
                </a:solidFill>
                <a:latin typeface="STKaiti" charset="-122"/>
                <a:ea typeface="STKaiti" charset="-122"/>
                <a:cs typeface="STKaiti" charset="-122"/>
                <a:sym typeface="Arial" panose="020B0604020202020204" pitchFamily="34" charset="0"/>
              </a:rPr>
              <a:t>——</a:t>
            </a:r>
            <a:r>
              <a:rPr lang="zh-CN" altLang="en-US" sz="3200" b="1" dirty="0" smtClean="0">
                <a:solidFill>
                  <a:schemeClr val="bg1"/>
                </a:solidFill>
                <a:latin typeface="STKaiti" charset="-122"/>
                <a:ea typeface="STKaiti" charset="-122"/>
                <a:cs typeface="STKaiti" charset="-122"/>
                <a:sym typeface="Arial" panose="020B0604020202020204" pitchFamily="34" charset="0"/>
              </a:rPr>
              <a:t>矛盾分析法</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62132" y="2076405"/>
            <a:ext cx="3264840" cy="2350686"/>
          </a:xfrm>
          <a:prstGeom prst="rect">
            <a:avLst/>
          </a:prstGeom>
          <a:effectLst>
            <a:softEdge rad="660400"/>
          </a:effectLst>
        </p:spPr>
      </p:pic>
      <p:pic>
        <p:nvPicPr>
          <p:cNvPr id="26" name="图片 2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657112" y="3916551"/>
            <a:ext cx="3534889" cy="1921372"/>
          </a:xfrm>
          <a:prstGeom prst="rect">
            <a:avLst/>
          </a:prstGeom>
          <a:effectLst>
            <a:softEdge rad="647700"/>
          </a:effectLst>
        </p:spPr>
      </p:pic>
    </p:spTree>
    <p:extLst>
      <p:ext uri="{BB962C8B-B14F-4D97-AF65-F5344CB8AC3E}">
        <p14:creationId xmlns="" xmlns:p14="http://schemas.microsoft.com/office/powerpoint/2010/main" val="8992196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5844403" y="4636867"/>
            <a:ext cx="6347595"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marL="342900" indent="-342900" eaLnBrk="1" hangingPunct="1">
              <a:spcBef>
                <a:spcPct val="50000"/>
              </a:spcBef>
              <a:buClr>
                <a:srgbClr val="7F4980"/>
              </a:buClr>
              <a:buFont typeface="ZapfDingbatsITC" charset="0"/>
              <a:buChar char="✤"/>
            </a:pPr>
            <a:r>
              <a:rPr lang="zh-CN" altLang="en-US" sz="2400" b="1" i="0" dirty="0" smtClean="0">
                <a:solidFill>
                  <a:schemeClr val="bg2">
                    <a:lumMod val="25000"/>
                  </a:schemeClr>
                </a:solidFill>
                <a:latin typeface="Kaiti SC" charset="-122"/>
                <a:ea typeface="Kaiti SC" charset="-122"/>
                <a:cs typeface="Kaiti SC" charset="-122"/>
              </a:rPr>
              <a:t>引起</a:t>
            </a:r>
            <a:r>
              <a:rPr lang="zh-CN" altLang="en-US" sz="2400" b="1" i="0" dirty="0">
                <a:solidFill>
                  <a:schemeClr val="bg2">
                    <a:lumMod val="25000"/>
                  </a:schemeClr>
                </a:solidFill>
                <a:latin typeface="Kaiti SC" charset="-122"/>
                <a:ea typeface="Kaiti SC" charset="-122"/>
                <a:cs typeface="Kaiti SC" charset="-122"/>
              </a:rPr>
              <a:t>某种现象的现象是原因，被某种现象引起的现象是</a:t>
            </a:r>
            <a:r>
              <a:rPr lang="zh-CN" altLang="en-US" sz="2400" b="1" i="0" dirty="0" smtClean="0">
                <a:solidFill>
                  <a:schemeClr val="bg2">
                    <a:lumMod val="25000"/>
                  </a:schemeClr>
                </a:solidFill>
                <a:latin typeface="Kaiti SC" charset="-122"/>
                <a:ea typeface="Kaiti SC" charset="-122"/>
                <a:cs typeface="Kaiti SC" charset="-122"/>
              </a:rPr>
              <a:t>结果。</a:t>
            </a:r>
            <a:endParaRPr lang="zh-CN" altLang="en-US" sz="2400" b="1" i="0" dirty="0">
              <a:solidFill>
                <a:schemeClr val="bg2">
                  <a:lumMod val="25000"/>
                </a:schemeClr>
              </a:solidFill>
              <a:latin typeface="Kaiti SC" charset="-122"/>
              <a:ea typeface="Kaiti SC" charset="-122"/>
              <a:cs typeface="Kaiti SC" charset="-122"/>
            </a:endParaRPr>
          </a:p>
          <a:p>
            <a:pPr marL="342900" indent="-342900" eaLnBrk="1" hangingPunct="1">
              <a:spcBef>
                <a:spcPct val="50000"/>
              </a:spcBef>
              <a:buClr>
                <a:srgbClr val="7F4980"/>
              </a:buClr>
              <a:buFont typeface="ZapfDingbatsITC" charset="0"/>
              <a:buChar char="✤"/>
            </a:pPr>
            <a:r>
              <a:rPr lang="zh-CN" altLang="en-US" sz="2400" b="1" i="0" dirty="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rPr>
              <a:t>因果联系的本质是</a:t>
            </a:r>
            <a:r>
              <a:rPr lang="zh-CN" altLang="en-US" sz="2400" b="1" i="0" dirty="0" smtClean="0">
                <a:solidFill>
                  <a:schemeClr val="bg2">
                    <a:lumMod val="25000"/>
                  </a:schemeClr>
                </a:solidFill>
                <a:latin typeface="Kaiti SC" charset="-122"/>
                <a:ea typeface="Kaiti SC" charset="-122"/>
                <a:cs typeface="Kaiti SC" charset="-122"/>
              </a:rPr>
              <a:t>引起</a:t>
            </a:r>
            <a:r>
              <a:rPr lang="zh-CN" altLang="en-US" sz="2400" b="1" i="0" dirty="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rPr>
              <a:t>和被</a:t>
            </a:r>
            <a:r>
              <a:rPr lang="zh-CN" altLang="en-US" sz="2400" b="1" i="0" dirty="0" smtClean="0">
                <a:solidFill>
                  <a:schemeClr val="bg2">
                    <a:lumMod val="25000"/>
                  </a:schemeClr>
                </a:solidFill>
                <a:latin typeface="Kaiti SC" charset="-122"/>
                <a:ea typeface="Kaiti SC" charset="-122"/>
                <a:cs typeface="Kaiti SC" charset="-122"/>
              </a:rPr>
              <a:t>引起</a:t>
            </a:r>
            <a:r>
              <a:rPr lang="zh-CN" altLang="en-US" sz="2400" b="1" i="0" dirty="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rPr>
              <a:t>的关系。</a:t>
            </a:r>
            <a:endParaRPr lang="zh-CN" altLang="en-US" sz="2400" b="1" i="0" dirty="0" smtClean="0">
              <a:solidFill>
                <a:schemeClr val="bg2">
                  <a:lumMod val="25000"/>
                </a:schemeClr>
              </a:solidFill>
              <a:latin typeface="Kaiti SC" charset="-122"/>
              <a:ea typeface="Kaiti SC" charset="-122"/>
              <a:cs typeface="Kaiti SC" charset="-122"/>
            </a:endParaRPr>
          </a:p>
        </p:txBody>
      </p:sp>
      <p:sp>
        <p:nvSpPr>
          <p:cNvPr id="10" name="五边形 9"/>
          <p:cNvSpPr/>
          <p:nvPr/>
        </p:nvSpPr>
        <p:spPr>
          <a:xfrm>
            <a:off x="-1" y="0"/>
            <a:ext cx="5296396"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chemeClr val="bg1"/>
                </a:solidFill>
                <a:latin typeface="STKaiti" charset="-122"/>
                <a:ea typeface="STKaiti" charset="-122"/>
                <a:cs typeface="STKaiti" charset="-122"/>
                <a:sym typeface="Arial" panose="020B0604020202020204" pitchFamily="34" charset="0"/>
              </a:rPr>
              <a:t>矛盾分析法</a:t>
            </a:r>
            <a:r>
              <a:rPr lang="en-US" altLang="zh-CN" sz="3200" b="1" dirty="0" smtClean="0">
                <a:solidFill>
                  <a:schemeClr val="bg1"/>
                </a:solidFill>
                <a:latin typeface="STKaiti" charset="-122"/>
                <a:ea typeface="STKaiti" charset="-122"/>
                <a:cs typeface="STKaiti" charset="-122"/>
                <a:sym typeface="Arial" panose="020B0604020202020204" pitchFamily="34" charset="0"/>
              </a:rPr>
              <a:t>——</a:t>
            </a:r>
            <a:r>
              <a:rPr lang="zh-CN" altLang="en-US" sz="3200" b="1" dirty="0" smtClean="0">
                <a:solidFill>
                  <a:schemeClr val="bg1"/>
                </a:solidFill>
                <a:latin typeface="STKaiti" charset="-122"/>
                <a:ea typeface="STKaiti" charset="-122"/>
                <a:cs typeface="STKaiti" charset="-122"/>
                <a:sym typeface="Arial" panose="020B0604020202020204" pitchFamily="34" charset="0"/>
              </a:rPr>
              <a:t>原因与结果</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2444996"/>
            <a:ext cx="6225988" cy="4413004"/>
          </a:xfrm>
          <a:prstGeom prst="rect">
            <a:avLst/>
          </a:prstGeom>
          <a:effectLst>
            <a:softEdge rad="1270000"/>
          </a:effectLst>
        </p:spPr>
      </p:pic>
      <p:pic>
        <p:nvPicPr>
          <p:cNvPr id="12" name="图片 1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4545106"/>
          </a:xfrm>
          <a:prstGeom prst="rect">
            <a:avLst/>
          </a:prstGeom>
          <a:effectLst>
            <a:softEdge rad="1270000"/>
          </a:effectLst>
        </p:spPr>
      </p:pic>
      <p:cxnSp>
        <p:nvCxnSpPr>
          <p:cNvPr id="4" name="直线连接符 3"/>
          <p:cNvCxnSpPr/>
          <p:nvPr/>
        </p:nvCxnSpPr>
        <p:spPr>
          <a:xfrm>
            <a:off x="5123328" y="4636867"/>
            <a:ext cx="7068670" cy="0"/>
          </a:xfrm>
          <a:prstGeom prst="line">
            <a:avLst/>
          </a:prstGeom>
          <a:ln>
            <a:solidFill>
              <a:srgbClr val="7F4980"/>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flipV="1">
            <a:off x="5889811" y="6114808"/>
            <a:ext cx="6302188" cy="13446"/>
          </a:xfrm>
          <a:prstGeom prst="line">
            <a:avLst/>
          </a:prstGeom>
          <a:ln>
            <a:solidFill>
              <a:srgbClr val="7F49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7787119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Freeform 3"/>
          <p:cNvSpPr>
            <a:spLocks/>
          </p:cNvSpPr>
          <p:nvPr/>
        </p:nvSpPr>
        <p:spPr bwMode="auto">
          <a:xfrm>
            <a:off x="1723593" y="1048975"/>
            <a:ext cx="8471647" cy="1455533"/>
          </a:xfrm>
          <a:custGeom>
            <a:avLst/>
            <a:gdLst>
              <a:gd name="T0" fmla="*/ 0 w 5740"/>
              <a:gd name="T1" fmla="*/ 0 h 1906"/>
              <a:gd name="T2" fmla="*/ 0 w 5740"/>
              <a:gd name="T3" fmla="*/ 2147483647 h 1906"/>
              <a:gd name="T4" fmla="*/ 2147483647 w 5740"/>
              <a:gd name="T5" fmla="*/ 2147483647 h 1906"/>
              <a:gd name="T6" fmla="*/ 2147483647 w 5740"/>
              <a:gd name="T7" fmla="*/ 0 h 1906"/>
              <a:gd name="T8" fmla="*/ 0 w 5740"/>
              <a:gd name="T9" fmla="*/ 0 h 1906"/>
              <a:gd name="T10" fmla="*/ 0 60000 65536"/>
              <a:gd name="T11" fmla="*/ 0 60000 65536"/>
              <a:gd name="T12" fmla="*/ 0 60000 65536"/>
              <a:gd name="T13" fmla="*/ 0 60000 65536"/>
              <a:gd name="T14" fmla="*/ 0 60000 65536"/>
              <a:gd name="T15" fmla="*/ 0 w 5740"/>
              <a:gd name="T16" fmla="*/ 0 h 1906"/>
              <a:gd name="T17" fmla="*/ 5740 w 5740"/>
              <a:gd name="T18" fmla="*/ 1906 h 1906"/>
            </a:gdLst>
            <a:ahLst/>
            <a:cxnLst>
              <a:cxn ang="T10">
                <a:pos x="T0" y="T1"/>
              </a:cxn>
              <a:cxn ang="T11">
                <a:pos x="T2" y="T3"/>
              </a:cxn>
              <a:cxn ang="T12">
                <a:pos x="T4" y="T5"/>
              </a:cxn>
              <a:cxn ang="T13">
                <a:pos x="T6" y="T7"/>
              </a:cxn>
              <a:cxn ang="T14">
                <a:pos x="T8" y="T9"/>
              </a:cxn>
            </a:cxnLst>
            <a:rect l="T15" t="T16" r="T17" b="T18"/>
            <a:pathLst>
              <a:path w="5740" h="1906">
                <a:moveTo>
                  <a:pt x="0" y="0"/>
                </a:moveTo>
                <a:lnTo>
                  <a:pt x="0" y="1906"/>
                </a:lnTo>
                <a:lnTo>
                  <a:pt x="5740" y="1906"/>
                </a:lnTo>
                <a:lnTo>
                  <a:pt x="5740" y="0"/>
                </a:lnTo>
                <a:lnTo>
                  <a:pt x="0" y="0"/>
                </a:lnTo>
                <a:close/>
              </a:path>
            </a:pathLst>
          </a:custGeom>
          <a:solidFill>
            <a:srgbClr val="7F4980">
              <a:alpha val="93000"/>
            </a:srgbClr>
          </a:solidFill>
          <a:ln>
            <a:noFill/>
          </a:ln>
        </p:spPr>
        <p:txBody>
          <a:bodyPr/>
          <a:lstStyle/>
          <a:p>
            <a:endParaRPr lang="zh-CN" altLang="en-US">
              <a:solidFill>
                <a:schemeClr val="bg1"/>
              </a:solidFill>
              <a:latin typeface="Kaiti SC" charset="-122"/>
              <a:ea typeface="Kaiti SC" charset="-122"/>
              <a:cs typeface="Kaiti SC" charset="-122"/>
            </a:endParaRPr>
          </a:p>
        </p:txBody>
      </p:sp>
      <p:sp>
        <p:nvSpPr>
          <p:cNvPr id="57348" name="Rectangle 4"/>
          <p:cNvSpPr>
            <a:spLocks noChangeArrowheads="1"/>
          </p:cNvSpPr>
          <p:nvPr/>
        </p:nvSpPr>
        <p:spPr bwMode="auto">
          <a:xfrm>
            <a:off x="3658590" y="1048975"/>
            <a:ext cx="428835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r>
              <a:rPr lang="zh-CN" altLang="en-US" sz="3200" b="1" i="0" dirty="0">
                <a:solidFill>
                  <a:schemeClr val="bg1"/>
                </a:solidFill>
                <a:latin typeface="Kaiti SC" charset="-122"/>
                <a:ea typeface="Kaiti SC" charset="-122"/>
                <a:cs typeface="Kaiti SC" charset="-122"/>
              </a:rPr>
              <a:t>原因和结果的辩证关系</a:t>
            </a:r>
          </a:p>
        </p:txBody>
      </p:sp>
      <p:sp>
        <p:nvSpPr>
          <p:cNvPr id="57349" name="Rectangle 5"/>
          <p:cNvSpPr>
            <a:spLocks noChangeArrowheads="1"/>
          </p:cNvSpPr>
          <p:nvPr/>
        </p:nvSpPr>
        <p:spPr bwMode="auto">
          <a:xfrm>
            <a:off x="2015899" y="1582722"/>
            <a:ext cx="799044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r>
              <a:rPr lang="zh-CN" altLang="en-US" sz="2400" b="1" i="0" dirty="0" smtClean="0">
                <a:solidFill>
                  <a:schemeClr val="bg1"/>
                </a:solidFill>
                <a:latin typeface="Kaiti SC" charset="-122"/>
                <a:ea typeface="Kaiti SC" charset="-122"/>
                <a:cs typeface="Kaiti SC" charset="-122"/>
              </a:rPr>
              <a:t>客观</a:t>
            </a:r>
            <a:r>
              <a:rPr lang="zh-CN" altLang="en-US" sz="2400" b="1" i="0" dirty="0">
                <a:solidFill>
                  <a:schemeClr val="bg1"/>
                </a:solidFill>
                <a:latin typeface="Kaiti SC" charset="-122"/>
                <a:ea typeface="Kaiti SC" charset="-122"/>
                <a:cs typeface="Kaiti SC" charset="-122"/>
              </a:rPr>
              <a:t>世界的因果联系是辩证的，两者既有联系又有区别，并在一定条件下相互</a:t>
            </a:r>
            <a:r>
              <a:rPr lang="zh-CN" altLang="en-US" sz="2400" b="1" i="0" dirty="0" smtClean="0">
                <a:solidFill>
                  <a:schemeClr val="bg1"/>
                </a:solidFill>
                <a:latin typeface="Kaiti SC" charset="-122"/>
                <a:ea typeface="Kaiti SC" charset="-122"/>
                <a:cs typeface="Kaiti SC" charset="-122"/>
              </a:rPr>
              <a:t>转化。 </a:t>
            </a:r>
            <a:endParaRPr lang="zh-CN" altLang="en-US" sz="2400" b="1" i="0" dirty="0">
              <a:solidFill>
                <a:schemeClr val="bg1"/>
              </a:solidFill>
              <a:latin typeface="Kaiti SC" charset="-122"/>
              <a:ea typeface="Kaiti SC" charset="-122"/>
              <a:cs typeface="Kaiti SC" charset="-122"/>
            </a:endParaRPr>
          </a:p>
        </p:txBody>
      </p:sp>
      <p:grpSp>
        <p:nvGrpSpPr>
          <p:cNvPr id="9" name="组合 59"/>
          <p:cNvGrpSpPr/>
          <p:nvPr/>
        </p:nvGrpSpPr>
        <p:grpSpPr>
          <a:xfrm>
            <a:off x="4824602" y="2366360"/>
            <a:ext cx="5540187" cy="3854031"/>
            <a:chOff x="1264428" y="1152525"/>
            <a:chExt cx="6847285" cy="2795588"/>
          </a:xfrm>
        </p:grpSpPr>
        <p:sp>
          <p:nvSpPr>
            <p:cNvPr id="10" name="圆角矩形 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1" name="圆角矩形 1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 name="矩形 1"/>
          <p:cNvSpPr/>
          <p:nvPr/>
        </p:nvSpPr>
        <p:spPr>
          <a:xfrm>
            <a:off x="5084722" y="2793561"/>
            <a:ext cx="4921623" cy="3046988"/>
          </a:xfrm>
          <a:prstGeom prst="rect">
            <a:avLst/>
          </a:prstGeom>
        </p:spPr>
        <p:txBody>
          <a:bodyPr wrap="square">
            <a:spAutoFit/>
          </a:bodyPr>
          <a:lstStyle/>
          <a:p>
            <a:pPr algn="just">
              <a:lnSpc>
                <a:spcPct val="120000"/>
              </a:lnSpc>
              <a:spcBef>
                <a:spcPct val="50000"/>
              </a:spcBef>
            </a:pPr>
            <a:r>
              <a:rPr lang="zh-CN" altLang="en-US" sz="2000" b="1" i="0" dirty="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rPr>
              <a:t> 原因和结果这两个观念，只有在应用于个别场合时才有其本来的意义；可是只要我们把这种个别场合放在它和世界整体的总联系中来考察，这两个观念就汇合在一起，融合在普遍相互作用的观念中，在这种相互作用中，原因和结果经常交换位置；在此时或此地是结果，在彼时或彼地就成了原因，反之亦然</a:t>
            </a:r>
            <a:r>
              <a:rPr lang="zh-CN" altLang="en-US" sz="2000" b="1" i="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rPr>
              <a:t>。      </a:t>
            </a:r>
            <a:r>
              <a:rPr lang="zh-CN" altLang="en-US" sz="2000" b="1" i="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sym typeface="Symbol" charset="2"/>
              </a:rPr>
              <a:t></a:t>
            </a:r>
            <a:r>
              <a:rPr lang="zh-CN" altLang="en-US" sz="2000" b="1" i="0" dirty="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sym typeface="Symbol" charset="2"/>
              </a:rPr>
              <a:t></a:t>
            </a:r>
            <a:r>
              <a:rPr lang="zh-CN" altLang="en-US" sz="2000" b="1" i="0" dirty="0" smtClean="0">
                <a:solidFill>
                  <a:schemeClr val="bg2">
                    <a:lumMod val="25000"/>
                  </a:schemeClr>
                </a:solidFill>
                <a:effectLst>
                  <a:outerShdw blurRad="38100" dist="38100" dir="2700000" algn="tl">
                    <a:srgbClr val="C0C0C0"/>
                  </a:outerShdw>
                </a:effectLst>
                <a:latin typeface="Kaiti SC" charset="-122"/>
                <a:ea typeface="Kaiti SC" charset="-122"/>
                <a:cs typeface="Kaiti SC" charset="-122"/>
              </a:rPr>
              <a:t>恩格斯 </a:t>
            </a:r>
            <a:endParaRPr lang="zh-CN" altLang="en-US" sz="2000" b="1" dirty="0"/>
          </a:p>
        </p:txBody>
      </p:sp>
      <p:pic>
        <p:nvPicPr>
          <p:cNvPr id="13" name="图片 12"/>
          <p:cNvPicPr>
            <a:picLocks noChangeAspect="1"/>
          </p:cNvPicPr>
          <p:nvPr/>
        </p:nvPicPr>
        <p:blipFill>
          <a:blip r:embed="rId2"/>
          <a:stretch>
            <a:fillRect/>
          </a:stretch>
        </p:blipFill>
        <p:spPr>
          <a:xfrm>
            <a:off x="1640540" y="2573664"/>
            <a:ext cx="3184061" cy="3646727"/>
          </a:xfrm>
          <a:prstGeom prst="rect">
            <a:avLst/>
          </a:prstGeom>
          <a:effectLst>
            <a:softEdge rad="190500"/>
          </a:effectLst>
        </p:spPr>
      </p:pic>
      <p:sp>
        <p:nvSpPr>
          <p:cNvPr id="14" name="五边形 13"/>
          <p:cNvSpPr/>
          <p:nvPr/>
        </p:nvSpPr>
        <p:spPr>
          <a:xfrm>
            <a:off x="-1" y="0"/>
            <a:ext cx="5296396"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chemeClr val="bg1"/>
                </a:solidFill>
                <a:latin typeface="STKaiti" charset="-122"/>
                <a:ea typeface="STKaiti" charset="-122"/>
                <a:cs typeface="STKaiti" charset="-122"/>
                <a:sym typeface="Arial" panose="020B0604020202020204" pitchFamily="34" charset="0"/>
              </a:rPr>
              <a:t>矛盾分析法</a:t>
            </a:r>
            <a:r>
              <a:rPr lang="en-US" altLang="zh-CN" sz="3200" b="1" dirty="0" smtClean="0">
                <a:solidFill>
                  <a:schemeClr val="bg1"/>
                </a:solidFill>
                <a:latin typeface="STKaiti" charset="-122"/>
                <a:ea typeface="STKaiti" charset="-122"/>
                <a:cs typeface="STKaiti" charset="-122"/>
                <a:sym typeface="Arial" panose="020B0604020202020204" pitchFamily="34" charset="0"/>
              </a:rPr>
              <a:t>——</a:t>
            </a:r>
            <a:r>
              <a:rPr lang="zh-CN" altLang="en-US" sz="3200" b="1" dirty="0" smtClean="0">
                <a:solidFill>
                  <a:schemeClr val="bg1"/>
                </a:solidFill>
                <a:latin typeface="STKaiti" charset="-122"/>
                <a:ea typeface="STKaiti" charset="-122"/>
                <a:cs typeface="STKaiti" charset="-122"/>
                <a:sym typeface="Arial" panose="020B0604020202020204" pitchFamily="34" charset="0"/>
              </a:rPr>
              <a:t>原因与结果</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spTree>
    <p:extLst>
      <p:ext uri="{BB962C8B-B14F-4D97-AF65-F5344CB8AC3E}">
        <p14:creationId xmlns="" xmlns:p14="http://schemas.microsoft.com/office/powerpoint/2010/main" val="38882387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Text Box 8"/>
          <p:cNvSpPr txBox="1">
            <a:spLocks noChangeArrowheads="1"/>
          </p:cNvSpPr>
          <p:nvPr/>
        </p:nvSpPr>
        <p:spPr bwMode="auto">
          <a:xfrm>
            <a:off x="6862764" y="2448748"/>
            <a:ext cx="57610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smtClean="0">
                <a:solidFill>
                  <a:schemeClr val="bg2">
                    <a:lumMod val="25000"/>
                  </a:schemeClr>
                </a:solidFill>
                <a:latin typeface="楷体_GB2312" charset="0"/>
                <a:ea typeface="楷体_GB2312" charset="0"/>
              </a:rPr>
              <a:t>必然性</a:t>
            </a:r>
            <a:endParaRPr lang="zh-CN" altLang="en-US" sz="3200" b="1" dirty="0">
              <a:solidFill>
                <a:schemeClr val="bg2">
                  <a:lumMod val="25000"/>
                </a:schemeClr>
              </a:solidFill>
              <a:latin typeface="楷体_GB2312" charset="0"/>
              <a:ea typeface="楷体_GB2312" charset="0"/>
            </a:endParaRPr>
          </a:p>
        </p:txBody>
      </p:sp>
      <p:sp>
        <p:nvSpPr>
          <p:cNvPr id="35849" name="Rectangle 9"/>
          <p:cNvSpPr>
            <a:spLocks noChangeArrowheads="1"/>
          </p:cNvSpPr>
          <p:nvPr/>
        </p:nvSpPr>
        <p:spPr bwMode="auto">
          <a:xfrm>
            <a:off x="7223126" y="3028187"/>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35850" name="Text Box 10"/>
          <p:cNvSpPr txBox="1">
            <a:spLocks noChangeArrowheads="1"/>
          </p:cNvSpPr>
          <p:nvPr/>
        </p:nvSpPr>
        <p:spPr bwMode="auto">
          <a:xfrm>
            <a:off x="2050303" y="1227641"/>
            <a:ext cx="9285568" cy="954107"/>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a:latin typeface="Kaiti SC" charset="-122"/>
                <a:ea typeface="Kaiti SC" charset="-122"/>
                <a:cs typeface="Kaiti SC" charset="-122"/>
              </a:rPr>
              <a:t> 必然性是指客观事物在联系和发展过程中合乎规律的、一定要发生的、确定不移的趋势。</a:t>
            </a:r>
          </a:p>
        </p:txBody>
      </p:sp>
      <p:sp>
        <p:nvSpPr>
          <p:cNvPr id="35864" name="Text Box 24"/>
          <p:cNvSpPr txBox="1">
            <a:spLocks noChangeArrowheads="1"/>
          </p:cNvSpPr>
          <p:nvPr/>
        </p:nvSpPr>
        <p:spPr bwMode="auto">
          <a:xfrm>
            <a:off x="2706256" y="2496288"/>
            <a:ext cx="46815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spcBef>
                <a:spcPct val="50000"/>
              </a:spcBef>
            </a:pPr>
            <a:r>
              <a:rPr lang="zh-CN" altLang="en-US" sz="3200" b="1" dirty="0" smtClean="0">
                <a:solidFill>
                  <a:srgbClr val="551C55"/>
                </a:solidFill>
                <a:latin typeface="Kaiti SC" charset="-122"/>
                <a:ea typeface="Kaiti SC" charset="-122"/>
                <a:cs typeface="Kaiti SC" charset="-122"/>
              </a:rPr>
              <a:t>种瓜得</a:t>
            </a:r>
            <a:r>
              <a:rPr lang="zh-CN" altLang="en-US" sz="3200" b="1" smtClean="0">
                <a:solidFill>
                  <a:srgbClr val="551C55"/>
                </a:solidFill>
                <a:latin typeface="Kaiti SC" charset="-122"/>
                <a:ea typeface="Kaiti SC" charset="-122"/>
                <a:cs typeface="Kaiti SC" charset="-122"/>
              </a:rPr>
              <a:t>瓜，种豆得豆。</a:t>
            </a:r>
            <a:endParaRPr lang="zh-CN" altLang="en-US" sz="3200" b="1" dirty="0">
              <a:solidFill>
                <a:srgbClr val="551C55"/>
              </a:solidFill>
              <a:latin typeface="Kaiti SC" charset="-122"/>
              <a:ea typeface="Kaiti SC" charset="-122"/>
              <a:cs typeface="Kaiti SC" charset="-122"/>
            </a:endParaRPr>
          </a:p>
        </p:txBody>
      </p:sp>
      <p:sp>
        <p:nvSpPr>
          <p:cNvPr id="26" name="五边形 25"/>
          <p:cNvSpPr/>
          <p:nvPr/>
        </p:nvSpPr>
        <p:spPr>
          <a:xfrm>
            <a:off x="0" y="0"/>
            <a:ext cx="6294119"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矛盾分析法</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必然性和偶然性</a:t>
            </a:r>
            <a:endParaRPr kumimoji="1" lang="zh-CN" altLang="en-US" sz="3200" b="1" dirty="0">
              <a:latin typeface="Kaiti SC" charset="-122"/>
              <a:ea typeface="Kaiti SC" charset="-122"/>
              <a:cs typeface="Kaiti SC" charset="-122"/>
            </a:endParaRPr>
          </a:p>
        </p:txBody>
      </p:sp>
      <p:sp>
        <p:nvSpPr>
          <p:cNvPr id="27" name="Text Box 8"/>
          <p:cNvSpPr txBox="1">
            <a:spLocks noChangeArrowheads="1"/>
          </p:cNvSpPr>
          <p:nvPr/>
        </p:nvSpPr>
        <p:spPr bwMode="auto">
          <a:xfrm>
            <a:off x="6862763" y="5038865"/>
            <a:ext cx="57610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smtClean="0">
                <a:solidFill>
                  <a:schemeClr val="bg2">
                    <a:lumMod val="25000"/>
                  </a:schemeClr>
                </a:solidFill>
                <a:latin typeface="楷体_GB2312" charset="0"/>
                <a:ea typeface="楷体_GB2312" charset="0"/>
              </a:rPr>
              <a:t>偶然性     </a:t>
            </a:r>
            <a:endParaRPr lang="zh-CN" altLang="en-US" sz="3200" b="1" dirty="0">
              <a:solidFill>
                <a:schemeClr val="bg2">
                  <a:lumMod val="25000"/>
                </a:schemeClr>
              </a:solidFill>
              <a:latin typeface="楷体_GB2312" charset="0"/>
              <a:ea typeface="楷体_GB2312" charset="0"/>
            </a:endParaRPr>
          </a:p>
        </p:txBody>
      </p:sp>
      <p:sp>
        <p:nvSpPr>
          <p:cNvPr id="28" name="Rectangle 9"/>
          <p:cNvSpPr>
            <a:spLocks noChangeArrowheads="1"/>
          </p:cNvSpPr>
          <p:nvPr/>
        </p:nvSpPr>
        <p:spPr bwMode="auto">
          <a:xfrm>
            <a:off x="7221539" y="5618304"/>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29" name="Text Box 10"/>
          <p:cNvSpPr txBox="1">
            <a:spLocks noChangeArrowheads="1"/>
          </p:cNvSpPr>
          <p:nvPr/>
        </p:nvSpPr>
        <p:spPr bwMode="auto">
          <a:xfrm>
            <a:off x="2050303" y="3501331"/>
            <a:ext cx="9285568" cy="1384995"/>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a:latin typeface="Kaiti SC" charset="-122"/>
                <a:ea typeface="Kaiti SC" charset="-122"/>
                <a:cs typeface="Kaiti SC" charset="-122"/>
              </a:rPr>
              <a:t> 偶然性是指客观事物发展过程中并非确定发生的，可以出现、也可以不出现；可以这样出现，也可以那样出现的不确定的趋势。</a:t>
            </a:r>
          </a:p>
        </p:txBody>
      </p:sp>
      <p:grpSp>
        <p:nvGrpSpPr>
          <p:cNvPr id="30" name="Group 13"/>
          <p:cNvGrpSpPr>
            <a:grpSpLocks/>
          </p:cNvGrpSpPr>
          <p:nvPr/>
        </p:nvGrpSpPr>
        <p:grpSpPr bwMode="auto">
          <a:xfrm>
            <a:off x="1438322" y="1778785"/>
            <a:ext cx="431800" cy="2735058"/>
            <a:chOff x="181" y="0"/>
            <a:chExt cx="272" cy="952"/>
          </a:xfrm>
          <a:solidFill>
            <a:srgbClr val="7F4980">
              <a:alpha val="79000"/>
            </a:srgbClr>
          </a:solidFill>
        </p:grpSpPr>
        <p:sp>
          <p:nvSpPr>
            <p:cNvPr id="32" name="Line 15"/>
            <p:cNvSpPr>
              <a:spLocks noChangeShapeType="1"/>
            </p:cNvSpPr>
            <p:nvPr/>
          </p:nvSpPr>
          <p:spPr bwMode="auto">
            <a:xfrm>
              <a:off x="181" y="0"/>
              <a:ext cx="0" cy="952"/>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3"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34"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Tree>
    <p:extLst>
      <p:ext uri="{BB962C8B-B14F-4D97-AF65-F5344CB8AC3E}">
        <p14:creationId xmlns="" xmlns:p14="http://schemas.microsoft.com/office/powerpoint/2010/main" val="67094265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4672797" y="1188668"/>
            <a:ext cx="914400" cy="912812"/>
            <a:chOff x="1278794" y="3334906"/>
            <a:chExt cx="914014" cy="914014"/>
          </a:xfrm>
        </p:grpSpPr>
        <p:grpSp>
          <p:nvGrpSpPr>
            <p:cNvPr id="3"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grpSp>
        <p:sp>
          <p:nvSpPr>
            <p:cNvPr id="4" name="TextBox 57"/>
            <p:cNvSpPr txBox="1">
              <a:spLocks noChangeArrowheads="1"/>
            </p:cNvSpPr>
            <p:nvPr/>
          </p:nvSpPr>
          <p:spPr bwMode="auto">
            <a:xfrm>
              <a:off x="1461122" y="3541613"/>
              <a:ext cx="5469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a:solidFill>
                    <a:srgbClr val="163A5A"/>
                  </a:solidFill>
                  <a:latin typeface="Microsoft YaHei" charset="0"/>
                  <a:ea typeface="Microsoft YaHei" charset="0"/>
                  <a:cs typeface="Microsoft YaHei" charset="0"/>
                </a:rPr>
                <a:t>01</a:t>
              </a:r>
              <a:endParaRPr lang="zh-CN" altLang="en-US">
                <a:solidFill>
                  <a:srgbClr val="163A5A"/>
                </a:solidFill>
                <a:latin typeface="Microsoft YaHei" charset="0"/>
                <a:ea typeface="Microsoft YaHei" charset="0"/>
                <a:cs typeface="Microsoft YaHei" charset="0"/>
              </a:endParaRPr>
            </a:p>
          </p:txBody>
        </p:sp>
      </p:grpSp>
      <p:grpSp>
        <p:nvGrpSpPr>
          <p:cNvPr id="7" name="组合 5"/>
          <p:cNvGrpSpPr>
            <a:grpSpLocks/>
          </p:cNvGrpSpPr>
          <p:nvPr/>
        </p:nvGrpSpPr>
        <p:grpSpPr bwMode="auto">
          <a:xfrm>
            <a:off x="6120597" y="3454030"/>
            <a:ext cx="912813" cy="914400"/>
            <a:chOff x="1278794" y="3334906"/>
            <a:chExt cx="914014" cy="914014"/>
          </a:xfrm>
        </p:grpSpPr>
        <p:grpSp>
          <p:nvGrpSpPr>
            <p:cNvPr id="8"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grpSp>
        <p:sp>
          <p:nvSpPr>
            <p:cNvPr id="9" name="TextBox 57"/>
            <p:cNvSpPr txBox="1">
              <a:spLocks noChangeArrowheads="1"/>
            </p:cNvSpPr>
            <p:nvPr/>
          </p:nvSpPr>
          <p:spPr bwMode="auto">
            <a:xfrm>
              <a:off x="1461122" y="3541613"/>
              <a:ext cx="5469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a:solidFill>
                    <a:srgbClr val="163A5A"/>
                  </a:solidFill>
                  <a:latin typeface="Microsoft YaHei" charset="0"/>
                  <a:ea typeface="Microsoft YaHei" charset="0"/>
                  <a:cs typeface="Microsoft YaHei" charset="0"/>
                </a:rPr>
                <a:t>03</a:t>
              </a:r>
              <a:endParaRPr lang="zh-CN" altLang="en-US">
                <a:solidFill>
                  <a:srgbClr val="163A5A"/>
                </a:solidFill>
                <a:latin typeface="Microsoft YaHei" charset="0"/>
                <a:ea typeface="Microsoft YaHei" charset="0"/>
                <a:cs typeface="Microsoft YaHei" charset="0"/>
              </a:endParaRPr>
            </a:p>
          </p:txBody>
        </p:sp>
      </p:grpSp>
      <p:grpSp>
        <p:nvGrpSpPr>
          <p:cNvPr id="12" name="组合 5"/>
          <p:cNvGrpSpPr>
            <a:grpSpLocks/>
          </p:cNvGrpSpPr>
          <p:nvPr/>
        </p:nvGrpSpPr>
        <p:grpSpPr bwMode="auto">
          <a:xfrm>
            <a:off x="5361772" y="2320555"/>
            <a:ext cx="914400" cy="914400"/>
            <a:chOff x="1278794" y="3334906"/>
            <a:chExt cx="914014" cy="914014"/>
          </a:xfrm>
        </p:grpSpPr>
        <p:grpSp>
          <p:nvGrpSpPr>
            <p:cNvPr id="13" name="组合 2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63A5A"/>
                  </a:solidFill>
                  <a:ea typeface="微软雅黑" panose="020B0503020204020204" pitchFamily="34" charset="-122"/>
                </a:endParaRPr>
              </a:p>
            </p:txBody>
          </p:sp>
        </p:grpSp>
        <p:sp>
          <p:nvSpPr>
            <p:cNvPr id="14" name="TextBox 57"/>
            <p:cNvSpPr txBox="1">
              <a:spLocks noChangeArrowheads="1"/>
            </p:cNvSpPr>
            <p:nvPr/>
          </p:nvSpPr>
          <p:spPr bwMode="auto">
            <a:xfrm>
              <a:off x="1461122" y="3541613"/>
              <a:ext cx="5469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cs typeface="宋体" charset="0"/>
                </a:defRPr>
              </a:lvl2pPr>
              <a:lvl3pPr marL="1143000" indent="-228600">
                <a:defRPr>
                  <a:solidFill>
                    <a:schemeClr val="tx1"/>
                  </a:solidFill>
                  <a:latin typeface="Arial" charset="0"/>
                  <a:ea typeface="宋体" charset="0"/>
                  <a:cs typeface="宋体" charset="0"/>
                </a:defRPr>
              </a:lvl3pPr>
              <a:lvl4pPr marL="1600200" indent="-228600">
                <a:defRPr>
                  <a:solidFill>
                    <a:schemeClr val="tx1"/>
                  </a:solidFill>
                  <a:latin typeface="Arial" charset="0"/>
                  <a:ea typeface="宋体" charset="0"/>
                  <a:cs typeface="宋体" charset="0"/>
                </a:defRPr>
              </a:lvl4pPr>
              <a:lvl5pPr marL="2057400" indent="-22860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a:solidFill>
                    <a:srgbClr val="163A5A"/>
                  </a:solidFill>
                  <a:latin typeface="Microsoft YaHei" charset="0"/>
                  <a:ea typeface="Microsoft YaHei" charset="0"/>
                  <a:cs typeface="Microsoft YaHei" charset="0"/>
                </a:rPr>
                <a:t>02</a:t>
              </a:r>
              <a:endParaRPr lang="zh-CN" altLang="en-US">
                <a:solidFill>
                  <a:srgbClr val="163A5A"/>
                </a:solidFill>
                <a:latin typeface="Microsoft YaHei" charset="0"/>
                <a:ea typeface="Microsoft YaHei" charset="0"/>
                <a:cs typeface="Microsoft YaHei" charset="0"/>
              </a:endParaRPr>
            </a:p>
          </p:txBody>
        </p:sp>
      </p:grpSp>
      <p:sp>
        <p:nvSpPr>
          <p:cNvPr id="21" name="五边形 20"/>
          <p:cNvSpPr/>
          <p:nvPr/>
        </p:nvSpPr>
        <p:spPr>
          <a:xfrm>
            <a:off x="0" y="0"/>
            <a:ext cx="833488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矛盾分析法</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必然性和偶然性的辩证关系</a:t>
            </a:r>
            <a:endParaRPr kumimoji="1" lang="zh-CN" altLang="en-US" sz="3200" b="1" dirty="0">
              <a:latin typeface="Kaiti SC" charset="-122"/>
              <a:ea typeface="Kaiti SC" charset="-122"/>
              <a:cs typeface="Kaiti SC" charset="-122"/>
            </a:endParaRPr>
          </a:p>
        </p:txBody>
      </p:sp>
      <p:pic>
        <p:nvPicPr>
          <p:cNvPr id="22" name="图片 2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395104"/>
            <a:ext cx="6336404" cy="3794414"/>
          </a:xfrm>
          <a:prstGeom prst="rect">
            <a:avLst/>
          </a:prstGeom>
          <a:effectLst>
            <a:softEdge rad="1092200"/>
          </a:effectLst>
        </p:spPr>
      </p:pic>
      <p:sp>
        <p:nvSpPr>
          <p:cNvPr id="23" name="Text Box 5"/>
          <p:cNvSpPr txBox="1">
            <a:spLocks noChangeArrowheads="1"/>
          </p:cNvSpPr>
          <p:nvPr/>
        </p:nvSpPr>
        <p:spPr bwMode="auto">
          <a:xfrm>
            <a:off x="4042607" y="4863469"/>
            <a:ext cx="990600" cy="457200"/>
          </a:xfrm>
          <a:prstGeom prst="rect">
            <a:avLst/>
          </a:prstGeom>
          <a:solidFill>
            <a:srgbClr val="5A1B58">
              <a:alpha val="63000"/>
            </a:srgbClr>
          </a:solidFill>
          <a:ln w="9525">
            <a:no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a:solidFill>
                  <a:schemeClr val="bg1"/>
                </a:solidFill>
                <a:effectLst>
                  <a:outerShdw blurRad="38100" dist="38100" dir="2700000" algn="tl">
                    <a:srgbClr val="C0C0C0"/>
                  </a:outerShdw>
                </a:effectLst>
                <a:latin typeface="Kaiti SC" charset="-122"/>
                <a:ea typeface="Kaiti SC" charset="-122"/>
                <a:cs typeface="Kaiti SC" charset="-122"/>
              </a:rPr>
              <a:t>变异</a:t>
            </a:r>
            <a:endParaRPr lang="zh-CN" altLang="en-US" i="0">
              <a:solidFill>
                <a:schemeClr val="bg1"/>
              </a:solidFill>
              <a:latin typeface="Kaiti SC" charset="-122"/>
              <a:ea typeface="Kaiti SC" charset="-122"/>
              <a:cs typeface="Kaiti SC" charset="-122"/>
            </a:endParaRPr>
          </a:p>
        </p:txBody>
      </p:sp>
      <p:sp>
        <p:nvSpPr>
          <p:cNvPr id="24" name="Text Box 6"/>
          <p:cNvSpPr txBox="1">
            <a:spLocks noChangeArrowheads="1"/>
          </p:cNvSpPr>
          <p:nvPr/>
        </p:nvSpPr>
        <p:spPr bwMode="auto">
          <a:xfrm>
            <a:off x="1616066" y="4852730"/>
            <a:ext cx="838200" cy="457200"/>
          </a:xfrm>
          <a:prstGeom prst="rect">
            <a:avLst/>
          </a:prstGeom>
          <a:solidFill>
            <a:srgbClr val="5A1B58">
              <a:alpha val="63000"/>
            </a:srgbClr>
          </a:solidFill>
          <a:ln w="9525">
            <a:noFill/>
            <a:miter lim="800000"/>
            <a:headEnd/>
            <a:tailEnd/>
          </a:ln>
        </p:spPr>
        <p:txBody>
          <a:bodyPr>
            <a:spAutoFit/>
          </a:bodyPr>
          <a:lstStyle/>
          <a:p>
            <a:pPr>
              <a:spcBef>
                <a:spcPct val="50000"/>
              </a:spcBef>
              <a:buFont typeface="Arial" pitchFamily="34" charset="0"/>
              <a:buNone/>
              <a:defRPr/>
            </a:pPr>
            <a:r>
              <a:rPr lang="zh-CN" altLang="en-US" sz="2400" b="1">
                <a:solidFill>
                  <a:schemeClr val="bg1"/>
                </a:solidFill>
                <a:effectLst>
                  <a:outerShdw blurRad="38100" dist="38100" dir="2700000" algn="tl">
                    <a:srgbClr val="000000"/>
                  </a:outerShdw>
                </a:effectLst>
                <a:latin typeface="Kaiti SC" charset="-122"/>
                <a:ea typeface="Kaiti SC" charset="-122"/>
                <a:cs typeface="Kaiti SC" charset="-122"/>
              </a:rPr>
              <a:t>遗传</a:t>
            </a:r>
            <a:endParaRPr lang="zh-CN" altLang="en-US">
              <a:solidFill>
                <a:schemeClr val="bg1"/>
              </a:solidFill>
              <a:latin typeface="Kaiti SC" charset="-122"/>
              <a:ea typeface="Kaiti SC" charset="-122"/>
              <a:cs typeface="Kaiti SC" charset="-122"/>
            </a:endParaRPr>
          </a:p>
        </p:txBody>
      </p:sp>
      <p:sp>
        <p:nvSpPr>
          <p:cNvPr id="25" name="Text Box 7"/>
          <p:cNvSpPr txBox="1">
            <a:spLocks noChangeArrowheads="1"/>
          </p:cNvSpPr>
          <p:nvPr/>
        </p:nvSpPr>
        <p:spPr bwMode="auto">
          <a:xfrm>
            <a:off x="6614310" y="4850584"/>
            <a:ext cx="838200" cy="457200"/>
          </a:xfrm>
          <a:prstGeom prst="rect">
            <a:avLst/>
          </a:prstGeom>
          <a:solidFill>
            <a:srgbClr val="5A1B58">
              <a:alpha val="63000"/>
            </a:srgbClr>
          </a:solidFill>
          <a:ln w="9525">
            <a:noFill/>
            <a:miter lim="800000"/>
            <a:headEnd/>
            <a:tailEnd/>
          </a:ln>
        </p:spPr>
        <p:txBody>
          <a:bodyPr>
            <a:spAutoFit/>
          </a:bodyPr>
          <a:lstStyle/>
          <a:p>
            <a:pPr>
              <a:spcBef>
                <a:spcPct val="50000"/>
              </a:spcBef>
              <a:buFont typeface="Arial" pitchFamily="34" charset="0"/>
              <a:buNone/>
              <a:defRPr/>
            </a:pPr>
            <a:r>
              <a:rPr lang="zh-CN" altLang="en-US" sz="2400" b="1">
                <a:solidFill>
                  <a:schemeClr val="bg1"/>
                </a:solidFill>
                <a:effectLst>
                  <a:outerShdw blurRad="38100" dist="38100" dir="2700000" algn="tl">
                    <a:srgbClr val="000000"/>
                  </a:outerShdw>
                </a:effectLst>
                <a:latin typeface="Kaiti SC" charset="-122"/>
                <a:ea typeface="Kaiti SC" charset="-122"/>
                <a:cs typeface="Kaiti SC" charset="-122"/>
              </a:rPr>
              <a:t>遗传</a:t>
            </a:r>
            <a:endParaRPr lang="zh-CN" altLang="en-US">
              <a:solidFill>
                <a:schemeClr val="bg1"/>
              </a:solidFill>
              <a:latin typeface="Kaiti SC" charset="-122"/>
              <a:ea typeface="Kaiti SC" charset="-122"/>
              <a:cs typeface="Kaiti SC" charset="-122"/>
            </a:endParaRPr>
          </a:p>
        </p:txBody>
      </p:sp>
      <p:sp>
        <p:nvSpPr>
          <p:cNvPr id="26" name="Text Box 8"/>
          <p:cNvSpPr txBox="1">
            <a:spLocks noChangeArrowheads="1"/>
          </p:cNvSpPr>
          <p:nvPr/>
        </p:nvSpPr>
        <p:spPr bwMode="auto">
          <a:xfrm>
            <a:off x="9058780" y="4850584"/>
            <a:ext cx="990600" cy="457200"/>
          </a:xfrm>
          <a:prstGeom prst="rect">
            <a:avLst/>
          </a:prstGeom>
          <a:solidFill>
            <a:srgbClr val="5A1B58">
              <a:alpha val="63000"/>
            </a:srgbClr>
          </a:solidFill>
          <a:ln w="9525">
            <a:noFill/>
            <a:miter lim="800000"/>
            <a:headEnd/>
            <a:tailEnd/>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dirty="0" smtClean="0">
                <a:solidFill>
                  <a:schemeClr val="bg1"/>
                </a:solidFill>
                <a:effectLst>
                  <a:outerShdw blurRad="38100" dist="38100" dir="2700000" algn="tl">
                    <a:srgbClr val="C0C0C0"/>
                  </a:outerShdw>
                </a:effectLst>
                <a:latin typeface="Kaiti SC" charset="-122"/>
                <a:ea typeface="Kaiti SC" charset="-122"/>
                <a:cs typeface="Kaiti SC" charset="-122"/>
              </a:rPr>
              <a:t>变异 </a:t>
            </a:r>
            <a:endParaRPr lang="zh-CN" altLang="en-US" i="0" dirty="0">
              <a:solidFill>
                <a:schemeClr val="bg1"/>
              </a:solidFill>
              <a:latin typeface="Kaiti SC" charset="-122"/>
              <a:ea typeface="Kaiti SC" charset="-122"/>
              <a:cs typeface="Kaiti SC" charset="-122"/>
            </a:endParaRPr>
          </a:p>
        </p:txBody>
      </p:sp>
      <p:sp>
        <p:nvSpPr>
          <p:cNvPr id="27" name="Line 10"/>
          <p:cNvSpPr>
            <a:spLocks noChangeShapeType="1"/>
          </p:cNvSpPr>
          <p:nvPr/>
        </p:nvSpPr>
        <p:spPr bwMode="auto">
          <a:xfrm flipV="1">
            <a:off x="5345804" y="5107943"/>
            <a:ext cx="9906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sp>
        <p:nvSpPr>
          <p:cNvPr id="28" name="Line 11"/>
          <p:cNvSpPr>
            <a:spLocks noChangeShapeType="1"/>
          </p:cNvSpPr>
          <p:nvPr/>
        </p:nvSpPr>
        <p:spPr bwMode="auto">
          <a:xfrm>
            <a:off x="7687180" y="5105797"/>
            <a:ext cx="12954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r>
              <a:rPr lang="zh-CN" altLang="en-US" dirty="0" smtClean="0">
                <a:solidFill>
                  <a:schemeClr val="bg1"/>
                </a:solidFill>
                <a:latin typeface="Kaiti SC" charset="-122"/>
                <a:ea typeface="Kaiti SC" charset="-122"/>
                <a:cs typeface="Kaiti SC" charset="-122"/>
              </a:rPr>
              <a:t>      </a:t>
            </a:r>
            <a:endParaRPr lang="zh-CN" altLang="en-US" dirty="0">
              <a:solidFill>
                <a:schemeClr val="bg1"/>
              </a:solidFill>
              <a:latin typeface="Kaiti SC" charset="-122"/>
              <a:ea typeface="Kaiti SC" charset="-122"/>
              <a:cs typeface="Kaiti SC" charset="-122"/>
            </a:endParaRPr>
          </a:p>
        </p:txBody>
      </p:sp>
      <p:sp>
        <p:nvSpPr>
          <p:cNvPr id="29" name="Line 12"/>
          <p:cNvSpPr>
            <a:spLocks noChangeShapeType="1"/>
          </p:cNvSpPr>
          <p:nvPr/>
        </p:nvSpPr>
        <p:spPr bwMode="auto">
          <a:xfrm flipV="1">
            <a:off x="10049380" y="5079184"/>
            <a:ext cx="10668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sp>
        <p:nvSpPr>
          <p:cNvPr id="30" name="Line 13"/>
          <p:cNvSpPr>
            <a:spLocks noChangeShapeType="1"/>
          </p:cNvSpPr>
          <p:nvPr/>
        </p:nvSpPr>
        <p:spPr bwMode="auto">
          <a:xfrm>
            <a:off x="9052710" y="5869943"/>
            <a:ext cx="838200" cy="0"/>
          </a:xfrm>
          <a:prstGeom prst="line">
            <a:avLst/>
          </a:prstGeom>
          <a:noFill/>
          <a:ln w="57150">
            <a:solidFill>
              <a:srgbClr val="FFFFFF"/>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sp>
        <p:nvSpPr>
          <p:cNvPr id="31" name="Line 14"/>
          <p:cNvSpPr>
            <a:spLocks noChangeShapeType="1"/>
          </p:cNvSpPr>
          <p:nvPr/>
        </p:nvSpPr>
        <p:spPr bwMode="auto">
          <a:xfrm>
            <a:off x="7780656" y="5717543"/>
            <a:ext cx="8382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sp>
        <p:nvSpPr>
          <p:cNvPr id="32" name="Line 15"/>
          <p:cNvSpPr>
            <a:spLocks noChangeShapeType="1"/>
          </p:cNvSpPr>
          <p:nvPr/>
        </p:nvSpPr>
        <p:spPr bwMode="auto">
          <a:xfrm>
            <a:off x="5282398" y="5731271"/>
            <a:ext cx="8382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sp>
        <p:nvSpPr>
          <p:cNvPr id="33" name="Text Box 16"/>
          <p:cNvSpPr txBox="1">
            <a:spLocks noChangeArrowheads="1"/>
          </p:cNvSpPr>
          <p:nvPr/>
        </p:nvSpPr>
        <p:spPr bwMode="auto">
          <a:xfrm>
            <a:off x="3881663" y="5488943"/>
            <a:ext cx="1219200" cy="457200"/>
          </a:xfrm>
          <a:prstGeom prst="rect">
            <a:avLst/>
          </a:prstGeom>
          <a:solidFill>
            <a:srgbClr val="5A1B58">
              <a:alpha val="63000"/>
            </a:srgbClr>
          </a:solidFill>
          <a:ln>
            <a:noFill/>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a:solidFill>
                  <a:schemeClr val="bg1"/>
                </a:solidFill>
                <a:latin typeface="Kaiti SC" charset="-122"/>
                <a:ea typeface="Kaiti SC" charset="-122"/>
                <a:cs typeface="Kaiti SC" charset="-122"/>
              </a:rPr>
              <a:t>偶然性</a:t>
            </a:r>
            <a:endParaRPr lang="zh-CN" altLang="en-US" i="0">
              <a:solidFill>
                <a:schemeClr val="bg1"/>
              </a:solidFill>
              <a:latin typeface="Kaiti SC" charset="-122"/>
              <a:ea typeface="Kaiti SC" charset="-122"/>
              <a:cs typeface="Kaiti SC" charset="-122"/>
            </a:endParaRPr>
          </a:p>
        </p:txBody>
      </p:sp>
      <p:sp>
        <p:nvSpPr>
          <p:cNvPr id="34" name="Text Box 17"/>
          <p:cNvSpPr txBox="1">
            <a:spLocks noChangeArrowheads="1"/>
          </p:cNvSpPr>
          <p:nvPr/>
        </p:nvSpPr>
        <p:spPr bwMode="auto">
          <a:xfrm>
            <a:off x="1418423" y="5488943"/>
            <a:ext cx="1233487" cy="457200"/>
          </a:xfrm>
          <a:prstGeom prst="rect">
            <a:avLst/>
          </a:prstGeom>
          <a:solidFill>
            <a:srgbClr val="5A1B58">
              <a:alpha val="63000"/>
            </a:srgbClr>
          </a:solidFill>
          <a:ln>
            <a:noFill/>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dirty="0">
                <a:solidFill>
                  <a:schemeClr val="bg1"/>
                </a:solidFill>
                <a:latin typeface="Kaiti SC" charset="-122"/>
                <a:ea typeface="Kaiti SC" charset="-122"/>
                <a:cs typeface="Kaiti SC" charset="-122"/>
              </a:rPr>
              <a:t>必然性</a:t>
            </a:r>
            <a:endParaRPr lang="zh-CN" altLang="en-US" i="0" dirty="0">
              <a:solidFill>
                <a:schemeClr val="bg1"/>
              </a:solidFill>
              <a:latin typeface="Kaiti SC" charset="-122"/>
              <a:ea typeface="Kaiti SC" charset="-122"/>
              <a:cs typeface="Kaiti SC" charset="-122"/>
            </a:endParaRPr>
          </a:p>
        </p:txBody>
      </p:sp>
      <p:sp>
        <p:nvSpPr>
          <p:cNvPr id="35" name="Text Box 18"/>
          <p:cNvSpPr txBox="1">
            <a:spLocks noChangeArrowheads="1"/>
          </p:cNvSpPr>
          <p:nvPr/>
        </p:nvSpPr>
        <p:spPr bwMode="auto">
          <a:xfrm>
            <a:off x="6302133" y="5488943"/>
            <a:ext cx="1219200" cy="457200"/>
          </a:xfrm>
          <a:prstGeom prst="rect">
            <a:avLst/>
          </a:prstGeom>
          <a:solidFill>
            <a:srgbClr val="5A1B58">
              <a:alpha val="63000"/>
            </a:srgbClr>
          </a:solidFill>
          <a:ln>
            <a:noFill/>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a:solidFill>
                  <a:schemeClr val="bg1"/>
                </a:solidFill>
                <a:latin typeface="Kaiti SC" charset="-122"/>
                <a:ea typeface="Kaiti SC" charset="-122"/>
                <a:cs typeface="Kaiti SC" charset="-122"/>
              </a:rPr>
              <a:t>必然性</a:t>
            </a:r>
            <a:endParaRPr lang="zh-CN" altLang="en-US" i="0">
              <a:solidFill>
                <a:schemeClr val="bg1"/>
              </a:solidFill>
              <a:latin typeface="Kaiti SC" charset="-122"/>
              <a:ea typeface="Kaiti SC" charset="-122"/>
              <a:cs typeface="Kaiti SC" charset="-122"/>
            </a:endParaRPr>
          </a:p>
        </p:txBody>
      </p:sp>
      <p:sp>
        <p:nvSpPr>
          <p:cNvPr id="36" name="Text Box 19"/>
          <p:cNvSpPr txBox="1">
            <a:spLocks noChangeArrowheads="1"/>
          </p:cNvSpPr>
          <p:nvPr/>
        </p:nvSpPr>
        <p:spPr bwMode="auto">
          <a:xfrm>
            <a:off x="8753980" y="5488943"/>
            <a:ext cx="1600200" cy="457200"/>
          </a:xfrm>
          <a:prstGeom prst="rect">
            <a:avLst/>
          </a:prstGeom>
          <a:solidFill>
            <a:srgbClr val="5A1B58">
              <a:alpha val="63000"/>
            </a:srgbClr>
          </a:solidFill>
          <a:ln>
            <a:noFill/>
          </a:ln>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spcBef>
                <a:spcPct val="50000"/>
              </a:spcBef>
            </a:pPr>
            <a:r>
              <a:rPr lang="zh-CN" altLang="en-US" sz="2400" b="1" i="0">
                <a:solidFill>
                  <a:schemeClr val="bg1"/>
                </a:solidFill>
                <a:latin typeface="Kaiti SC" charset="-122"/>
                <a:ea typeface="Kaiti SC" charset="-122"/>
                <a:cs typeface="Kaiti SC" charset="-122"/>
              </a:rPr>
              <a:t>偶然性</a:t>
            </a:r>
            <a:endParaRPr lang="zh-CN" altLang="en-US" i="0">
              <a:solidFill>
                <a:schemeClr val="bg1"/>
              </a:solidFill>
              <a:latin typeface="Kaiti SC" charset="-122"/>
              <a:ea typeface="Kaiti SC" charset="-122"/>
              <a:cs typeface="Kaiti SC" charset="-122"/>
            </a:endParaRPr>
          </a:p>
        </p:txBody>
      </p:sp>
      <p:sp>
        <p:nvSpPr>
          <p:cNvPr id="37" name="Line 20"/>
          <p:cNvSpPr>
            <a:spLocks noChangeShapeType="1"/>
          </p:cNvSpPr>
          <p:nvPr/>
        </p:nvSpPr>
        <p:spPr bwMode="auto">
          <a:xfrm flipV="1">
            <a:off x="2728110" y="5717543"/>
            <a:ext cx="9906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sp>
        <p:nvSpPr>
          <p:cNvPr id="38" name="Line 9"/>
          <p:cNvSpPr>
            <a:spLocks noChangeShapeType="1"/>
          </p:cNvSpPr>
          <p:nvPr/>
        </p:nvSpPr>
        <p:spPr bwMode="auto">
          <a:xfrm flipV="1">
            <a:off x="2651910" y="5105797"/>
            <a:ext cx="1295400" cy="0"/>
          </a:xfrm>
          <a:prstGeom prst="line">
            <a:avLst/>
          </a:prstGeom>
          <a:noFill/>
          <a:ln w="57150">
            <a:solidFill>
              <a:schemeClr val="bg2">
                <a:lumMod val="50000"/>
              </a:schemeClr>
            </a:solidFill>
            <a:prstDash val="sysDot"/>
            <a:round/>
            <a:headEnd/>
            <a:tailEnd type="stealth" w="med" len="med"/>
          </a:ln>
          <a:extLst>
            <a:ext uri="{909E8E84-426E-40DD-AFC4-6F175D3DCCD1}">
              <a14:hiddenFill xmlns="" xmlns:a14="http://schemas.microsoft.com/office/drawing/2010/main">
                <a:noFill/>
              </a14:hiddenFill>
            </a:ext>
          </a:extLst>
        </p:spPr>
        <p:txBody>
          <a:bodyPr anchor="ctr"/>
          <a:lstStyle/>
          <a:p>
            <a:endParaRPr lang="zh-CN" altLang="en-US">
              <a:solidFill>
                <a:schemeClr val="bg1"/>
              </a:solidFill>
              <a:latin typeface="Kaiti SC" charset="-122"/>
              <a:ea typeface="Kaiti SC" charset="-122"/>
              <a:cs typeface="Kaiti SC" charset="-122"/>
            </a:endParaRPr>
          </a:p>
        </p:txBody>
      </p:sp>
      <p:grpSp>
        <p:nvGrpSpPr>
          <p:cNvPr id="39" name="组合 59"/>
          <p:cNvGrpSpPr/>
          <p:nvPr/>
        </p:nvGrpSpPr>
        <p:grpSpPr>
          <a:xfrm>
            <a:off x="6053402" y="1118053"/>
            <a:ext cx="5401155" cy="943136"/>
            <a:chOff x="1264428" y="1152525"/>
            <a:chExt cx="6847285" cy="2795588"/>
          </a:xfrm>
        </p:grpSpPr>
        <p:sp>
          <p:nvSpPr>
            <p:cNvPr id="40" name="圆角矩形 3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1" name="圆角矩形 4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42" name="矩形 41"/>
          <p:cNvSpPr/>
          <p:nvPr/>
        </p:nvSpPr>
        <p:spPr>
          <a:xfrm>
            <a:off x="6264687" y="1249362"/>
            <a:ext cx="4978584" cy="707886"/>
          </a:xfrm>
          <a:prstGeom prst="rect">
            <a:avLst/>
          </a:prstGeom>
        </p:spPr>
        <p:txBody>
          <a:bodyPr wrap="square">
            <a:spAutoFit/>
          </a:bodyPr>
          <a:lstStyle/>
          <a:p>
            <a:pPr algn="just"/>
            <a:r>
              <a:rPr lang="zh-CN" altLang="en-US" sz="2000" b="1" dirty="0" smtClean="0">
                <a:solidFill>
                  <a:schemeClr val="bg2">
                    <a:lumMod val="25000"/>
                  </a:schemeClr>
                </a:solidFill>
                <a:latin typeface="Kaiti SC" charset="-122"/>
                <a:ea typeface="Kaiti SC" charset="-122"/>
                <a:cs typeface="Kaiti SC" charset="-122"/>
              </a:rPr>
              <a:t> 必然性存在于偶然性之中，没有脱离偶然性的纯粹必然性。</a:t>
            </a:r>
            <a:endParaRPr kumimoji="1" lang="zh-CN" altLang="en-US" sz="2000" b="1" dirty="0">
              <a:solidFill>
                <a:schemeClr val="bg2">
                  <a:lumMod val="25000"/>
                </a:schemeClr>
              </a:solidFill>
              <a:latin typeface="Microsoft YaHei" charset="0"/>
              <a:ea typeface="Microsoft YaHei" charset="0"/>
              <a:cs typeface="Microsoft YaHei" charset="0"/>
            </a:endParaRPr>
          </a:p>
        </p:txBody>
      </p:sp>
      <p:grpSp>
        <p:nvGrpSpPr>
          <p:cNvPr id="43" name="组合 59"/>
          <p:cNvGrpSpPr/>
          <p:nvPr/>
        </p:nvGrpSpPr>
        <p:grpSpPr>
          <a:xfrm>
            <a:off x="6614311" y="2253603"/>
            <a:ext cx="5023634" cy="943136"/>
            <a:chOff x="1264428" y="1152525"/>
            <a:chExt cx="6847285" cy="2795588"/>
          </a:xfrm>
        </p:grpSpPr>
        <p:sp>
          <p:nvSpPr>
            <p:cNvPr id="44" name="圆角矩形 4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5" name="圆角矩形 4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46" name="矩形 45"/>
          <p:cNvSpPr/>
          <p:nvPr/>
        </p:nvSpPr>
        <p:spPr>
          <a:xfrm>
            <a:off x="6848911" y="2393076"/>
            <a:ext cx="4605646" cy="707886"/>
          </a:xfrm>
          <a:prstGeom prst="rect">
            <a:avLst/>
          </a:prstGeom>
        </p:spPr>
        <p:txBody>
          <a:bodyPr wrap="square">
            <a:spAutoFit/>
          </a:bodyPr>
          <a:lstStyle/>
          <a:p>
            <a:pPr algn="just"/>
            <a:r>
              <a:rPr lang="zh-CN" altLang="en-US" sz="2000" b="1" dirty="0" smtClean="0">
                <a:solidFill>
                  <a:schemeClr val="bg2">
                    <a:lumMod val="25000"/>
                  </a:schemeClr>
                </a:solidFill>
                <a:latin typeface="Kaiti SC" charset="-122"/>
                <a:ea typeface="Kaiti SC" charset="-122"/>
                <a:cs typeface="Kaiti SC" charset="-122"/>
              </a:rPr>
              <a:t> 偶然性体现并受制于必然性，没有脱离必然性的纯粹的偶然性。</a:t>
            </a:r>
            <a:endParaRPr lang="en-US" altLang="zh-CN" sz="2000" b="1" dirty="0">
              <a:solidFill>
                <a:schemeClr val="bg2">
                  <a:lumMod val="25000"/>
                </a:schemeClr>
              </a:solidFill>
              <a:latin typeface="Kaiti SC" charset="-122"/>
              <a:ea typeface="Kaiti SC" charset="-122"/>
              <a:cs typeface="Kaiti SC" charset="-122"/>
            </a:endParaRPr>
          </a:p>
        </p:txBody>
      </p:sp>
      <p:grpSp>
        <p:nvGrpSpPr>
          <p:cNvPr id="47" name="组合 59"/>
          <p:cNvGrpSpPr/>
          <p:nvPr/>
        </p:nvGrpSpPr>
        <p:grpSpPr>
          <a:xfrm>
            <a:off x="7175653" y="3462712"/>
            <a:ext cx="4883999" cy="943136"/>
            <a:chOff x="1264428" y="1152525"/>
            <a:chExt cx="6847285" cy="2795588"/>
          </a:xfrm>
        </p:grpSpPr>
        <p:sp>
          <p:nvSpPr>
            <p:cNvPr id="48" name="圆角矩形 4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9" name="圆角矩形 4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50" name="矩形 49"/>
          <p:cNvSpPr/>
          <p:nvPr/>
        </p:nvSpPr>
        <p:spPr>
          <a:xfrm>
            <a:off x="7325120" y="3615227"/>
            <a:ext cx="4529480" cy="707886"/>
          </a:xfrm>
          <a:prstGeom prst="rect">
            <a:avLst/>
          </a:prstGeom>
        </p:spPr>
        <p:txBody>
          <a:bodyPr wrap="square">
            <a:spAutoFit/>
          </a:bodyPr>
          <a:lstStyle/>
          <a:p>
            <a:pPr algn="just"/>
            <a:r>
              <a:rPr lang="zh-CN" altLang="en-US" sz="2000" b="1" dirty="0" smtClean="0">
                <a:solidFill>
                  <a:schemeClr val="bg2">
                    <a:lumMod val="25000"/>
                  </a:schemeClr>
                </a:solidFill>
                <a:latin typeface="Kaiti SC" charset="-122"/>
                <a:ea typeface="Kaiti SC" charset="-122"/>
                <a:cs typeface="Kaiti SC" charset="-122"/>
              </a:rPr>
              <a:t>必然性和偶然性在一定条件下可以相互转化。 </a:t>
            </a:r>
            <a:endParaRPr lang="en-US" altLang="zh-CN" sz="2000" b="1" dirty="0">
              <a:solidFill>
                <a:schemeClr val="bg2">
                  <a:lumMod val="25000"/>
                </a:schemeClr>
              </a:solidFill>
              <a:latin typeface="Kaiti SC" charset="-122"/>
              <a:ea typeface="Kaiti SC" charset="-122"/>
              <a:cs typeface="Kaiti SC" charset="-122"/>
            </a:endParaRPr>
          </a:p>
        </p:txBody>
      </p:sp>
    </p:spTree>
    <p:extLst>
      <p:ext uri="{BB962C8B-B14F-4D97-AF65-F5344CB8AC3E}">
        <p14:creationId xmlns="" xmlns:p14="http://schemas.microsoft.com/office/powerpoint/2010/main" val="20920555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p:cNvCxnSpPr/>
          <p:nvPr/>
        </p:nvCxnSpPr>
        <p:spPr>
          <a:xfrm>
            <a:off x="1364091" y="1630237"/>
            <a:ext cx="11875" cy="3396343"/>
          </a:xfrm>
          <a:prstGeom prst="line">
            <a:avLst/>
          </a:prstGeom>
          <a:ln>
            <a:solidFill>
              <a:srgbClr val="6A1F5F"/>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715426" y="1579537"/>
            <a:ext cx="800219" cy="2911037"/>
          </a:xfrm>
          <a:prstGeom prst="rect">
            <a:avLst/>
          </a:prstGeom>
          <a:noFill/>
        </p:spPr>
        <p:txBody>
          <a:bodyPr vert="eaVert" wrap="square" rtlCol="0">
            <a:spAutoFit/>
          </a:bodyPr>
          <a:lstStyle/>
          <a:p>
            <a:r>
              <a:rPr kumimoji="1" lang="zh-CN" altLang="en-US" sz="4000" dirty="0" smtClean="0">
                <a:solidFill>
                  <a:srgbClr val="7F4980"/>
                </a:solidFill>
                <a:latin typeface="STKaiti" charset="-122"/>
                <a:ea typeface="STKaiti" charset="-122"/>
                <a:cs typeface="STKaiti" charset="-122"/>
              </a:rPr>
              <a:t>三大意义</a:t>
            </a:r>
            <a:endParaRPr kumimoji="1" lang="zh-CN" altLang="en-US" sz="4000" dirty="0">
              <a:solidFill>
                <a:srgbClr val="7F4980"/>
              </a:solidFill>
              <a:latin typeface="STKaiti" charset="-122"/>
              <a:ea typeface="STKaiti" charset="-122"/>
              <a:cs typeface="STKaiti" charset="-122"/>
            </a:endParaRPr>
          </a:p>
        </p:txBody>
      </p:sp>
      <p:grpSp>
        <p:nvGrpSpPr>
          <p:cNvPr id="43" name="组合 59"/>
          <p:cNvGrpSpPr/>
          <p:nvPr/>
        </p:nvGrpSpPr>
        <p:grpSpPr>
          <a:xfrm>
            <a:off x="3268040" y="1280613"/>
            <a:ext cx="6858838" cy="1284885"/>
            <a:chOff x="1264428" y="1152525"/>
            <a:chExt cx="6847285" cy="2795588"/>
          </a:xfrm>
        </p:grpSpPr>
        <p:sp>
          <p:nvSpPr>
            <p:cNvPr id="44" name="圆角矩形 43"/>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45" name="圆角矩形 44"/>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46" name="矩形 1"/>
          <p:cNvSpPr/>
          <p:nvPr/>
        </p:nvSpPr>
        <p:spPr>
          <a:xfrm>
            <a:off x="3328817" y="1109163"/>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7" name="矩形 2"/>
          <p:cNvSpPr/>
          <p:nvPr/>
        </p:nvSpPr>
        <p:spPr>
          <a:xfrm>
            <a:off x="3252229" y="1118688"/>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8" name="矩形 47"/>
          <p:cNvSpPr/>
          <p:nvPr/>
        </p:nvSpPr>
        <p:spPr>
          <a:xfrm>
            <a:off x="4030878" y="1579537"/>
            <a:ext cx="6040335" cy="701731"/>
          </a:xfrm>
          <a:prstGeom prst="rect">
            <a:avLst/>
          </a:prstGeom>
        </p:spPr>
        <p:txBody>
          <a:bodyPr wrap="square">
            <a:spAutoFit/>
          </a:bodyPr>
          <a:lstStyle/>
          <a:p>
            <a:pPr>
              <a:lnSpc>
                <a:spcPct val="110000"/>
              </a:lnSpc>
              <a:spcBef>
                <a:spcPct val="0"/>
              </a:spcBef>
              <a:buClr>
                <a:srgbClr val="FF3300"/>
              </a:buClr>
            </a:pPr>
            <a:r>
              <a:rPr lang="zh-CN" altLang="zh-CN" b="1" dirty="0" smtClean="0">
                <a:latin typeface="Kaiti SC" charset="-122"/>
                <a:ea typeface="Kaiti SC" charset="-122"/>
                <a:cs typeface="Kaiti SC" charset="-122"/>
              </a:rPr>
              <a:t>必然性和偶然性辩证统一的原理，是反对形而上学机械决定论和唯心主义非决定论的有力武器。</a:t>
            </a:r>
            <a:endParaRPr lang="zh-CN" altLang="zh-CN" b="1" dirty="0">
              <a:latin typeface="Kaiti SC" charset="-122"/>
              <a:ea typeface="Kaiti SC" charset="-122"/>
              <a:cs typeface="Kaiti SC" charset="-122"/>
            </a:endParaRPr>
          </a:p>
        </p:txBody>
      </p:sp>
      <p:grpSp>
        <p:nvGrpSpPr>
          <p:cNvPr id="49" name="组合 59"/>
          <p:cNvGrpSpPr/>
          <p:nvPr/>
        </p:nvGrpSpPr>
        <p:grpSpPr>
          <a:xfrm>
            <a:off x="3283850" y="2819311"/>
            <a:ext cx="6859321" cy="1335830"/>
            <a:chOff x="1264428" y="1152525"/>
            <a:chExt cx="6847285" cy="2795588"/>
          </a:xfrm>
        </p:grpSpPr>
        <p:sp>
          <p:nvSpPr>
            <p:cNvPr id="50" name="圆角矩形 49"/>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1" name="圆角矩形 50"/>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52" name="矩形 1"/>
          <p:cNvSpPr/>
          <p:nvPr/>
        </p:nvSpPr>
        <p:spPr>
          <a:xfrm>
            <a:off x="3344628" y="2647861"/>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3" name="矩形 2"/>
          <p:cNvSpPr/>
          <p:nvPr/>
        </p:nvSpPr>
        <p:spPr>
          <a:xfrm>
            <a:off x="3268040" y="2657386"/>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4" name="矩形 53"/>
          <p:cNvSpPr/>
          <p:nvPr/>
        </p:nvSpPr>
        <p:spPr>
          <a:xfrm>
            <a:off x="4047170" y="3140632"/>
            <a:ext cx="5869805" cy="701731"/>
          </a:xfrm>
          <a:prstGeom prst="rect">
            <a:avLst/>
          </a:prstGeom>
        </p:spPr>
        <p:txBody>
          <a:bodyPr wrap="square">
            <a:spAutoFit/>
          </a:bodyPr>
          <a:lstStyle/>
          <a:p>
            <a:pPr>
              <a:lnSpc>
                <a:spcPct val="110000"/>
              </a:lnSpc>
              <a:spcBef>
                <a:spcPct val="0"/>
              </a:spcBef>
              <a:buClr>
                <a:srgbClr val="FF3300"/>
              </a:buClr>
            </a:pPr>
            <a:r>
              <a:rPr lang="zh-CN" altLang="zh-CN" b="1" dirty="0" smtClean="0">
                <a:latin typeface="Kaiti SC" charset="-122"/>
                <a:ea typeface="Kaiti SC" charset="-122"/>
                <a:cs typeface="Kaiti SC" charset="-122"/>
              </a:rPr>
              <a:t>坚持必然性和偶然性辩证统一的原理，使人们的认识和实践活动立足于客观必然性的可靠基础之上。</a:t>
            </a:r>
            <a:endParaRPr lang="zh-CN" altLang="zh-CN" b="1" dirty="0">
              <a:latin typeface="Kaiti SC" charset="-122"/>
              <a:ea typeface="Kaiti SC" charset="-122"/>
              <a:cs typeface="Kaiti SC" charset="-122"/>
            </a:endParaRPr>
          </a:p>
        </p:txBody>
      </p:sp>
      <p:grpSp>
        <p:nvGrpSpPr>
          <p:cNvPr id="55" name="组合 59"/>
          <p:cNvGrpSpPr/>
          <p:nvPr/>
        </p:nvGrpSpPr>
        <p:grpSpPr>
          <a:xfrm>
            <a:off x="3252229" y="4420612"/>
            <a:ext cx="7043748" cy="1335830"/>
            <a:chOff x="1264428" y="1152525"/>
            <a:chExt cx="6847285" cy="2795588"/>
          </a:xfrm>
        </p:grpSpPr>
        <p:sp>
          <p:nvSpPr>
            <p:cNvPr id="56" name="圆角矩形 55"/>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57" name="圆角矩形 56"/>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58" name="矩形 1"/>
          <p:cNvSpPr/>
          <p:nvPr/>
        </p:nvSpPr>
        <p:spPr>
          <a:xfrm>
            <a:off x="3313007" y="4249162"/>
            <a:ext cx="1537096" cy="105243"/>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9" name="矩形 2"/>
          <p:cNvSpPr/>
          <p:nvPr/>
        </p:nvSpPr>
        <p:spPr>
          <a:xfrm>
            <a:off x="3236419" y="4258687"/>
            <a:ext cx="1345902" cy="516649"/>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6A1F5F"/>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0" name="矩形 59"/>
          <p:cNvSpPr/>
          <p:nvPr/>
        </p:nvSpPr>
        <p:spPr>
          <a:xfrm>
            <a:off x="4166987" y="4709384"/>
            <a:ext cx="5766265" cy="701731"/>
          </a:xfrm>
          <a:prstGeom prst="rect">
            <a:avLst/>
          </a:prstGeom>
        </p:spPr>
        <p:txBody>
          <a:bodyPr wrap="square">
            <a:spAutoFit/>
          </a:bodyPr>
          <a:lstStyle/>
          <a:p>
            <a:pPr>
              <a:lnSpc>
                <a:spcPct val="110000"/>
              </a:lnSpc>
              <a:spcBef>
                <a:spcPct val="0"/>
              </a:spcBef>
              <a:buClr>
                <a:srgbClr val="FF3300"/>
              </a:buClr>
            </a:pPr>
            <a:r>
              <a:rPr lang="zh-CN" altLang="zh-CN" b="1" dirty="0" smtClean="0">
                <a:latin typeface="Kaiti SC" charset="-122"/>
                <a:ea typeface="Kaiti SC" charset="-122"/>
                <a:cs typeface="Kaiti SC" charset="-122"/>
              </a:rPr>
              <a:t>坚持必然性和偶然性辩证统一的原理，也要重视并善于利用偶然性因素的作用。</a:t>
            </a:r>
            <a:endParaRPr lang="zh-CN" altLang="zh-CN" b="1" dirty="0">
              <a:latin typeface="Kaiti SC" charset="-122"/>
              <a:ea typeface="Kaiti SC" charset="-122"/>
              <a:cs typeface="Kaiti SC" charset="-122"/>
            </a:endParaRPr>
          </a:p>
        </p:txBody>
      </p:sp>
      <p:sp>
        <p:nvSpPr>
          <p:cNvPr id="25" name="五边形 24"/>
          <p:cNvSpPr/>
          <p:nvPr/>
        </p:nvSpPr>
        <p:spPr>
          <a:xfrm>
            <a:off x="0" y="0"/>
            <a:ext cx="860961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必然性和偶然性的辩证关系原理</a:t>
            </a:r>
            <a:r>
              <a:rPr kumimoji="1" lang="zh-CN" altLang="en-US" sz="3200" b="1" smtClean="0">
                <a:latin typeface="Kaiti SC" charset="-122"/>
                <a:ea typeface="Kaiti SC" charset="-122"/>
                <a:cs typeface="Kaiti SC" charset="-122"/>
              </a:rPr>
              <a:t>的方法论意义</a:t>
            </a:r>
            <a:endParaRPr kumimoji="1" lang="zh-CN" altLang="en-US" sz="3200" b="1" dirty="0">
              <a:latin typeface="Kaiti SC" charset="-122"/>
              <a:ea typeface="Kaiti SC" charset="-122"/>
              <a:cs typeface="Kaiti SC" charset="-122"/>
            </a:endParaRPr>
          </a:p>
        </p:txBody>
      </p:sp>
    </p:spTree>
    <p:extLst>
      <p:ext uri="{BB962C8B-B14F-4D97-AF65-F5344CB8AC3E}">
        <p14:creationId xmlns="" xmlns:p14="http://schemas.microsoft.com/office/powerpoint/2010/main" val="6546644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2980707"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chemeClr val="bg1"/>
                </a:solidFill>
                <a:latin typeface="STKaiti" charset="-122"/>
                <a:ea typeface="STKaiti" charset="-122"/>
                <a:cs typeface="STKaiti" charset="-122"/>
                <a:sym typeface="Arial" panose="020B0604020202020204" pitchFamily="34" charset="0"/>
              </a:rPr>
              <a:t>辩证思维方法</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sp>
        <p:nvSpPr>
          <p:cNvPr id="3" name="矩形 2"/>
          <p:cNvSpPr/>
          <p:nvPr/>
        </p:nvSpPr>
        <p:spPr>
          <a:xfrm>
            <a:off x="7915150" y="1381681"/>
            <a:ext cx="2202989" cy="727733"/>
          </a:xfrm>
          <a:prstGeom prst="rect">
            <a:avLst/>
          </a:prstGeom>
          <a:solidFill>
            <a:srgbClr val="7F4980">
              <a:alpha val="76000"/>
            </a:srgbClr>
          </a:solidFill>
          <a:ln>
            <a:solidFill>
              <a:schemeClr val="bg1">
                <a:lumMod val="50000"/>
              </a:schemeClr>
            </a:solidFill>
          </a:ln>
          <a:scene3d>
            <a:camera prst="perspectiveRigh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dirty="0">
                <a:solidFill>
                  <a:schemeClr val="bg1"/>
                </a:solidFill>
                <a:latin typeface="Kaiti SC" charset="-122"/>
                <a:ea typeface="Kaiti SC" charset="-122"/>
                <a:cs typeface="Kaiti SC" charset="-122"/>
              </a:rPr>
              <a:t>辩证思维方法</a:t>
            </a:r>
          </a:p>
        </p:txBody>
      </p:sp>
      <p:sp>
        <p:nvSpPr>
          <p:cNvPr id="4" name="矩形 3"/>
          <p:cNvSpPr/>
          <p:nvPr/>
        </p:nvSpPr>
        <p:spPr>
          <a:xfrm>
            <a:off x="6487670" y="3146982"/>
            <a:ext cx="688951" cy="2321533"/>
          </a:xfrm>
          <a:prstGeom prst="rect">
            <a:avLst/>
          </a:prstGeom>
          <a:solidFill>
            <a:srgbClr val="7F4980">
              <a:alpha val="76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a:solidFill>
                  <a:schemeClr val="bg1"/>
                </a:solidFill>
                <a:latin typeface="Kaiti SC" charset="-122"/>
                <a:ea typeface="Kaiti SC" charset="-122"/>
                <a:cs typeface="Kaiti SC" charset="-122"/>
              </a:rPr>
              <a:t>归</a:t>
            </a:r>
          </a:p>
          <a:p>
            <a:pPr algn="ctr"/>
            <a:r>
              <a:rPr lang="zh-CN" altLang="en-US" sz="2400" b="1">
                <a:solidFill>
                  <a:schemeClr val="bg1"/>
                </a:solidFill>
                <a:latin typeface="Kaiti SC" charset="-122"/>
                <a:ea typeface="Kaiti SC" charset="-122"/>
                <a:cs typeface="Kaiti SC" charset="-122"/>
              </a:rPr>
              <a:t>纳</a:t>
            </a:r>
          </a:p>
          <a:p>
            <a:pPr algn="ctr"/>
            <a:r>
              <a:rPr lang="zh-CN" altLang="en-US" sz="2400" b="1">
                <a:solidFill>
                  <a:schemeClr val="bg1"/>
                </a:solidFill>
                <a:latin typeface="Kaiti SC" charset="-122"/>
                <a:ea typeface="Kaiti SC" charset="-122"/>
                <a:cs typeface="Kaiti SC" charset="-122"/>
              </a:rPr>
              <a:t>与</a:t>
            </a:r>
          </a:p>
          <a:p>
            <a:pPr algn="ctr"/>
            <a:r>
              <a:rPr lang="zh-CN" altLang="en-US" sz="2400" b="1">
                <a:solidFill>
                  <a:schemeClr val="bg1"/>
                </a:solidFill>
                <a:latin typeface="Kaiti SC" charset="-122"/>
                <a:ea typeface="Kaiti SC" charset="-122"/>
                <a:cs typeface="Kaiti SC" charset="-122"/>
              </a:rPr>
              <a:t>演</a:t>
            </a:r>
          </a:p>
          <a:p>
            <a:pPr algn="ctr"/>
            <a:r>
              <a:rPr lang="zh-CN" altLang="en-US" sz="2400" b="1">
                <a:solidFill>
                  <a:schemeClr val="bg1"/>
                </a:solidFill>
                <a:latin typeface="Kaiti SC" charset="-122"/>
                <a:ea typeface="Kaiti SC" charset="-122"/>
                <a:cs typeface="Kaiti SC" charset="-122"/>
              </a:rPr>
              <a:t>绎</a:t>
            </a:r>
          </a:p>
        </p:txBody>
      </p:sp>
      <p:sp>
        <p:nvSpPr>
          <p:cNvPr id="5" name="矩形 4"/>
          <p:cNvSpPr/>
          <p:nvPr/>
        </p:nvSpPr>
        <p:spPr>
          <a:xfrm>
            <a:off x="9195945" y="3147616"/>
            <a:ext cx="676864" cy="2320877"/>
          </a:xfrm>
          <a:prstGeom prst="rect">
            <a:avLst/>
          </a:prstGeom>
          <a:solidFill>
            <a:srgbClr val="7F4980">
              <a:alpha val="76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a:solidFill>
                  <a:schemeClr val="bg1"/>
                </a:solidFill>
                <a:latin typeface="Kaiti SC" charset="-122"/>
                <a:ea typeface="Kaiti SC" charset="-122"/>
                <a:cs typeface="Kaiti SC" charset="-122"/>
              </a:rPr>
              <a:t>分</a:t>
            </a:r>
          </a:p>
          <a:p>
            <a:pPr algn="ctr"/>
            <a:r>
              <a:rPr lang="zh-CN" altLang="en-US" sz="2400" b="1">
                <a:solidFill>
                  <a:schemeClr val="bg1"/>
                </a:solidFill>
                <a:latin typeface="Kaiti SC" charset="-122"/>
                <a:ea typeface="Kaiti SC" charset="-122"/>
                <a:cs typeface="Kaiti SC" charset="-122"/>
              </a:rPr>
              <a:t>析</a:t>
            </a:r>
          </a:p>
          <a:p>
            <a:pPr algn="ctr"/>
            <a:r>
              <a:rPr lang="zh-CN" altLang="en-US" sz="2400" b="1">
                <a:solidFill>
                  <a:schemeClr val="bg1"/>
                </a:solidFill>
                <a:latin typeface="Kaiti SC" charset="-122"/>
                <a:ea typeface="Kaiti SC" charset="-122"/>
                <a:cs typeface="Kaiti SC" charset="-122"/>
              </a:rPr>
              <a:t>与</a:t>
            </a:r>
          </a:p>
          <a:p>
            <a:pPr algn="ctr"/>
            <a:r>
              <a:rPr lang="zh-CN" altLang="en-US" sz="2400" b="1">
                <a:solidFill>
                  <a:schemeClr val="bg1"/>
                </a:solidFill>
                <a:latin typeface="Kaiti SC" charset="-122"/>
                <a:ea typeface="Kaiti SC" charset="-122"/>
                <a:cs typeface="Kaiti SC" charset="-122"/>
              </a:rPr>
              <a:t>综</a:t>
            </a:r>
          </a:p>
          <a:p>
            <a:pPr algn="ctr"/>
            <a:r>
              <a:rPr lang="zh-CN" altLang="en-US" sz="2400" b="1">
                <a:solidFill>
                  <a:schemeClr val="bg1"/>
                </a:solidFill>
                <a:latin typeface="Kaiti SC" charset="-122"/>
                <a:ea typeface="Kaiti SC" charset="-122"/>
                <a:cs typeface="Kaiti SC" charset="-122"/>
              </a:rPr>
              <a:t>合</a:t>
            </a:r>
          </a:p>
        </p:txBody>
      </p:sp>
      <p:sp>
        <p:nvSpPr>
          <p:cNvPr id="6" name="矩形 5"/>
          <p:cNvSpPr/>
          <p:nvPr/>
        </p:nvSpPr>
        <p:spPr>
          <a:xfrm>
            <a:off x="7870700" y="3145712"/>
            <a:ext cx="600526" cy="2322844"/>
          </a:xfrm>
          <a:prstGeom prst="rect">
            <a:avLst/>
          </a:prstGeom>
          <a:solidFill>
            <a:srgbClr val="7F4980">
              <a:alpha val="76000"/>
            </a:srgbClr>
          </a:solidFill>
          <a:ln>
            <a:solidFill>
              <a:schemeClr val="bg1">
                <a:lumMod val="50000"/>
              </a:schemeClr>
            </a:solidFill>
          </a:ln>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a:solidFill>
                  <a:schemeClr val="bg1"/>
                </a:solidFill>
                <a:latin typeface="Kaiti SC" charset="-122"/>
                <a:ea typeface="Kaiti SC" charset="-122"/>
                <a:cs typeface="Kaiti SC" charset="-122"/>
              </a:rPr>
              <a:t>抽</a:t>
            </a:r>
          </a:p>
          <a:p>
            <a:pPr algn="ctr"/>
            <a:r>
              <a:rPr lang="zh-CN" altLang="en-US" sz="2400" b="1">
                <a:solidFill>
                  <a:schemeClr val="bg1"/>
                </a:solidFill>
                <a:latin typeface="Kaiti SC" charset="-122"/>
                <a:ea typeface="Kaiti SC" charset="-122"/>
                <a:cs typeface="Kaiti SC" charset="-122"/>
              </a:rPr>
              <a:t>象</a:t>
            </a:r>
          </a:p>
          <a:p>
            <a:pPr algn="ctr"/>
            <a:r>
              <a:rPr lang="zh-CN" altLang="en-US" sz="2400" b="1">
                <a:solidFill>
                  <a:schemeClr val="bg1"/>
                </a:solidFill>
                <a:latin typeface="Kaiti SC" charset="-122"/>
                <a:ea typeface="Kaiti SC" charset="-122"/>
                <a:cs typeface="Kaiti SC" charset="-122"/>
              </a:rPr>
              <a:t>与</a:t>
            </a:r>
          </a:p>
          <a:p>
            <a:pPr algn="ctr"/>
            <a:r>
              <a:rPr lang="zh-CN" altLang="en-US" sz="2400" b="1">
                <a:solidFill>
                  <a:schemeClr val="bg1"/>
                </a:solidFill>
                <a:latin typeface="Kaiti SC" charset="-122"/>
                <a:ea typeface="Kaiti SC" charset="-122"/>
                <a:cs typeface="Kaiti SC" charset="-122"/>
              </a:rPr>
              <a:t>具</a:t>
            </a:r>
          </a:p>
          <a:p>
            <a:pPr algn="ctr"/>
            <a:r>
              <a:rPr lang="zh-CN" altLang="en-US" sz="2400" b="1">
                <a:solidFill>
                  <a:schemeClr val="bg1"/>
                </a:solidFill>
                <a:latin typeface="Kaiti SC" charset="-122"/>
                <a:ea typeface="Kaiti SC" charset="-122"/>
                <a:cs typeface="Kaiti SC" charset="-122"/>
              </a:rPr>
              <a:t>体</a:t>
            </a:r>
          </a:p>
        </p:txBody>
      </p:sp>
      <p:sp>
        <p:nvSpPr>
          <p:cNvPr id="7" name="矩形 6"/>
          <p:cNvSpPr/>
          <p:nvPr/>
        </p:nvSpPr>
        <p:spPr>
          <a:xfrm>
            <a:off x="10587230" y="3147617"/>
            <a:ext cx="667958" cy="2321533"/>
          </a:xfrm>
          <a:prstGeom prst="rect">
            <a:avLst/>
          </a:prstGeom>
          <a:solidFill>
            <a:srgbClr val="7F4980">
              <a:alpha val="76000"/>
            </a:srgbClr>
          </a:solidFill>
          <a:ln>
            <a:solidFill>
              <a:schemeClr val="bg1">
                <a:lumMod val="50000"/>
              </a:schemeClr>
            </a:solidFill>
          </a:ln>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a:solidFill>
                  <a:schemeClr val="bg1"/>
                </a:solidFill>
                <a:latin typeface="Kaiti SC" charset="-122"/>
                <a:ea typeface="Kaiti SC" charset="-122"/>
                <a:cs typeface="Kaiti SC" charset="-122"/>
              </a:rPr>
              <a:t>逻</a:t>
            </a:r>
          </a:p>
          <a:p>
            <a:pPr algn="ctr"/>
            <a:r>
              <a:rPr lang="zh-CN" altLang="en-US" sz="2400" b="1">
                <a:solidFill>
                  <a:schemeClr val="bg1"/>
                </a:solidFill>
                <a:latin typeface="Kaiti SC" charset="-122"/>
                <a:ea typeface="Kaiti SC" charset="-122"/>
                <a:cs typeface="Kaiti SC" charset="-122"/>
              </a:rPr>
              <a:t>辑</a:t>
            </a:r>
          </a:p>
          <a:p>
            <a:pPr algn="ctr"/>
            <a:r>
              <a:rPr lang="zh-CN" altLang="en-US" sz="2400" b="1">
                <a:solidFill>
                  <a:schemeClr val="bg1"/>
                </a:solidFill>
                <a:latin typeface="Kaiti SC" charset="-122"/>
                <a:ea typeface="Kaiti SC" charset="-122"/>
                <a:cs typeface="Kaiti SC" charset="-122"/>
              </a:rPr>
              <a:t>与</a:t>
            </a:r>
          </a:p>
          <a:p>
            <a:pPr algn="ctr"/>
            <a:r>
              <a:rPr lang="zh-CN" altLang="en-US" sz="2400" b="1">
                <a:solidFill>
                  <a:schemeClr val="bg1"/>
                </a:solidFill>
                <a:latin typeface="Kaiti SC" charset="-122"/>
                <a:ea typeface="Kaiti SC" charset="-122"/>
                <a:cs typeface="Kaiti SC" charset="-122"/>
              </a:rPr>
              <a:t>历</a:t>
            </a:r>
          </a:p>
          <a:p>
            <a:pPr algn="ctr"/>
            <a:r>
              <a:rPr lang="zh-CN" altLang="en-US" sz="2400" b="1">
                <a:solidFill>
                  <a:schemeClr val="bg1"/>
                </a:solidFill>
                <a:latin typeface="Kaiti SC" charset="-122"/>
                <a:ea typeface="Kaiti SC" charset="-122"/>
                <a:cs typeface="Kaiti SC" charset="-122"/>
              </a:rPr>
              <a:t>史</a:t>
            </a:r>
          </a:p>
        </p:txBody>
      </p:sp>
      <p:sp>
        <p:nvSpPr>
          <p:cNvPr id="8" name="任意多边形 8"/>
          <p:cNvSpPr/>
          <p:nvPr/>
        </p:nvSpPr>
        <p:spPr>
          <a:xfrm>
            <a:off x="6798819" y="2590086"/>
            <a:ext cx="4113349" cy="45719"/>
          </a:xfrm>
          <a:custGeom>
            <a:avLst/>
            <a:gdLst>
              <a:gd name="connisteX0" fmla="*/ 0 w 4105910"/>
              <a:gd name="connsiteY0" fmla="*/ 41910 h 41910"/>
              <a:gd name="connisteX1" fmla="*/ 4105910 w 4105910"/>
              <a:gd name="connsiteY1" fmla="*/ 0 h 41910"/>
            </a:gdLst>
            <a:ahLst/>
            <a:cxnLst>
              <a:cxn ang="0">
                <a:pos x="connisteX0" y="connsiteY0"/>
              </a:cxn>
              <a:cxn ang="0">
                <a:pos x="connisteX1" y="connsiteY1"/>
              </a:cxn>
            </a:cxnLst>
            <a:rect l="l" t="t" r="r" b="b"/>
            <a:pathLst>
              <a:path w="4105910" h="41910">
                <a:moveTo>
                  <a:pt x="0" y="41910"/>
                </a:moveTo>
                <a:cubicBezTo>
                  <a:pt x="1368425" y="27940"/>
                  <a:pt x="2737485" y="13970"/>
                  <a:pt x="4105910" y="0"/>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9" name="任意多边形 9"/>
          <p:cNvSpPr/>
          <p:nvPr/>
        </p:nvSpPr>
        <p:spPr>
          <a:xfrm>
            <a:off x="8972425" y="2096692"/>
            <a:ext cx="45719" cy="519903"/>
          </a:xfrm>
          <a:custGeom>
            <a:avLst/>
            <a:gdLst>
              <a:gd name="connisteX0" fmla="*/ 0 w 20955"/>
              <a:gd name="connsiteY0" fmla="*/ 0 h 503555"/>
              <a:gd name="connisteX1" fmla="*/ 20955 w 20955"/>
              <a:gd name="connsiteY1" fmla="*/ 503555 h 503555"/>
            </a:gdLst>
            <a:ahLst/>
            <a:cxnLst>
              <a:cxn ang="0">
                <a:pos x="connisteX0" y="connsiteY0"/>
              </a:cxn>
              <a:cxn ang="0">
                <a:pos x="connisteX1" y="connsiteY1"/>
              </a:cxn>
            </a:cxnLst>
            <a:rect l="l" t="t" r="r" b="b"/>
            <a:pathLst>
              <a:path w="20955" h="503555">
                <a:moveTo>
                  <a:pt x="0" y="0"/>
                </a:moveTo>
                <a:cubicBezTo>
                  <a:pt x="6985" y="167640"/>
                  <a:pt x="13970" y="335915"/>
                  <a:pt x="20955" y="50355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10" name="任意多边形 10"/>
          <p:cNvSpPr/>
          <p:nvPr/>
        </p:nvSpPr>
        <p:spPr>
          <a:xfrm>
            <a:off x="6808980" y="2631997"/>
            <a:ext cx="45719" cy="531704"/>
          </a:xfrm>
          <a:custGeom>
            <a:avLst/>
            <a:gdLst>
              <a:gd name="connisteX0" fmla="*/ 20955 w 20955"/>
              <a:gd name="connsiteY0" fmla="*/ 0 h 514985"/>
              <a:gd name="connisteX1" fmla="*/ 0 w 20955"/>
              <a:gd name="connsiteY1" fmla="*/ 514985 h 514985"/>
            </a:gdLst>
            <a:ahLst/>
            <a:cxnLst>
              <a:cxn ang="0">
                <a:pos x="connisteX0" y="connsiteY0"/>
              </a:cxn>
              <a:cxn ang="0">
                <a:pos x="connisteX1" y="connsiteY1"/>
              </a:cxn>
            </a:cxnLst>
            <a:rect l="l" t="t" r="r" b="b"/>
            <a:pathLst>
              <a:path w="20955" h="514985">
                <a:moveTo>
                  <a:pt x="20955" y="0"/>
                </a:moveTo>
                <a:cubicBezTo>
                  <a:pt x="13970" y="171450"/>
                  <a:pt x="6985" y="343535"/>
                  <a:pt x="0" y="51498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11" name="任意多边形 11"/>
          <p:cNvSpPr/>
          <p:nvPr/>
        </p:nvSpPr>
        <p:spPr>
          <a:xfrm>
            <a:off x="8216139" y="2611042"/>
            <a:ext cx="45719" cy="542194"/>
          </a:xfrm>
          <a:custGeom>
            <a:avLst/>
            <a:gdLst>
              <a:gd name="connisteX0" fmla="*/ 0 w 0"/>
              <a:gd name="connsiteY0" fmla="*/ 0 h 525145"/>
              <a:gd name="connisteX1" fmla="*/ 0 w 0"/>
              <a:gd name="connsiteY1" fmla="*/ 525145 h 525145"/>
            </a:gdLst>
            <a:ahLst/>
            <a:cxnLst>
              <a:cxn ang="0">
                <a:pos x="connisteX0" y="connsiteY0"/>
              </a:cxn>
              <a:cxn ang="0">
                <a:pos x="connisteX1" y="connsiteY1"/>
              </a:cxn>
            </a:cxnLst>
            <a:rect l="l" t="t" r="r" b="b"/>
            <a:pathLst>
              <a:path h="525145">
                <a:moveTo>
                  <a:pt x="0" y="0"/>
                </a:moveTo>
                <a:cubicBezTo>
                  <a:pt x="0" y="175260"/>
                  <a:pt x="0" y="349885"/>
                  <a:pt x="0" y="52514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12" name="任意多边形 12"/>
          <p:cNvSpPr/>
          <p:nvPr/>
        </p:nvSpPr>
        <p:spPr>
          <a:xfrm>
            <a:off x="9423909" y="2600247"/>
            <a:ext cx="45719" cy="574974"/>
          </a:xfrm>
          <a:custGeom>
            <a:avLst/>
            <a:gdLst>
              <a:gd name="connisteX0" fmla="*/ 0 w 0"/>
              <a:gd name="connsiteY0" fmla="*/ 0 h 556895"/>
              <a:gd name="connisteX1" fmla="*/ 0 w 0"/>
              <a:gd name="connsiteY1" fmla="*/ 556895 h 556895"/>
            </a:gdLst>
            <a:ahLst/>
            <a:cxnLst>
              <a:cxn ang="0">
                <a:pos x="connisteX0" y="connsiteY0"/>
              </a:cxn>
              <a:cxn ang="0">
                <a:pos x="connisteX1" y="connsiteY1"/>
              </a:cxn>
            </a:cxnLst>
            <a:rect l="l" t="t" r="r" b="b"/>
            <a:pathLst>
              <a:path h="556895">
                <a:moveTo>
                  <a:pt x="0" y="0"/>
                </a:moveTo>
                <a:cubicBezTo>
                  <a:pt x="0" y="185420"/>
                  <a:pt x="0" y="371475"/>
                  <a:pt x="0" y="556895"/>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sp>
        <p:nvSpPr>
          <p:cNvPr id="13" name="任意多边形 13"/>
          <p:cNvSpPr/>
          <p:nvPr/>
        </p:nvSpPr>
        <p:spPr>
          <a:xfrm>
            <a:off x="10862820" y="2590086"/>
            <a:ext cx="45719" cy="563829"/>
          </a:xfrm>
          <a:custGeom>
            <a:avLst/>
            <a:gdLst>
              <a:gd name="connisteX0" fmla="*/ 0 w 10795"/>
              <a:gd name="connsiteY0" fmla="*/ 0 h 546100"/>
              <a:gd name="connisteX1" fmla="*/ 10795 w 10795"/>
              <a:gd name="connsiteY1" fmla="*/ 546100 h 546100"/>
            </a:gdLst>
            <a:ahLst/>
            <a:cxnLst>
              <a:cxn ang="0">
                <a:pos x="connisteX0" y="connsiteY0"/>
              </a:cxn>
              <a:cxn ang="0">
                <a:pos x="connisteX1" y="connsiteY1"/>
              </a:cxn>
            </a:cxnLst>
            <a:rect l="l" t="t" r="r" b="b"/>
            <a:pathLst>
              <a:path w="10795" h="546100">
                <a:moveTo>
                  <a:pt x="0" y="0"/>
                </a:moveTo>
                <a:cubicBezTo>
                  <a:pt x="3810" y="182245"/>
                  <a:pt x="6985" y="363855"/>
                  <a:pt x="10795" y="546100"/>
                </a:cubicBezTo>
              </a:path>
            </a:pathLst>
          </a:custGeom>
          <a:solidFill>
            <a:srgbClr val="7F4980">
              <a:alpha val="76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Kaiti SC" charset="-122"/>
              <a:ea typeface="Kaiti SC" charset="-122"/>
              <a:cs typeface="Kaiti SC" charset="-122"/>
            </a:endParaRPr>
          </a:p>
        </p:txBody>
      </p:sp>
      <p:grpSp>
        <p:nvGrpSpPr>
          <p:cNvPr id="17" name="组合 59"/>
          <p:cNvGrpSpPr/>
          <p:nvPr/>
        </p:nvGrpSpPr>
        <p:grpSpPr>
          <a:xfrm>
            <a:off x="790414" y="1745548"/>
            <a:ext cx="4977029" cy="3441671"/>
            <a:chOff x="1264428" y="1152525"/>
            <a:chExt cx="6847285" cy="2795588"/>
          </a:xfrm>
        </p:grpSpPr>
        <p:sp>
          <p:nvSpPr>
            <p:cNvPr id="18" name="圆角矩形 1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9" name="圆角矩形 1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p>
          </p:txBody>
        </p:sp>
      </p:grpSp>
      <p:sp>
        <p:nvSpPr>
          <p:cNvPr id="20" name="矩形 19"/>
          <p:cNvSpPr/>
          <p:nvPr/>
        </p:nvSpPr>
        <p:spPr>
          <a:xfrm>
            <a:off x="1168181" y="2304955"/>
            <a:ext cx="4328745" cy="2246769"/>
          </a:xfrm>
          <a:prstGeom prst="rect">
            <a:avLst/>
          </a:prstGeom>
        </p:spPr>
        <p:txBody>
          <a:bodyPr wrap="square">
            <a:spAutoFit/>
          </a:bodyPr>
          <a:lstStyle/>
          <a:p>
            <a:pPr algn="just"/>
            <a:r>
              <a:rPr lang="zh-CN" altLang="en-US" sz="2800" b="1" i="0" dirty="0" smtClean="0">
                <a:solidFill>
                  <a:schemeClr val="bg2">
                    <a:lumMod val="25000"/>
                  </a:schemeClr>
                </a:solidFill>
                <a:latin typeface="Kaiti SC" charset="-122"/>
                <a:ea typeface="Kaiti SC" charset="-122"/>
                <a:cs typeface="Kaiti SC" charset="-122"/>
              </a:rPr>
              <a:t> 辩证思维方法是人们正确进行理性思维的方法。主要有归纳与演绎、抽象与具体、分析与综合、逻辑与历史相统一等 。</a:t>
            </a:r>
            <a:endParaRPr lang="zh-CN" altLang="en-US" sz="2800" b="1" dirty="0">
              <a:solidFill>
                <a:schemeClr val="bg2">
                  <a:lumMod val="25000"/>
                </a:schemeClr>
              </a:solidFill>
            </a:endParaRPr>
          </a:p>
        </p:txBody>
      </p:sp>
    </p:spTree>
    <p:extLst>
      <p:ext uri="{BB962C8B-B14F-4D97-AF65-F5344CB8AC3E}">
        <p14:creationId xmlns="" xmlns:p14="http://schemas.microsoft.com/office/powerpoint/2010/main" val="20682649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Text Box 8"/>
          <p:cNvSpPr txBox="1">
            <a:spLocks noChangeArrowheads="1"/>
          </p:cNvSpPr>
          <p:nvPr/>
        </p:nvSpPr>
        <p:spPr bwMode="auto">
          <a:xfrm>
            <a:off x="6849318" y="2616308"/>
            <a:ext cx="57610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smtClean="0">
                <a:solidFill>
                  <a:schemeClr val="bg2">
                    <a:lumMod val="25000"/>
                  </a:schemeClr>
                </a:solidFill>
                <a:latin typeface="楷体_GB2312" charset="0"/>
                <a:ea typeface="楷体_GB2312" charset="0"/>
              </a:rPr>
              <a:t>归纳</a:t>
            </a:r>
            <a:endParaRPr lang="zh-CN" altLang="en-US" sz="3200" b="1" dirty="0">
              <a:solidFill>
                <a:schemeClr val="bg2">
                  <a:lumMod val="25000"/>
                </a:schemeClr>
              </a:solidFill>
              <a:latin typeface="楷体_GB2312" charset="0"/>
              <a:ea typeface="楷体_GB2312" charset="0"/>
            </a:endParaRPr>
          </a:p>
        </p:txBody>
      </p:sp>
      <p:sp>
        <p:nvSpPr>
          <p:cNvPr id="35849" name="Rectangle 9"/>
          <p:cNvSpPr>
            <a:spLocks noChangeArrowheads="1"/>
          </p:cNvSpPr>
          <p:nvPr/>
        </p:nvSpPr>
        <p:spPr bwMode="auto">
          <a:xfrm>
            <a:off x="7209680" y="3195747"/>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35850" name="Text Box 10"/>
          <p:cNvSpPr txBox="1">
            <a:spLocks noChangeArrowheads="1"/>
          </p:cNvSpPr>
          <p:nvPr/>
        </p:nvSpPr>
        <p:spPr bwMode="auto">
          <a:xfrm>
            <a:off x="2036856" y="1469688"/>
            <a:ext cx="9285568" cy="954107"/>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a:latin typeface="Kaiti SC" charset="-122"/>
                <a:ea typeface="Kaiti SC" charset="-122"/>
                <a:cs typeface="Kaiti SC" charset="-122"/>
              </a:rPr>
              <a:t> 归纳是指从个别的事实中概括出一般性结论，是一种由个别性前提过渡到一般性结论的推理形式。</a:t>
            </a:r>
          </a:p>
        </p:txBody>
      </p:sp>
      <p:sp>
        <p:nvSpPr>
          <p:cNvPr id="26" name="五边形 25"/>
          <p:cNvSpPr/>
          <p:nvPr/>
        </p:nvSpPr>
        <p:spPr>
          <a:xfrm>
            <a:off x="1" y="0"/>
            <a:ext cx="2909454"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smtClean="0">
                <a:latin typeface="Kaiti SC" charset="-122"/>
                <a:ea typeface="Kaiti SC" charset="-122"/>
                <a:cs typeface="Kaiti SC" charset="-122"/>
              </a:rPr>
              <a:t>归纳与演绎</a:t>
            </a:r>
            <a:endParaRPr kumimoji="1" lang="zh-CN" altLang="en-US" sz="3200" b="1" dirty="0">
              <a:latin typeface="Kaiti SC" charset="-122"/>
              <a:ea typeface="Kaiti SC" charset="-122"/>
              <a:cs typeface="Kaiti SC" charset="-122"/>
            </a:endParaRPr>
          </a:p>
        </p:txBody>
      </p:sp>
      <p:sp>
        <p:nvSpPr>
          <p:cNvPr id="27" name="Text Box 8"/>
          <p:cNvSpPr txBox="1">
            <a:spLocks noChangeArrowheads="1"/>
          </p:cNvSpPr>
          <p:nvPr/>
        </p:nvSpPr>
        <p:spPr bwMode="auto">
          <a:xfrm>
            <a:off x="6849318" y="4947392"/>
            <a:ext cx="57610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spcBef>
                <a:spcPct val="50000"/>
              </a:spcBef>
            </a:pPr>
            <a:r>
              <a:rPr lang="zh-CN" altLang="en-US" sz="3200" b="1" dirty="0" smtClean="0">
                <a:solidFill>
                  <a:schemeClr val="bg2">
                    <a:lumMod val="25000"/>
                  </a:schemeClr>
                </a:solidFill>
                <a:latin typeface="楷体_GB2312" charset="0"/>
                <a:ea typeface="楷体_GB2312" charset="0"/>
              </a:rPr>
              <a:t>演绎  </a:t>
            </a:r>
            <a:endParaRPr lang="zh-CN" altLang="en-US" sz="3200" b="1" dirty="0">
              <a:solidFill>
                <a:schemeClr val="bg2">
                  <a:lumMod val="25000"/>
                </a:schemeClr>
              </a:solidFill>
              <a:latin typeface="楷体_GB2312" charset="0"/>
              <a:ea typeface="楷体_GB2312" charset="0"/>
            </a:endParaRPr>
          </a:p>
        </p:txBody>
      </p:sp>
      <p:sp>
        <p:nvSpPr>
          <p:cNvPr id="28" name="Rectangle 9"/>
          <p:cNvSpPr>
            <a:spLocks noChangeArrowheads="1"/>
          </p:cNvSpPr>
          <p:nvPr/>
        </p:nvSpPr>
        <p:spPr bwMode="auto">
          <a:xfrm>
            <a:off x="7208094" y="5526831"/>
            <a:ext cx="4968875" cy="71437"/>
          </a:xfrm>
          <a:prstGeom prst="rect">
            <a:avLst/>
          </a:prstGeom>
          <a:gradFill rotWithShape="1">
            <a:gsLst>
              <a:gs pos="0">
                <a:schemeClr val="tx1"/>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eaLnBrk="1" hangingPunct="1"/>
            <a:endParaRPr lang="zh-CN" altLang="en-US"/>
          </a:p>
        </p:txBody>
      </p:sp>
      <p:sp>
        <p:nvSpPr>
          <p:cNvPr id="29" name="Text Box 10"/>
          <p:cNvSpPr txBox="1">
            <a:spLocks noChangeArrowheads="1"/>
          </p:cNvSpPr>
          <p:nvPr/>
        </p:nvSpPr>
        <p:spPr bwMode="auto">
          <a:xfrm>
            <a:off x="2036856" y="3743378"/>
            <a:ext cx="9285568" cy="954107"/>
          </a:xfrm>
          <a:prstGeom prst="rect">
            <a:avLst/>
          </a:prstGeom>
          <a:solidFill>
            <a:srgbClr val="7F4980">
              <a:alpha val="40000"/>
            </a:srgbClr>
          </a:solidFill>
          <a:ln w="38100" cmpd="dbl">
            <a:noFill/>
            <a:miter lim="800000"/>
            <a:headEnd/>
            <a:tailEnd/>
          </a:ln>
        </p:spPr>
        <p:txBody>
          <a:bodyPr wrap="square">
            <a:spAutoFit/>
          </a:bodyP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just" eaLnBrk="1" hangingPunct="1">
              <a:spcBef>
                <a:spcPct val="50000"/>
              </a:spcBef>
            </a:pPr>
            <a:r>
              <a:rPr lang="zh-CN" altLang="en-US" sz="2800" i="0" dirty="0">
                <a:latin typeface="Kaiti SC" charset="-122"/>
                <a:ea typeface="Kaiti SC" charset="-122"/>
                <a:cs typeface="Kaiti SC" charset="-122"/>
              </a:rPr>
              <a:t> 演绎是从一般原理走向个别结论的思维方法，是由一般性原则推导个别结论的推理形式。</a:t>
            </a:r>
          </a:p>
        </p:txBody>
      </p:sp>
      <p:grpSp>
        <p:nvGrpSpPr>
          <p:cNvPr id="30" name="Group 13"/>
          <p:cNvGrpSpPr>
            <a:grpSpLocks/>
          </p:cNvGrpSpPr>
          <p:nvPr/>
        </p:nvGrpSpPr>
        <p:grpSpPr bwMode="auto">
          <a:xfrm>
            <a:off x="1419338" y="1901718"/>
            <a:ext cx="431800" cy="2188097"/>
            <a:chOff x="181" y="0"/>
            <a:chExt cx="272" cy="952"/>
          </a:xfrm>
          <a:solidFill>
            <a:srgbClr val="7F4980">
              <a:alpha val="79000"/>
            </a:srgbClr>
          </a:solidFill>
        </p:grpSpPr>
        <p:sp>
          <p:nvSpPr>
            <p:cNvPr id="32" name="Line 15"/>
            <p:cNvSpPr>
              <a:spLocks noChangeShapeType="1"/>
            </p:cNvSpPr>
            <p:nvPr/>
          </p:nvSpPr>
          <p:spPr bwMode="auto">
            <a:xfrm>
              <a:off x="181" y="0"/>
              <a:ext cx="0" cy="952"/>
            </a:xfrm>
            <a:prstGeom prst="line">
              <a:avLst/>
            </a:prstGeom>
            <a:grpFill/>
            <a:ln w="38100" cmpd="dbl">
              <a:solidFill>
                <a:schemeClr val="tx1"/>
              </a:solidFill>
              <a:round/>
              <a:headEnd/>
              <a:tailEnd/>
            </a:ln>
            <a:extLst/>
          </p:spPr>
          <p:txBody>
            <a:bodyPr/>
            <a:lstStyle/>
            <a:p>
              <a:endParaRPr lang="zh-CN" altLang="en-US">
                <a:solidFill>
                  <a:schemeClr val="bg1"/>
                </a:solidFill>
                <a:latin typeface="Kaiti SC" charset="-122"/>
                <a:ea typeface="Kaiti SC" charset="-122"/>
                <a:cs typeface="Kaiti SC" charset="-122"/>
              </a:endParaRPr>
            </a:p>
          </p:txBody>
        </p:sp>
        <p:sp>
          <p:nvSpPr>
            <p:cNvPr id="33" name="Line 16"/>
            <p:cNvSpPr>
              <a:spLocks noChangeShapeType="1"/>
            </p:cNvSpPr>
            <p:nvPr/>
          </p:nvSpPr>
          <p:spPr bwMode="auto">
            <a:xfrm>
              <a:off x="181" y="0"/>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sp>
          <p:nvSpPr>
            <p:cNvPr id="34" name="Line 17"/>
            <p:cNvSpPr>
              <a:spLocks noChangeShapeType="1"/>
            </p:cNvSpPr>
            <p:nvPr/>
          </p:nvSpPr>
          <p:spPr bwMode="auto">
            <a:xfrm>
              <a:off x="181" y="952"/>
              <a:ext cx="272" cy="0"/>
            </a:xfrm>
            <a:prstGeom prst="line">
              <a:avLst/>
            </a:prstGeom>
            <a:grpFill/>
            <a:ln w="38100" cmpd="dbl">
              <a:solidFill>
                <a:schemeClr val="tx1"/>
              </a:solidFill>
              <a:round/>
              <a:headEnd/>
              <a:tailEnd type="triangle" w="med" len="med"/>
            </a:ln>
            <a:extLst/>
          </p:spPr>
          <p:txBody>
            <a:bodyPr/>
            <a:lstStyle/>
            <a:p>
              <a:endParaRPr lang="zh-CN" altLang="en-US">
                <a:solidFill>
                  <a:schemeClr val="bg1"/>
                </a:solidFill>
                <a:latin typeface="Kaiti SC" charset="-122"/>
                <a:ea typeface="Kaiti SC" charset="-122"/>
                <a:cs typeface="Kaiti SC" charset="-122"/>
              </a:endParaRPr>
            </a:p>
          </p:txBody>
        </p:sp>
      </p:grpSp>
      <p:sp>
        <p:nvSpPr>
          <p:cNvPr id="14" name="Oval 5"/>
          <p:cNvSpPr>
            <a:spLocks noChangeArrowheads="1"/>
          </p:cNvSpPr>
          <p:nvPr/>
        </p:nvSpPr>
        <p:spPr bwMode="auto">
          <a:xfrm>
            <a:off x="2800070" y="2484516"/>
            <a:ext cx="966808" cy="1106323"/>
          </a:xfrm>
          <a:prstGeom prst="ellipse">
            <a:avLst/>
          </a:prstGeom>
          <a:solidFill>
            <a:srgbClr val="7F4980">
              <a:alpha val="74000"/>
            </a:srgbClr>
          </a:solidFill>
          <a:ln w="9525">
            <a:solidFill>
              <a:srgbClr val="FFFFFF"/>
            </a:solidFill>
            <a:round/>
            <a:headEnd/>
            <a:tailEnd/>
          </a:ln>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r>
              <a:rPr lang="zh-CN" altLang="en-US" sz="3200" b="1" i="0" dirty="0">
                <a:solidFill>
                  <a:schemeClr val="bg1"/>
                </a:solidFill>
                <a:latin typeface="Kaiti SC" charset="-122"/>
                <a:ea typeface="Kaiti SC" charset="-122"/>
                <a:cs typeface="Kaiti SC" charset="-122"/>
              </a:rPr>
              <a:t>个别</a:t>
            </a:r>
            <a:endParaRPr lang="zh-CN" altLang="en-US" sz="1600" i="0" dirty="0">
              <a:solidFill>
                <a:schemeClr val="bg1"/>
              </a:solidFill>
              <a:latin typeface="Kaiti SC" charset="-122"/>
              <a:ea typeface="Kaiti SC" charset="-122"/>
              <a:cs typeface="Kaiti SC" charset="-122"/>
            </a:endParaRPr>
          </a:p>
        </p:txBody>
      </p:sp>
      <p:sp>
        <p:nvSpPr>
          <p:cNvPr id="15" name="Oval 6"/>
          <p:cNvSpPr>
            <a:spLocks noChangeArrowheads="1"/>
          </p:cNvSpPr>
          <p:nvPr/>
        </p:nvSpPr>
        <p:spPr bwMode="auto">
          <a:xfrm>
            <a:off x="6040157" y="2484516"/>
            <a:ext cx="966808" cy="1106323"/>
          </a:xfrm>
          <a:prstGeom prst="ellipse">
            <a:avLst/>
          </a:prstGeom>
          <a:solidFill>
            <a:srgbClr val="7F4980">
              <a:alpha val="74000"/>
            </a:srgbClr>
          </a:solidFill>
          <a:ln w="9525">
            <a:solidFill>
              <a:srgbClr val="FFFFFF"/>
            </a:solidFill>
            <a:round/>
            <a:headEnd/>
            <a:tailEnd/>
          </a:ln>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r>
              <a:rPr lang="zh-CN" altLang="en-US" sz="3200" b="1" i="0">
                <a:solidFill>
                  <a:schemeClr val="bg1"/>
                </a:solidFill>
                <a:latin typeface="Kaiti SC" charset="-122"/>
                <a:ea typeface="Kaiti SC" charset="-122"/>
                <a:cs typeface="Kaiti SC" charset="-122"/>
              </a:rPr>
              <a:t>一般</a:t>
            </a:r>
            <a:endParaRPr lang="zh-CN" altLang="en-US" sz="1600" i="0">
              <a:solidFill>
                <a:schemeClr val="bg1"/>
              </a:solidFill>
              <a:latin typeface="Kaiti SC" charset="-122"/>
              <a:ea typeface="Kaiti SC" charset="-122"/>
              <a:cs typeface="Kaiti SC" charset="-122"/>
            </a:endParaRPr>
          </a:p>
        </p:txBody>
      </p:sp>
      <p:sp>
        <p:nvSpPr>
          <p:cNvPr id="16" name="AutoShape 7"/>
          <p:cNvSpPr>
            <a:spLocks/>
          </p:cNvSpPr>
          <p:nvPr/>
        </p:nvSpPr>
        <p:spPr bwMode="auto">
          <a:xfrm>
            <a:off x="4168496" y="2908696"/>
            <a:ext cx="1319290" cy="174143"/>
          </a:xfrm>
          <a:custGeom>
            <a:avLst/>
            <a:gdLst>
              <a:gd name="T0" fmla="*/ 2147483647 w 21600"/>
              <a:gd name="T1" fmla="*/ 0 h 21600"/>
              <a:gd name="T2" fmla="*/ 2147483647 w 21600"/>
              <a:gd name="T3" fmla="*/ 5392503 h 21600"/>
              <a:gd name="T4" fmla="*/ 2147483647 w 21600"/>
              <a:gd name="T5" fmla="*/ 5392503 h 21600"/>
              <a:gd name="T6" fmla="*/ 2147483647 w 21600"/>
              <a:gd name="T7" fmla="*/ 16177506 h 21600"/>
              <a:gd name="T8" fmla="*/ 2147483647 w 21600"/>
              <a:gd name="T9" fmla="*/ 16177506 h 21600"/>
              <a:gd name="T10" fmla="*/ 2147483647 w 21600"/>
              <a:gd name="T11" fmla="*/ 21570011 h 21600"/>
              <a:gd name="T12" fmla="*/ 2147483647 w 21600"/>
              <a:gd name="T13" fmla="*/ 10785006 h 21600"/>
              <a:gd name="T14" fmla="*/ 878324561 w 21600"/>
              <a:gd name="T15" fmla="*/ 5392503 h 21600"/>
              <a:gd name="T16" fmla="*/ 878324561 w 21600"/>
              <a:gd name="T17" fmla="*/ 16177506 h 21600"/>
              <a:gd name="T18" fmla="*/ 1756649121 w 21600"/>
              <a:gd name="T19" fmla="*/ 16177506 h 21600"/>
              <a:gd name="T20" fmla="*/ 1756649121 w 21600"/>
              <a:gd name="T21" fmla="*/ 5392503 h 21600"/>
              <a:gd name="T22" fmla="*/ 0 w 21600"/>
              <a:gd name="T23" fmla="*/ 5392503 h 21600"/>
              <a:gd name="T24" fmla="*/ 0 w 21600"/>
              <a:gd name="T25" fmla="*/ 16177506 h 21600"/>
              <a:gd name="T26" fmla="*/ 439158468 w 21600"/>
              <a:gd name="T27" fmla="*/ 16177506 h 21600"/>
              <a:gd name="T28" fmla="*/ 439158468 w 21600"/>
              <a:gd name="T29" fmla="*/ 5392503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5 w 21600"/>
              <a:gd name="T46" fmla="*/ 5400 h 21600"/>
              <a:gd name="T47" fmla="*/ 18900 w 21600"/>
              <a:gd name="T48" fmla="*/ 162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7F4980">
              <a:alpha val="74000"/>
            </a:srgbClr>
          </a:solidFill>
          <a:ln w="9525">
            <a:solidFill>
              <a:srgbClr val="FFFFFF"/>
            </a:solidFill>
            <a:round/>
            <a:headEnd/>
            <a:tailEnd/>
          </a:ln>
        </p:spPr>
        <p:txBody>
          <a:bodyPr wrap="none" anchor="ctr"/>
          <a:lstStyle/>
          <a:p>
            <a:endParaRPr lang="zh-CN" altLang="en-US" sz="1600">
              <a:solidFill>
                <a:schemeClr val="bg1"/>
              </a:solidFill>
              <a:latin typeface="Kaiti SC" charset="-122"/>
              <a:ea typeface="Kaiti SC" charset="-122"/>
              <a:cs typeface="Kaiti SC" charset="-122"/>
            </a:endParaRPr>
          </a:p>
        </p:txBody>
      </p:sp>
      <p:sp>
        <p:nvSpPr>
          <p:cNvPr id="17" name="Oval 5"/>
          <p:cNvSpPr>
            <a:spLocks noChangeArrowheads="1"/>
          </p:cNvSpPr>
          <p:nvPr/>
        </p:nvSpPr>
        <p:spPr bwMode="auto">
          <a:xfrm>
            <a:off x="2800070" y="4834524"/>
            <a:ext cx="966808" cy="1106323"/>
          </a:xfrm>
          <a:prstGeom prst="ellipse">
            <a:avLst/>
          </a:prstGeom>
          <a:solidFill>
            <a:srgbClr val="7F4980">
              <a:alpha val="74000"/>
            </a:srgbClr>
          </a:solidFill>
          <a:ln w="9525">
            <a:solidFill>
              <a:srgbClr val="FFFFFF"/>
            </a:solidFill>
            <a:round/>
            <a:headEnd/>
            <a:tailEnd/>
          </a:ln>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r>
              <a:rPr lang="zh-CN" altLang="en-US" sz="3200" b="1" i="0" dirty="0" smtClean="0">
                <a:solidFill>
                  <a:schemeClr val="bg1"/>
                </a:solidFill>
                <a:latin typeface="Kaiti SC" charset="-122"/>
                <a:ea typeface="Kaiti SC" charset="-122"/>
                <a:cs typeface="Kaiti SC" charset="-122"/>
              </a:rPr>
              <a:t>一般</a:t>
            </a:r>
            <a:endParaRPr lang="zh-CN" altLang="en-US" sz="1600" i="0" dirty="0">
              <a:solidFill>
                <a:schemeClr val="bg1"/>
              </a:solidFill>
              <a:latin typeface="Kaiti SC" charset="-122"/>
              <a:ea typeface="Kaiti SC" charset="-122"/>
              <a:cs typeface="Kaiti SC" charset="-122"/>
            </a:endParaRPr>
          </a:p>
        </p:txBody>
      </p:sp>
      <p:sp>
        <p:nvSpPr>
          <p:cNvPr id="18" name="Oval 6"/>
          <p:cNvSpPr>
            <a:spLocks noChangeArrowheads="1"/>
          </p:cNvSpPr>
          <p:nvPr/>
        </p:nvSpPr>
        <p:spPr bwMode="auto">
          <a:xfrm>
            <a:off x="6040157" y="4834524"/>
            <a:ext cx="966808" cy="1106323"/>
          </a:xfrm>
          <a:prstGeom prst="ellipse">
            <a:avLst/>
          </a:prstGeom>
          <a:solidFill>
            <a:srgbClr val="7F4980">
              <a:alpha val="74000"/>
            </a:srgbClr>
          </a:solidFill>
          <a:ln w="9525">
            <a:solidFill>
              <a:srgbClr val="FFFFFF"/>
            </a:solidFill>
            <a:round/>
            <a:headEnd/>
            <a:tailEnd/>
          </a:ln>
        </p:spPr>
        <p:txBody>
          <a:bodyPr wrap="none" anchor="ctr"/>
          <a:lstStyle>
            <a:lvl1pPr eaLnBrk="0" hangingPunct="0">
              <a:defRPr i="1">
                <a:solidFill>
                  <a:schemeClr val="tx1"/>
                </a:solidFill>
                <a:latin typeface="Arial" charset="0"/>
                <a:ea typeface="隶书" charset="0"/>
              </a:defRPr>
            </a:lvl1pPr>
            <a:lvl2pPr marL="742950" indent="-285750" eaLnBrk="0" hangingPunct="0">
              <a:defRPr i="1">
                <a:solidFill>
                  <a:schemeClr val="tx1"/>
                </a:solidFill>
                <a:latin typeface="Arial" charset="0"/>
                <a:ea typeface="隶书" charset="0"/>
              </a:defRPr>
            </a:lvl2pPr>
            <a:lvl3pPr marL="1143000" indent="-228600" eaLnBrk="0" hangingPunct="0">
              <a:defRPr i="1">
                <a:solidFill>
                  <a:schemeClr val="tx1"/>
                </a:solidFill>
                <a:latin typeface="Arial" charset="0"/>
                <a:ea typeface="隶书" charset="0"/>
              </a:defRPr>
            </a:lvl3pPr>
            <a:lvl4pPr marL="1600200" indent="-228600" eaLnBrk="0" hangingPunct="0">
              <a:defRPr i="1">
                <a:solidFill>
                  <a:schemeClr val="tx1"/>
                </a:solidFill>
                <a:latin typeface="Arial" charset="0"/>
                <a:ea typeface="隶书" charset="0"/>
              </a:defRPr>
            </a:lvl4pPr>
            <a:lvl5pPr marL="2057400" indent="-228600" eaLnBrk="0" hangingPunct="0">
              <a:defRPr i="1">
                <a:solidFill>
                  <a:schemeClr val="tx1"/>
                </a:solidFill>
                <a:latin typeface="Arial" charset="0"/>
                <a:ea typeface="隶书" charset="0"/>
              </a:defRPr>
            </a:lvl5pPr>
            <a:lvl6pPr marL="2514600" indent="-228600" eaLnBrk="0" fontAlgn="base" hangingPunct="0">
              <a:spcBef>
                <a:spcPct val="0"/>
              </a:spcBef>
              <a:spcAft>
                <a:spcPct val="0"/>
              </a:spcAft>
              <a:buFont typeface="Arial" charset="0"/>
              <a:defRPr i="1">
                <a:solidFill>
                  <a:schemeClr val="tx1"/>
                </a:solidFill>
                <a:latin typeface="Arial" charset="0"/>
                <a:ea typeface="隶书" charset="0"/>
              </a:defRPr>
            </a:lvl6pPr>
            <a:lvl7pPr marL="2971800" indent="-228600" eaLnBrk="0" fontAlgn="base" hangingPunct="0">
              <a:spcBef>
                <a:spcPct val="0"/>
              </a:spcBef>
              <a:spcAft>
                <a:spcPct val="0"/>
              </a:spcAft>
              <a:buFont typeface="Arial" charset="0"/>
              <a:defRPr i="1">
                <a:solidFill>
                  <a:schemeClr val="tx1"/>
                </a:solidFill>
                <a:latin typeface="Arial" charset="0"/>
                <a:ea typeface="隶书" charset="0"/>
              </a:defRPr>
            </a:lvl7pPr>
            <a:lvl8pPr marL="3429000" indent="-228600" eaLnBrk="0" fontAlgn="base" hangingPunct="0">
              <a:spcBef>
                <a:spcPct val="0"/>
              </a:spcBef>
              <a:spcAft>
                <a:spcPct val="0"/>
              </a:spcAft>
              <a:buFont typeface="Arial" charset="0"/>
              <a:defRPr i="1">
                <a:solidFill>
                  <a:schemeClr val="tx1"/>
                </a:solidFill>
                <a:latin typeface="Arial" charset="0"/>
                <a:ea typeface="隶书" charset="0"/>
              </a:defRPr>
            </a:lvl8pPr>
            <a:lvl9pPr marL="3886200" indent="-228600" eaLnBrk="0" fontAlgn="base" hangingPunct="0">
              <a:spcBef>
                <a:spcPct val="0"/>
              </a:spcBef>
              <a:spcAft>
                <a:spcPct val="0"/>
              </a:spcAft>
              <a:buFont typeface="Arial" charset="0"/>
              <a:defRPr i="1">
                <a:solidFill>
                  <a:schemeClr val="tx1"/>
                </a:solidFill>
                <a:latin typeface="Arial" charset="0"/>
                <a:ea typeface="隶书" charset="0"/>
              </a:defRPr>
            </a:lvl9pPr>
          </a:lstStyle>
          <a:p>
            <a:pPr algn="ctr" eaLnBrk="1" hangingPunct="1"/>
            <a:r>
              <a:rPr lang="zh-CN" altLang="en-US" sz="3200" b="1" i="0" dirty="0" smtClean="0">
                <a:solidFill>
                  <a:schemeClr val="bg1"/>
                </a:solidFill>
                <a:latin typeface="Kaiti SC" charset="-122"/>
                <a:ea typeface="Kaiti SC" charset="-122"/>
                <a:cs typeface="Kaiti SC" charset="-122"/>
              </a:rPr>
              <a:t>个别</a:t>
            </a:r>
            <a:endParaRPr lang="zh-CN" altLang="en-US" sz="1600" i="0" dirty="0">
              <a:solidFill>
                <a:schemeClr val="bg1"/>
              </a:solidFill>
              <a:latin typeface="Kaiti SC" charset="-122"/>
              <a:ea typeface="Kaiti SC" charset="-122"/>
              <a:cs typeface="Kaiti SC" charset="-122"/>
            </a:endParaRPr>
          </a:p>
        </p:txBody>
      </p:sp>
      <p:sp>
        <p:nvSpPr>
          <p:cNvPr id="19" name="AutoShape 7"/>
          <p:cNvSpPr>
            <a:spLocks/>
          </p:cNvSpPr>
          <p:nvPr/>
        </p:nvSpPr>
        <p:spPr bwMode="auto">
          <a:xfrm>
            <a:off x="4168496" y="5258704"/>
            <a:ext cx="1319290" cy="174143"/>
          </a:xfrm>
          <a:custGeom>
            <a:avLst/>
            <a:gdLst>
              <a:gd name="T0" fmla="*/ 2147483647 w 21600"/>
              <a:gd name="T1" fmla="*/ 0 h 21600"/>
              <a:gd name="T2" fmla="*/ 2147483647 w 21600"/>
              <a:gd name="T3" fmla="*/ 5392503 h 21600"/>
              <a:gd name="T4" fmla="*/ 2147483647 w 21600"/>
              <a:gd name="T5" fmla="*/ 5392503 h 21600"/>
              <a:gd name="T6" fmla="*/ 2147483647 w 21600"/>
              <a:gd name="T7" fmla="*/ 16177506 h 21600"/>
              <a:gd name="T8" fmla="*/ 2147483647 w 21600"/>
              <a:gd name="T9" fmla="*/ 16177506 h 21600"/>
              <a:gd name="T10" fmla="*/ 2147483647 w 21600"/>
              <a:gd name="T11" fmla="*/ 21570011 h 21600"/>
              <a:gd name="T12" fmla="*/ 2147483647 w 21600"/>
              <a:gd name="T13" fmla="*/ 10785006 h 21600"/>
              <a:gd name="T14" fmla="*/ 878324561 w 21600"/>
              <a:gd name="T15" fmla="*/ 5392503 h 21600"/>
              <a:gd name="T16" fmla="*/ 878324561 w 21600"/>
              <a:gd name="T17" fmla="*/ 16177506 h 21600"/>
              <a:gd name="T18" fmla="*/ 1756649121 w 21600"/>
              <a:gd name="T19" fmla="*/ 16177506 h 21600"/>
              <a:gd name="T20" fmla="*/ 1756649121 w 21600"/>
              <a:gd name="T21" fmla="*/ 5392503 h 21600"/>
              <a:gd name="T22" fmla="*/ 0 w 21600"/>
              <a:gd name="T23" fmla="*/ 5392503 h 21600"/>
              <a:gd name="T24" fmla="*/ 0 w 21600"/>
              <a:gd name="T25" fmla="*/ 16177506 h 21600"/>
              <a:gd name="T26" fmla="*/ 439158468 w 21600"/>
              <a:gd name="T27" fmla="*/ 16177506 h 21600"/>
              <a:gd name="T28" fmla="*/ 439158468 w 21600"/>
              <a:gd name="T29" fmla="*/ 5392503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5 w 21600"/>
              <a:gd name="T46" fmla="*/ 5400 h 21600"/>
              <a:gd name="T47" fmla="*/ 18900 w 21600"/>
              <a:gd name="T48" fmla="*/ 162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7F4980">
              <a:alpha val="74000"/>
            </a:srgbClr>
          </a:solidFill>
          <a:ln w="9525">
            <a:solidFill>
              <a:srgbClr val="FFFFFF"/>
            </a:solidFill>
            <a:round/>
            <a:headEnd/>
            <a:tailEnd/>
          </a:ln>
        </p:spPr>
        <p:txBody>
          <a:bodyPr wrap="none" anchor="ctr"/>
          <a:lstStyle/>
          <a:p>
            <a:endParaRPr lang="zh-CN" altLang="en-US" sz="1600">
              <a:solidFill>
                <a:schemeClr val="bg1"/>
              </a:solidFill>
              <a:latin typeface="Kaiti SC" charset="-122"/>
              <a:ea typeface="Kaiti SC" charset="-122"/>
              <a:cs typeface="Kaiti SC" charset="-122"/>
            </a:endParaRPr>
          </a:p>
        </p:txBody>
      </p:sp>
    </p:spTree>
    <p:extLst>
      <p:ext uri="{BB962C8B-B14F-4D97-AF65-F5344CB8AC3E}">
        <p14:creationId xmlns="" xmlns:p14="http://schemas.microsoft.com/office/powerpoint/2010/main" val="10375303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Rectángulo"/>
          <p:cNvSpPr/>
          <p:nvPr/>
        </p:nvSpPr>
        <p:spPr>
          <a:xfrm>
            <a:off x="1856534" y="1176422"/>
            <a:ext cx="2406707" cy="792162"/>
          </a:xfrm>
          <a:prstGeom prst="parallelogram">
            <a:avLst/>
          </a:prstGeom>
          <a:solidFill>
            <a:srgbClr val="7E487F">
              <a:alpha val="96000"/>
            </a:srgb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anchor="ctr"/>
          <a:lstStyle/>
          <a:p>
            <a:pPr algn="ctr">
              <a:defRPr/>
            </a:pPr>
            <a:r>
              <a:rPr lang="zh-CN" altLang="en-US" sz="3200" b="1" smtClean="0">
                <a:solidFill>
                  <a:schemeClr val="bg1"/>
                </a:solidFill>
                <a:latin typeface="Kaiti SC" charset="-122"/>
                <a:ea typeface="Kaiti SC" charset="-122"/>
                <a:cs typeface="Kaiti SC" charset="-122"/>
              </a:rPr>
              <a:t>辩证关系</a:t>
            </a:r>
            <a:endParaRPr lang="es-ES" sz="3200" b="1" dirty="0">
              <a:solidFill>
                <a:schemeClr val="bg1"/>
              </a:solidFill>
              <a:latin typeface="Kaiti SC" charset="-122"/>
              <a:ea typeface="Kaiti SC" charset="-122"/>
              <a:cs typeface="Kaiti SC" charset="-122"/>
            </a:endParaRPr>
          </a:p>
        </p:txBody>
      </p:sp>
      <p:sp>
        <p:nvSpPr>
          <p:cNvPr id="3" name="矩形 2"/>
          <p:cNvSpPr/>
          <p:nvPr/>
        </p:nvSpPr>
        <p:spPr>
          <a:xfrm>
            <a:off x="1226301" y="1715723"/>
            <a:ext cx="9459038" cy="2036879"/>
          </a:xfrm>
          <a:prstGeom prst="rect">
            <a:avLst/>
          </a:prstGeom>
          <a:noFill/>
          <a:ln w="76200">
            <a:solidFill>
              <a:srgbClr val="7E487F">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 name="矩形 4"/>
          <p:cNvSpPr/>
          <p:nvPr/>
        </p:nvSpPr>
        <p:spPr>
          <a:xfrm>
            <a:off x="2276480" y="2234718"/>
            <a:ext cx="7580040" cy="830997"/>
          </a:xfrm>
          <a:prstGeom prst="rect">
            <a:avLst/>
          </a:prstGeom>
        </p:spPr>
        <p:txBody>
          <a:bodyPr wrap="square">
            <a:spAutoFit/>
          </a:bodyPr>
          <a:lstStyle/>
          <a:p>
            <a:r>
              <a:rPr lang="zh-CN" altLang="en-US" sz="2400" b="1" dirty="0" smtClean="0">
                <a:solidFill>
                  <a:srgbClr val="7E487F"/>
                </a:solidFill>
                <a:latin typeface="Kaiti SC" charset="-122"/>
                <a:ea typeface="Kaiti SC" charset="-122"/>
                <a:cs typeface="Kaiti SC" charset="-122"/>
              </a:rPr>
              <a:t>归纳</a:t>
            </a:r>
            <a:r>
              <a:rPr lang="zh-CN" altLang="en-US" sz="2400" b="1" dirty="0">
                <a:solidFill>
                  <a:srgbClr val="7E487F"/>
                </a:solidFill>
                <a:latin typeface="Kaiti SC" charset="-122"/>
                <a:ea typeface="Kaiti SC" charset="-122"/>
                <a:cs typeface="Kaiti SC" charset="-122"/>
              </a:rPr>
              <a:t>和演绎两种方法处于不可分割的联系之中。一方面，归纳和演绎互为前提</a:t>
            </a:r>
            <a:r>
              <a:rPr lang="zh-CN" altLang="en-US" sz="2400" b="1" dirty="0" smtClean="0">
                <a:solidFill>
                  <a:srgbClr val="7E487F"/>
                </a:solidFill>
                <a:latin typeface="Kaiti SC" charset="-122"/>
                <a:ea typeface="Kaiti SC" charset="-122"/>
                <a:cs typeface="Kaiti SC" charset="-122"/>
              </a:rPr>
              <a:t>。另一方面</a:t>
            </a:r>
            <a:r>
              <a:rPr lang="zh-CN" altLang="en-US" sz="2400" b="1" dirty="0">
                <a:solidFill>
                  <a:srgbClr val="7E487F"/>
                </a:solidFill>
                <a:latin typeface="Kaiti SC" charset="-122"/>
                <a:ea typeface="Kaiti SC" charset="-122"/>
                <a:cs typeface="Kaiti SC" charset="-122"/>
              </a:rPr>
              <a:t>，归纳和演绎相互补充。 </a:t>
            </a:r>
          </a:p>
        </p:txBody>
      </p:sp>
      <p:sp>
        <p:nvSpPr>
          <p:cNvPr id="6" name="五边形 5"/>
          <p:cNvSpPr/>
          <p:nvPr/>
        </p:nvSpPr>
        <p:spPr>
          <a:xfrm>
            <a:off x="1" y="0"/>
            <a:ext cx="4975760"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归纳与演绎的辩证关系</a:t>
            </a:r>
            <a:endParaRPr kumimoji="1" lang="zh-CN" altLang="en-US" sz="3200" b="1" dirty="0">
              <a:latin typeface="Kaiti SC" charset="-122"/>
              <a:ea typeface="Kaiti SC" charset="-122"/>
              <a:cs typeface="Kaiti SC" charset="-122"/>
            </a:endParaRPr>
          </a:p>
        </p:txBody>
      </p:sp>
      <p:pic>
        <p:nvPicPr>
          <p:cNvPr id="7" name="Picture 7" descr="培根"/>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86026" y="2356950"/>
            <a:ext cx="4275815" cy="3028702"/>
          </a:xfrm>
          <a:prstGeom prst="rect">
            <a:avLst/>
          </a:prstGeom>
          <a:noFill/>
          <a:ln w="9525">
            <a:solidFill>
              <a:srgbClr val="FFFF66"/>
            </a:solidFill>
            <a:miter lim="800000"/>
            <a:headEnd/>
            <a:tailEnd/>
          </a:ln>
          <a:effectLst>
            <a:softEdge rad="1054100"/>
          </a:effectLst>
          <a:extLst>
            <a:ext uri="{909E8E84-426E-40DD-AFC4-6F175D3DCCD1}">
              <a14:hiddenFill xmlns="" xmlns:a14="http://schemas.microsoft.com/office/drawing/2010/main">
                <a:solidFill>
                  <a:srgbClr val="FFFFFF"/>
                </a:solidFill>
              </a14:hiddenFill>
            </a:ext>
          </a:extLst>
        </p:spPr>
      </p:pic>
      <p:pic>
        <p:nvPicPr>
          <p:cNvPr id="8" name="Picture 8" descr="笛卡尔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5798" y="2650216"/>
            <a:ext cx="4760903" cy="3518928"/>
          </a:xfrm>
          <a:prstGeom prst="rect">
            <a:avLst/>
          </a:prstGeom>
          <a:noFill/>
          <a:ln w="9525">
            <a:solidFill>
              <a:srgbClr val="FFFF66"/>
            </a:solidFill>
            <a:miter lim="800000"/>
            <a:headEnd/>
            <a:tailEnd/>
          </a:ln>
          <a:effectLst>
            <a:softEdge rad="1003300"/>
          </a:effectLst>
          <a:extLst>
            <a:ext uri="{909E8E84-426E-40DD-AFC4-6F175D3DCCD1}">
              <a14:hiddenFill xmlns="" xmlns:a14="http://schemas.microsoft.com/office/drawing/2010/main">
                <a:solidFill>
                  <a:srgbClr val="FFFFFF"/>
                </a:solidFill>
              </a14:hiddenFill>
            </a:ext>
          </a:extLst>
        </p:spPr>
      </p:pic>
      <p:sp>
        <p:nvSpPr>
          <p:cNvPr id="9" name="文本框 8"/>
          <p:cNvSpPr txBox="1"/>
          <p:nvPr/>
        </p:nvSpPr>
        <p:spPr>
          <a:xfrm>
            <a:off x="2404754" y="3871301"/>
            <a:ext cx="3313215" cy="1200329"/>
          </a:xfrm>
          <a:prstGeom prst="rect">
            <a:avLst/>
          </a:prstGeom>
          <a:noFill/>
        </p:spPr>
        <p:txBody>
          <a:bodyPr wrap="square" rtlCol="0">
            <a:spAutoFit/>
          </a:bodyPr>
          <a:lstStyle/>
          <a:p>
            <a:pPr>
              <a:lnSpc>
                <a:spcPct val="150000"/>
              </a:lnSpc>
            </a:pPr>
            <a:r>
              <a:rPr lang="zh-CN" altLang="en-US" sz="2400" b="1" dirty="0">
                <a:solidFill>
                  <a:schemeClr val="bg2">
                    <a:lumMod val="25000"/>
                  </a:schemeClr>
                </a:solidFill>
                <a:latin typeface="Kaiti SC" charset="-122"/>
                <a:ea typeface="Kaiti SC" charset="-122"/>
                <a:cs typeface="Kaiti SC" charset="-122"/>
              </a:rPr>
              <a:t>培根：归纳</a:t>
            </a:r>
            <a:r>
              <a:rPr lang="zh-CN" altLang="en-US" sz="2400" b="1" dirty="0" smtClean="0">
                <a:solidFill>
                  <a:schemeClr val="bg2">
                    <a:lumMod val="25000"/>
                  </a:schemeClr>
                </a:solidFill>
                <a:latin typeface="Kaiti SC" charset="-122"/>
                <a:ea typeface="Kaiti SC" charset="-122"/>
                <a:cs typeface="Kaiti SC" charset="-122"/>
              </a:rPr>
              <a:t>主义</a:t>
            </a:r>
            <a:endParaRPr lang="zh-CN" altLang="en-US" sz="2400" b="1" dirty="0">
              <a:solidFill>
                <a:schemeClr val="bg2">
                  <a:lumMod val="25000"/>
                </a:schemeClr>
              </a:solidFill>
              <a:latin typeface="Kaiti SC" charset="-122"/>
              <a:ea typeface="Kaiti SC" charset="-122"/>
              <a:cs typeface="Kaiti SC" charset="-122"/>
            </a:endParaRPr>
          </a:p>
          <a:p>
            <a:pPr>
              <a:lnSpc>
                <a:spcPct val="150000"/>
              </a:lnSpc>
            </a:pPr>
            <a:r>
              <a:rPr lang="zh-CN" altLang="en-US" sz="2400" b="1" dirty="0">
                <a:solidFill>
                  <a:schemeClr val="bg2">
                    <a:lumMod val="25000"/>
                  </a:schemeClr>
                </a:solidFill>
                <a:latin typeface="Kaiti SC" charset="-122"/>
                <a:ea typeface="Kaiti SC" charset="-122"/>
                <a:cs typeface="Kaiti SC" charset="-122"/>
              </a:rPr>
              <a:t>笛卡尔：演绎</a:t>
            </a:r>
            <a:r>
              <a:rPr lang="zh-CN" altLang="en-US" sz="2400" b="1" dirty="0" smtClean="0">
                <a:solidFill>
                  <a:schemeClr val="bg2">
                    <a:lumMod val="25000"/>
                  </a:schemeClr>
                </a:solidFill>
                <a:latin typeface="Kaiti SC" charset="-122"/>
                <a:ea typeface="Kaiti SC" charset="-122"/>
                <a:cs typeface="Kaiti SC" charset="-122"/>
              </a:rPr>
              <a:t>主义</a:t>
            </a:r>
            <a:endParaRPr lang="zh-CN" altLang="en-US" sz="2400" b="1" dirty="0">
              <a:solidFill>
                <a:schemeClr val="bg2">
                  <a:lumMod val="25000"/>
                </a:schemeClr>
              </a:solidFill>
              <a:latin typeface="Kaiti SC" charset="-122"/>
              <a:ea typeface="Kaiti SC" charset="-122"/>
              <a:cs typeface="Kaiti SC" charset="-122"/>
            </a:endParaRPr>
          </a:p>
        </p:txBody>
      </p:sp>
    </p:spTree>
    <p:extLst>
      <p:ext uri="{BB962C8B-B14F-4D97-AF65-F5344CB8AC3E}">
        <p14:creationId xmlns="" xmlns:p14="http://schemas.microsoft.com/office/powerpoint/2010/main" val="1033889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9"/>
          <p:cNvGrpSpPr/>
          <p:nvPr/>
        </p:nvGrpSpPr>
        <p:grpSpPr>
          <a:xfrm>
            <a:off x="551328" y="1362993"/>
            <a:ext cx="5224322" cy="4297763"/>
            <a:chOff x="1264428" y="381795"/>
            <a:chExt cx="6847285" cy="356631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395198" y="381795"/>
              <a:ext cx="6523280" cy="2604493"/>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sz="4400" b="1" dirty="0">
                <a:solidFill>
                  <a:srgbClr val="7030A0"/>
                </a:solidFill>
              </a:endParaRPr>
            </a:p>
          </p:txBody>
        </p:sp>
      </p:grpSp>
      <p:sp>
        <p:nvSpPr>
          <p:cNvPr id="17" name="矩形 16"/>
          <p:cNvSpPr/>
          <p:nvPr/>
        </p:nvSpPr>
        <p:spPr>
          <a:xfrm>
            <a:off x="1012809" y="2752617"/>
            <a:ext cx="10036388" cy="1384995"/>
          </a:xfrm>
          <a:prstGeom prst="rect">
            <a:avLst/>
          </a:prstGeom>
        </p:spPr>
        <p:txBody>
          <a:bodyPr wrap="square">
            <a:spAutoFit/>
          </a:bodyPr>
          <a:lstStyle/>
          <a:p>
            <a:pPr indent="-342900" algn="just">
              <a:lnSpc>
                <a:spcPct val="150000"/>
              </a:lnSpc>
              <a:buClr>
                <a:srgbClr val="7F4980"/>
              </a:buClr>
              <a:buFont typeface="ZapfDingbatsITC" charset="0"/>
              <a:buChar char="✤"/>
            </a:pPr>
            <a:endParaRPr lang="zh-CN" altLang="en-US" b="1" dirty="0" smtClean="0">
              <a:solidFill>
                <a:schemeClr val="bg2">
                  <a:lumMod val="25000"/>
                </a:schemeClr>
              </a:solidFill>
              <a:latin typeface="Kaiti SC" charset="-122"/>
              <a:ea typeface="Kaiti SC" charset="-122"/>
              <a:cs typeface="Kaiti SC" charset="-122"/>
            </a:endParaRPr>
          </a:p>
          <a:p>
            <a:pPr indent="-342900" algn="just">
              <a:lnSpc>
                <a:spcPct val="150000"/>
              </a:lnSpc>
              <a:buClr>
                <a:srgbClr val="7F4980"/>
              </a:buClr>
              <a:buFont typeface="ZapfDingbatsITC" charset="0"/>
              <a:buChar char="✤"/>
            </a:pPr>
            <a:endParaRPr lang="zh-CN" altLang="en-US" b="1" dirty="0" smtClean="0">
              <a:solidFill>
                <a:schemeClr val="bg2">
                  <a:lumMod val="25000"/>
                </a:schemeClr>
              </a:solidFill>
              <a:latin typeface="Kaiti SC" charset="-122"/>
              <a:ea typeface="Kaiti SC" charset="-122"/>
              <a:cs typeface="Kaiti SC" charset="-122"/>
            </a:endParaRPr>
          </a:p>
          <a:p>
            <a:pPr indent="-342900" algn="just">
              <a:lnSpc>
                <a:spcPct val="150000"/>
              </a:lnSpc>
              <a:buClr>
                <a:schemeClr val="bg2">
                  <a:lumMod val="25000"/>
                </a:schemeClr>
              </a:buClr>
              <a:buFont typeface="ZapfDingbatsITC" charset="0"/>
              <a:buChar char="✤"/>
            </a:pPr>
            <a:endParaRPr lang="zh-CN" altLang="en-US" sz="2000" b="1" dirty="0">
              <a:solidFill>
                <a:srgbClr val="7E487F"/>
              </a:solidFill>
              <a:latin typeface="Kaiti SC" charset="-122"/>
              <a:ea typeface="Kaiti SC" charset="-122"/>
              <a:cs typeface="Kaiti SC" charset="-122"/>
            </a:endParaRPr>
          </a:p>
        </p:txBody>
      </p:sp>
      <p:sp>
        <p:nvSpPr>
          <p:cNvPr id="16" name="标题 15"/>
          <p:cNvSpPr>
            <a:spLocks noGrp="1"/>
          </p:cNvSpPr>
          <p:nvPr>
            <p:ph type="title"/>
          </p:nvPr>
        </p:nvSpPr>
        <p:spPr>
          <a:xfrm>
            <a:off x="7240555" y="1362136"/>
            <a:ext cx="2760307" cy="1250620"/>
          </a:xfrm>
        </p:spPr>
        <p:txBody>
          <a:bodyPr>
            <a:normAutofit/>
          </a:bodyPr>
          <a:lstStyle/>
          <a:p>
            <a:r>
              <a:rPr lang="zh-CN" altLang="en-US" sz="3600" b="1" dirty="0" smtClean="0">
                <a:solidFill>
                  <a:srgbClr val="002060"/>
                </a:solidFill>
                <a:latin typeface="隶书" pitchFamily="49" charset="-122"/>
                <a:ea typeface="隶书" pitchFamily="49" charset="-122"/>
              </a:rPr>
              <a:t>美国剪羊毛？</a:t>
            </a:r>
            <a:endParaRPr lang="zh-CN" altLang="en-US" sz="3600" b="1" dirty="0">
              <a:solidFill>
                <a:srgbClr val="002060"/>
              </a:solidFill>
              <a:latin typeface="隶书" pitchFamily="49" charset="-122"/>
              <a:ea typeface="隶书" pitchFamily="49" charset="-122"/>
            </a:endParaRPr>
          </a:p>
        </p:txBody>
      </p:sp>
      <p:sp>
        <p:nvSpPr>
          <p:cNvPr id="11" name="文本占位符 10"/>
          <p:cNvSpPr>
            <a:spLocks noGrp="1"/>
          </p:cNvSpPr>
          <p:nvPr>
            <p:ph type="body" sz="half" idx="1"/>
          </p:nvPr>
        </p:nvSpPr>
        <p:spPr>
          <a:xfrm>
            <a:off x="1418253" y="923731"/>
            <a:ext cx="5384800" cy="4495800"/>
          </a:xfrm>
        </p:spPr>
        <p:txBody>
          <a:bodyPr>
            <a:normAutofit/>
          </a:bodyPr>
          <a:lstStyle/>
          <a:p>
            <a:pPr algn="ctr"/>
            <a:r>
              <a:rPr lang="zh-CN" altLang="en-US" sz="3200" b="1" dirty="0" smtClean="0">
                <a:solidFill>
                  <a:srgbClr val="FF0000"/>
                </a:solidFill>
              </a:rPr>
              <a:t>习近平新时代</a:t>
            </a:r>
            <a:endParaRPr lang="en-US" altLang="zh-CN" sz="3200" b="1" dirty="0" smtClean="0">
              <a:solidFill>
                <a:srgbClr val="FF0000"/>
              </a:solidFill>
            </a:endParaRPr>
          </a:p>
          <a:p>
            <a:pPr algn="ctr"/>
            <a:r>
              <a:rPr lang="zh-CN" altLang="en-US" sz="3200" b="1" dirty="0" smtClean="0">
                <a:solidFill>
                  <a:srgbClr val="FF0000"/>
                </a:solidFill>
              </a:rPr>
              <a:t>中国特色社会主义思想</a:t>
            </a:r>
            <a:endParaRPr lang="zh-CN" altLang="en-US" sz="3200" b="1" dirty="0">
              <a:solidFill>
                <a:srgbClr val="FF0000"/>
              </a:solidFill>
            </a:endParaRPr>
          </a:p>
        </p:txBody>
      </p:sp>
      <p:pic>
        <p:nvPicPr>
          <p:cNvPr id="15" name="内容占位符 14" descr="t0160c668f3560da2ce.jpg"/>
          <p:cNvPicPr>
            <a:picLocks noGrp="1" noChangeAspect="1"/>
          </p:cNvPicPr>
          <p:nvPr>
            <p:ph sz="half" idx="2"/>
          </p:nvPr>
        </p:nvPicPr>
        <p:blipFill>
          <a:blip r:embed="rId2"/>
          <a:stretch>
            <a:fillRect/>
          </a:stretch>
        </p:blipFill>
        <p:spPr>
          <a:xfrm>
            <a:off x="2323322" y="2092101"/>
            <a:ext cx="3119405" cy="4091022"/>
          </a:xfrm>
        </p:spPr>
      </p:pic>
      <p:pic>
        <p:nvPicPr>
          <p:cNvPr id="18" name="图片 17" descr="t01ce5a0701cfdf1599.jpg"/>
          <p:cNvPicPr>
            <a:picLocks noChangeAspect="1"/>
          </p:cNvPicPr>
          <p:nvPr/>
        </p:nvPicPr>
        <p:blipFill>
          <a:blip r:embed="rId3"/>
          <a:stretch>
            <a:fillRect/>
          </a:stretch>
        </p:blipFill>
        <p:spPr>
          <a:xfrm>
            <a:off x="7240555" y="2491458"/>
            <a:ext cx="2895600" cy="3048000"/>
          </a:xfrm>
          <a:prstGeom prst="rect">
            <a:avLst/>
          </a:prstGeom>
        </p:spPr>
      </p:pic>
    </p:spTree>
    <p:extLst>
      <p:ext uri="{BB962C8B-B14F-4D97-AF65-F5344CB8AC3E}">
        <p14:creationId xmlns="" xmlns:p14="http://schemas.microsoft.com/office/powerpoint/2010/main" val="1490503162"/>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04883" y="914923"/>
            <a:ext cx="3348197" cy="700153"/>
          </a:xfrm>
          <a:prstGeom prst="rect">
            <a:avLst/>
          </a:prstGeom>
          <a:solidFill>
            <a:srgbClr val="7E487F">
              <a:alpha val="52000"/>
            </a:srgbClr>
          </a:solidFill>
          <a:ln>
            <a:solidFill>
              <a:schemeClr val="bg1">
                <a:lumMod val="50000"/>
              </a:schemeClr>
            </a:solidFill>
          </a:ln>
          <a:scene3d>
            <a:camera prst="perspectiveRigh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800" b="1">
                <a:solidFill>
                  <a:schemeClr val="bg1"/>
                </a:solidFill>
                <a:latin typeface="Kaiti SC" charset="-122"/>
                <a:ea typeface="Kaiti SC" charset="-122"/>
                <a:cs typeface="Kaiti SC" charset="-122"/>
              </a:rPr>
              <a:t>现代科学思维方法</a:t>
            </a:r>
          </a:p>
        </p:txBody>
      </p:sp>
      <p:sp>
        <p:nvSpPr>
          <p:cNvPr id="3" name="矩形 2"/>
          <p:cNvSpPr/>
          <p:nvPr/>
        </p:nvSpPr>
        <p:spPr>
          <a:xfrm>
            <a:off x="3085023" y="2860057"/>
            <a:ext cx="893288" cy="3030279"/>
          </a:xfrm>
          <a:prstGeom prst="rect">
            <a:avLst/>
          </a:prstGeom>
          <a:solidFill>
            <a:srgbClr val="7E487F">
              <a:alpha val="52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800" b="1" dirty="0">
                <a:solidFill>
                  <a:schemeClr val="bg1"/>
                </a:solidFill>
                <a:latin typeface="Kaiti SC" charset="-122"/>
                <a:ea typeface="Kaiti SC" charset="-122"/>
                <a:cs typeface="Kaiti SC" charset="-122"/>
              </a:rPr>
              <a:t>辩</a:t>
            </a:r>
          </a:p>
          <a:p>
            <a:pPr algn="ctr"/>
            <a:r>
              <a:rPr lang="zh-CN" altLang="en-US" sz="2800" b="1" dirty="0">
                <a:solidFill>
                  <a:schemeClr val="bg1"/>
                </a:solidFill>
                <a:latin typeface="Kaiti SC" charset="-122"/>
                <a:ea typeface="Kaiti SC" charset="-122"/>
                <a:cs typeface="Kaiti SC" charset="-122"/>
              </a:rPr>
              <a:t>证</a:t>
            </a:r>
          </a:p>
          <a:p>
            <a:pPr algn="ctr"/>
            <a:r>
              <a:rPr lang="zh-CN" altLang="en-US" sz="2800" b="1" dirty="0">
                <a:solidFill>
                  <a:schemeClr val="bg1"/>
                </a:solidFill>
                <a:latin typeface="Kaiti SC" charset="-122"/>
                <a:ea typeface="Kaiti SC" charset="-122"/>
                <a:cs typeface="Kaiti SC" charset="-122"/>
              </a:rPr>
              <a:t>思</a:t>
            </a:r>
          </a:p>
          <a:p>
            <a:pPr algn="ctr"/>
            <a:r>
              <a:rPr lang="zh-CN" altLang="en-US" sz="2800" b="1" dirty="0">
                <a:solidFill>
                  <a:schemeClr val="bg1"/>
                </a:solidFill>
                <a:latin typeface="Kaiti SC" charset="-122"/>
                <a:ea typeface="Kaiti SC" charset="-122"/>
                <a:cs typeface="Kaiti SC" charset="-122"/>
              </a:rPr>
              <a:t>维</a:t>
            </a:r>
          </a:p>
          <a:p>
            <a:pPr algn="ctr"/>
            <a:r>
              <a:rPr lang="zh-CN" altLang="en-US" sz="2800" b="1" dirty="0">
                <a:solidFill>
                  <a:schemeClr val="bg1"/>
                </a:solidFill>
                <a:latin typeface="Kaiti SC" charset="-122"/>
                <a:ea typeface="Kaiti SC" charset="-122"/>
                <a:cs typeface="Kaiti SC" charset="-122"/>
              </a:rPr>
              <a:t>能</a:t>
            </a:r>
          </a:p>
          <a:p>
            <a:pPr algn="ctr"/>
            <a:r>
              <a:rPr lang="zh-CN" altLang="en-US" sz="2800" b="1" dirty="0">
                <a:solidFill>
                  <a:schemeClr val="bg1"/>
                </a:solidFill>
                <a:latin typeface="Kaiti SC" charset="-122"/>
                <a:ea typeface="Kaiti SC" charset="-122"/>
                <a:cs typeface="Kaiti SC" charset="-122"/>
              </a:rPr>
              <a:t>力</a:t>
            </a:r>
          </a:p>
        </p:txBody>
      </p:sp>
      <p:sp>
        <p:nvSpPr>
          <p:cNvPr id="4" name="矩形 3"/>
          <p:cNvSpPr/>
          <p:nvPr/>
        </p:nvSpPr>
        <p:spPr>
          <a:xfrm>
            <a:off x="4504883" y="2860057"/>
            <a:ext cx="654045" cy="3030279"/>
          </a:xfrm>
          <a:prstGeom prst="rect">
            <a:avLst/>
          </a:prstGeom>
          <a:solidFill>
            <a:srgbClr val="7E487F">
              <a:alpha val="52000"/>
            </a:srgbClr>
          </a:solidFill>
          <a:ln>
            <a:solidFill>
              <a:schemeClr val="bg1">
                <a:lumMod val="50000"/>
              </a:schemeClr>
            </a:solidFill>
          </a:ln>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800" b="1">
                <a:solidFill>
                  <a:schemeClr val="bg1"/>
                </a:solidFill>
                <a:latin typeface="Kaiti SC" charset="-122"/>
                <a:ea typeface="Kaiti SC" charset="-122"/>
                <a:cs typeface="Kaiti SC" charset="-122"/>
              </a:rPr>
              <a:t>历</a:t>
            </a:r>
          </a:p>
          <a:p>
            <a:pPr algn="ctr"/>
            <a:r>
              <a:rPr lang="zh-CN" altLang="en-US" sz="2800" b="1" dirty="0">
                <a:solidFill>
                  <a:schemeClr val="bg1"/>
                </a:solidFill>
                <a:latin typeface="Kaiti SC" charset="-122"/>
                <a:ea typeface="Kaiti SC" charset="-122"/>
                <a:cs typeface="Kaiti SC" charset="-122"/>
              </a:rPr>
              <a:t>史</a:t>
            </a:r>
          </a:p>
          <a:p>
            <a:pPr algn="ctr"/>
            <a:r>
              <a:rPr lang="zh-CN" altLang="en-US" sz="2800" b="1" dirty="0">
                <a:solidFill>
                  <a:schemeClr val="bg1"/>
                </a:solidFill>
                <a:latin typeface="Kaiti SC" charset="-122"/>
                <a:ea typeface="Kaiti SC" charset="-122"/>
                <a:cs typeface="Kaiti SC" charset="-122"/>
                <a:sym typeface="+mn-ea"/>
              </a:rPr>
              <a:t>思</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维</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能</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力</a:t>
            </a:r>
            <a:endParaRPr lang="zh-CN" altLang="en-US" sz="2800" b="1" dirty="0">
              <a:solidFill>
                <a:schemeClr val="bg1"/>
              </a:solidFill>
              <a:latin typeface="Kaiti SC" charset="-122"/>
              <a:ea typeface="Kaiti SC" charset="-122"/>
              <a:cs typeface="Kaiti SC" charset="-122"/>
            </a:endParaRPr>
          </a:p>
          <a:p>
            <a:pPr algn="ctr"/>
            <a:endParaRPr lang="zh-CN" altLang="en-US" sz="2800" b="1" dirty="0">
              <a:solidFill>
                <a:schemeClr val="bg1"/>
              </a:solidFill>
              <a:latin typeface="Kaiti SC" charset="-122"/>
              <a:ea typeface="Kaiti SC" charset="-122"/>
              <a:cs typeface="Kaiti SC" charset="-122"/>
            </a:endParaRPr>
          </a:p>
        </p:txBody>
      </p:sp>
      <p:sp>
        <p:nvSpPr>
          <p:cNvPr id="5" name="矩形 4"/>
          <p:cNvSpPr/>
          <p:nvPr/>
        </p:nvSpPr>
        <p:spPr>
          <a:xfrm>
            <a:off x="5932998" y="2860057"/>
            <a:ext cx="856462" cy="3030279"/>
          </a:xfrm>
          <a:prstGeom prst="rect">
            <a:avLst/>
          </a:prstGeom>
          <a:solidFill>
            <a:srgbClr val="7E487F">
              <a:alpha val="52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800" b="1" dirty="0">
                <a:solidFill>
                  <a:schemeClr val="bg1"/>
                </a:solidFill>
                <a:latin typeface="Kaiti SC" charset="-122"/>
                <a:ea typeface="Kaiti SC" charset="-122"/>
                <a:cs typeface="Kaiti SC" charset="-122"/>
                <a:sym typeface="+mn-ea"/>
              </a:rPr>
              <a:t>战</a:t>
            </a:r>
          </a:p>
          <a:p>
            <a:pPr algn="ctr"/>
            <a:r>
              <a:rPr lang="zh-CN" altLang="en-US" sz="2800" b="1" dirty="0">
                <a:solidFill>
                  <a:schemeClr val="bg1"/>
                </a:solidFill>
                <a:latin typeface="Kaiti SC" charset="-122"/>
                <a:ea typeface="Kaiti SC" charset="-122"/>
                <a:cs typeface="Kaiti SC" charset="-122"/>
                <a:sym typeface="+mn-ea"/>
              </a:rPr>
              <a:t>略</a:t>
            </a:r>
          </a:p>
          <a:p>
            <a:pPr algn="ctr"/>
            <a:r>
              <a:rPr lang="zh-CN" altLang="en-US" sz="2800" b="1" dirty="0">
                <a:solidFill>
                  <a:schemeClr val="bg1"/>
                </a:solidFill>
                <a:latin typeface="Kaiti SC" charset="-122"/>
                <a:ea typeface="Kaiti SC" charset="-122"/>
                <a:cs typeface="Kaiti SC" charset="-122"/>
                <a:sym typeface="+mn-ea"/>
              </a:rPr>
              <a:t>思</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维</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能</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力</a:t>
            </a:r>
            <a:endParaRPr lang="zh-CN" altLang="en-US" sz="2800" b="1" dirty="0">
              <a:solidFill>
                <a:schemeClr val="bg1"/>
              </a:solidFill>
              <a:latin typeface="Kaiti SC" charset="-122"/>
              <a:ea typeface="Kaiti SC" charset="-122"/>
              <a:cs typeface="Kaiti SC" charset="-122"/>
            </a:endParaRPr>
          </a:p>
        </p:txBody>
      </p:sp>
      <p:sp>
        <p:nvSpPr>
          <p:cNvPr id="6" name="矩形 5"/>
          <p:cNvSpPr/>
          <p:nvPr/>
        </p:nvSpPr>
        <p:spPr>
          <a:xfrm>
            <a:off x="7352223" y="2860057"/>
            <a:ext cx="714856" cy="3030279"/>
          </a:xfrm>
          <a:prstGeom prst="rect">
            <a:avLst/>
          </a:prstGeom>
          <a:solidFill>
            <a:srgbClr val="7E487F">
              <a:alpha val="52000"/>
            </a:srgbClr>
          </a:solidFill>
          <a:ln>
            <a:solidFill>
              <a:schemeClr val="bg1">
                <a:lumMod val="50000"/>
              </a:schemeClr>
            </a:solidFill>
          </a:ln>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800" b="1">
                <a:solidFill>
                  <a:schemeClr val="bg1"/>
                </a:solidFill>
                <a:latin typeface="Kaiti SC" charset="-122"/>
                <a:ea typeface="Kaiti SC" charset="-122"/>
                <a:cs typeface="Kaiti SC" charset="-122"/>
                <a:sym typeface="+mn-ea"/>
              </a:rPr>
              <a:t>底</a:t>
            </a:r>
          </a:p>
          <a:p>
            <a:pPr algn="ctr"/>
            <a:r>
              <a:rPr lang="zh-CN" altLang="en-US" sz="2800" b="1" dirty="0">
                <a:solidFill>
                  <a:schemeClr val="bg1"/>
                </a:solidFill>
                <a:latin typeface="Kaiti SC" charset="-122"/>
                <a:ea typeface="Kaiti SC" charset="-122"/>
                <a:cs typeface="Kaiti SC" charset="-122"/>
                <a:sym typeface="+mn-ea"/>
              </a:rPr>
              <a:t>线</a:t>
            </a:r>
          </a:p>
          <a:p>
            <a:pPr algn="ctr"/>
            <a:r>
              <a:rPr lang="zh-CN" altLang="en-US" sz="2800" b="1" dirty="0">
                <a:solidFill>
                  <a:schemeClr val="bg1"/>
                </a:solidFill>
                <a:latin typeface="Kaiti SC" charset="-122"/>
                <a:ea typeface="Kaiti SC" charset="-122"/>
                <a:cs typeface="Kaiti SC" charset="-122"/>
                <a:sym typeface="+mn-ea"/>
              </a:rPr>
              <a:t>思</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维</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能</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力</a:t>
            </a:r>
            <a:endParaRPr lang="zh-CN" altLang="en-US" sz="2800" b="1" dirty="0">
              <a:solidFill>
                <a:schemeClr val="bg1"/>
              </a:solidFill>
              <a:latin typeface="Kaiti SC" charset="-122"/>
              <a:ea typeface="Kaiti SC" charset="-122"/>
              <a:cs typeface="Kaiti SC" charset="-122"/>
            </a:endParaRPr>
          </a:p>
        </p:txBody>
      </p:sp>
      <p:sp>
        <p:nvSpPr>
          <p:cNvPr id="7" name="矩形 6"/>
          <p:cNvSpPr/>
          <p:nvPr/>
        </p:nvSpPr>
        <p:spPr>
          <a:xfrm>
            <a:off x="8761288" y="2860057"/>
            <a:ext cx="780253" cy="3030279"/>
          </a:xfrm>
          <a:prstGeom prst="rect">
            <a:avLst/>
          </a:prstGeom>
          <a:solidFill>
            <a:srgbClr val="7E487F">
              <a:alpha val="52000"/>
            </a:srgbClr>
          </a:solidFill>
          <a:ln>
            <a:solidFill>
              <a:schemeClr val="bg1">
                <a:lumMod val="50000"/>
              </a:schemeClr>
            </a:solidFill>
          </a:ln>
          <a:scene3d>
            <a:camera prst="perspectiveContrastingRigh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800" b="1">
                <a:solidFill>
                  <a:schemeClr val="bg1"/>
                </a:solidFill>
                <a:latin typeface="Kaiti SC" charset="-122"/>
                <a:ea typeface="Kaiti SC" charset="-122"/>
                <a:cs typeface="Kaiti SC" charset="-122"/>
                <a:sym typeface="+mn-ea"/>
              </a:rPr>
              <a:t>创</a:t>
            </a:r>
          </a:p>
          <a:p>
            <a:pPr algn="ctr"/>
            <a:r>
              <a:rPr lang="zh-CN" altLang="en-US" sz="2800" b="1" dirty="0">
                <a:solidFill>
                  <a:schemeClr val="bg1"/>
                </a:solidFill>
                <a:latin typeface="Kaiti SC" charset="-122"/>
                <a:ea typeface="Kaiti SC" charset="-122"/>
                <a:cs typeface="Kaiti SC" charset="-122"/>
                <a:sym typeface="+mn-ea"/>
              </a:rPr>
              <a:t>新</a:t>
            </a:r>
          </a:p>
          <a:p>
            <a:pPr algn="ctr"/>
            <a:r>
              <a:rPr lang="zh-CN" altLang="en-US" sz="2800" b="1" dirty="0">
                <a:solidFill>
                  <a:schemeClr val="bg1"/>
                </a:solidFill>
                <a:latin typeface="Kaiti SC" charset="-122"/>
                <a:ea typeface="Kaiti SC" charset="-122"/>
                <a:cs typeface="Kaiti SC" charset="-122"/>
                <a:sym typeface="+mn-ea"/>
              </a:rPr>
              <a:t>思</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维</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能</a:t>
            </a:r>
            <a:endParaRPr lang="zh-CN" altLang="en-US" sz="2800" b="1" dirty="0">
              <a:solidFill>
                <a:schemeClr val="bg1"/>
              </a:solidFill>
              <a:latin typeface="Kaiti SC" charset="-122"/>
              <a:ea typeface="Kaiti SC" charset="-122"/>
              <a:cs typeface="Kaiti SC" charset="-122"/>
            </a:endParaRPr>
          </a:p>
          <a:p>
            <a:pPr algn="ctr"/>
            <a:r>
              <a:rPr lang="zh-CN" altLang="en-US" sz="2800" b="1" dirty="0">
                <a:solidFill>
                  <a:schemeClr val="bg1"/>
                </a:solidFill>
                <a:latin typeface="Kaiti SC" charset="-122"/>
                <a:ea typeface="Kaiti SC" charset="-122"/>
                <a:cs typeface="Kaiti SC" charset="-122"/>
                <a:sym typeface="+mn-ea"/>
              </a:rPr>
              <a:t>力</a:t>
            </a:r>
            <a:endParaRPr lang="zh-CN" altLang="en-US" sz="2800" b="1" dirty="0">
              <a:solidFill>
                <a:schemeClr val="bg1"/>
              </a:solidFill>
              <a:latin typeface="Kaiti SC" charset="-122"/>
              <a:ea typeface="Kaiti SC" charset="-122"/>
              <a:cs typeface="Kaiti SC" charset="-122"/>
            </a:endParaRPr>
          </a:p>
        </p:txBody>
      </p:sp>
      <p:sp>
        <p:nvSpPr>
          <p:cNvPr id="9" name="任意多边形 8"/>
          <p:cNvSpPr/>
          <p:nvPr/>
        </p:nvSpPr>
        <p:spPr>
          <a:xfrm>
            <a:off x="3491422" y="2108824"/>
            <a:ext cx="5357068" cy="52354"/>
          </a:xfrm>
          <a:custGeom>
            <a:avLst/>
            <a:gdLst>
              <a:gd name="connisteX0" fmla="*/ 0 w 5377180"/>
              <a:gd name="connsiteY0" fmla="*/ 52705 h 52705"/>
              <a:gd name="connisteX1" fmla="*/ 5377180 w 5377180"/>
              <a:gd name="connsiteY1" fmla="*/ 0 h 52705"/>
            </a:gdLst>
            <a:ahLst/>
            <a:cxnLst>
              <a:cxn ang="0">
                <a:pos x="connisteX0" y="connsiteY0"/>
              </a:cxn>
              <a:cxn ang="0">
                <a:pos x="connisteX1" y="connsiteY1"/>
              </a:cxn>
            </a:cxnLst>
            <a:rect l="l" t="t" r="r" b="b"/>
            <a:pathLst>
              <a:path w="5377180" h="52705">
                <a:moveTo>
                  <a:pt x="0" y="52705"/>
                </a:moveTo>
                <a:cubicBezTo>
                  <a:pt x="1792605" y="34925"/>
                  <a:pt x="3584575" y="17780"/>
                  <a:pt x="5377180" y="0"/>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0" name="任意多边形 9"/>
          <p:cNvSpPr/>
          <p:nvPr/>
        </p:nvSpPr>
        <p:spPr>
          <a:xfrm>
            <a:off x="3312989" y="2165865"/>
            <a:ext cx="167646" cy="698891"/>
          </a:xfrm>
          <a:custGeom>
            <a:avLst/>
            <a:gdLst>
              <a:gd name="connisteX0" fmla="*/ 168275 w 168275"/>
              <a:gd name="connsiteY0" fmla="*/ 0 h 703580"/>
              <a:gd name="connisteX1" fmla="*/ 0 w 168275"/>
              <a:gd name="connsiteY1" fmla="*/ 703580 h 703580"/>
            </a:gdLst>
            <a:ahLst/>
            <a:cxnLst>
              <a:cxn ang="0">
                <a:pos x="connisteX0" y="connsiteY0"/>
              </a:cxn>
              <a:cxn ang="0">
                <a:pos x="connisteX1" y="connsiteY1"/>
              </a:cxn>
            </a:cxnLst>
            <a:rect l="l" t="t" r="r" b="b"/>
            <a:pathLst>
              <a:path w="168275" h="703580">
                <a:moveTo>
                  <a:pt x="168275" y="0"/>
                </a:moveTo>
                <a:cubicBezTo>
                  <a:pt x="112395" y="234315"/>
                  <a:pt x="55880" y="469265"/>
                  <a:pt x="0" y="703580"/>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1" name="任意多边形 10"/>
          <p:cNvSpPr/>
          <p:nvPr/>
        </p:nvSpPr>
        <p:spPr>
          <a:xfrm>
            <a:off x="4909378" y="2154932"/>
            <a:ext cx="45719" cy="678076"/>
          </a:xfrm>
          <a:custGeom>
            <a:avLst/>
            <a:gdLst>
              <a:gd name="connisteX0" fmla="*/ 20955 w 20955"/>
              <a:gd name="connsiteY0" fmla="*/ 0 h 682625"/>
              <a:gd name="connisteX1" fmla="*/ 0 w 20955"/>
              <a:gd name="connsiteY1" fmla="*/ 682625 h 682625"/>
            </a:gdLst>
            <a:ahLst/>
            <a:cxnLst>
              <a:cxn ang="0">
                <a:pos x="connisteX0" y="connsiteY0"/>
              </a:cxn>
              <a:cxn ang="0">
                <a:pos x="connisteX1" y="connsiteY1"/>
              </a:cxn>
            </a:cxnLst>
            <a:rect l="l" t="t" r="r" b="b"/>
            <a:pathLst>
              <a:path w="20955" h="682625">
                <a:moveTo>
                  <a:pt x="20955" y="0"/>
                </a:moveTo>
                <a:cubicBezTo>
                  <a:pt x="13970" y="227330"/>
                  <a:pt x="6985" y="455295"/>
                  <a:pt x="0" y="682625"/>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2" name="任意多边形 11"/>
          <p:cNvSpPr/>
          <p:nvPr/>
        </p:nvSpPr>
        <p:spPr>
          <a:xfrm>
            <a:off x="6232716" y="2134256"/>
            <a:ext cx="45719" cy="719707"/>
          </a:xfrm>
          <a:custGeom>
            <a:avLst/>
            <a:gdLst>
              <a:gd name="connisteX0" fmla="*/ 10160 w 10160"/>
              <a:gd name="connsiteY0" fmla="*/ 0 h 724535"/>
              <a:gd name="connisteX1" fmla="*/ 0 w 10160"/>
              <a:gd name="connsiteY1" fmla="*/ 724535 h 724535"/>
            </a:gdLst>
            <a:ahLst/>
            <a:cxnLst>
              <a:cxn ang="0">
                <a:pos x="connisteX0" y="connsiteY0"/>
              </a:cxn>
              <a:cxn ang="0">
                <a:pos x="connisteX1" y="connsiteY1"/>
              </a:cxn>
            </a:cxnLst>
            <a:rect l="l" t="t" r="r" b="b"/>
            <a:pathLst>
              <a:path w="10160" h="724535">
                <a:moveTo>
                  <a:pt x="10160" y="0"/>
                </a:moveTo>
                <a:cubicBezTo>
                  <a:pt x="6985" y="241300"/>
                  <a:pt x="3175" y="483235"/>
                  <a:pt x="0" y="724535"/>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3" name="任意多边形 12"/>
          <p:cNvSpPr/>
          <p:nvPr/>
        </p:nvSpPr>
        <p:spPr>
          <a:xfrm>
            <a:off x="7692583" y="2123326"/>
            <a:ext cx="45719" cy="699522"/>
          </a:xfrm>
          <a:custGeom>
            <a:avLst/>
            <a:gdLst>
              <a:gd name="connisteX0" fmla="*/ 0 w 20955"/>
              <a:gd name="connsiteY0" fmla="*/ 0 h 704215"/>
              <a:gd name="connisteX1" fmla="*/ 20955 w 20955"/>
              <a:gd name="connsiteY1" fmla="*/ 704215 h 704215"/>
            </a:gdLst>
            <a:ahLst/>
            <a:cxnLst>
              <a:cxn ang="0">
                <a:pos x="connisteX0" y="connsiteY0"/>
              </a:cxn>
              <a:cxn ang="0">
                <a:pos x="connisteX1" y="connsiteY1"/>
              </a:cxn>
            </a:cxnLst>
            <a:rect l="l" t="t" r="r" b="b"/>
            <a:pathLst>
              <a:path w="20955" h="704215">
                <a:moveTo>
                  <a:pt x="0" y="0"/>
                </a:moveTo>
                <a:cubicBezTo>
                  <a:pt x="6985" y="234950"/>
                  <a:pt x="13970" y="469265"/>
                  <a:pt x="20955" y="704215"/>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4" name="任意多边形 13"/>
          <p:cNvSpPr/>
          <p:nvPr/>
        </p:nvSpPr>
        <p:spPr>
          <a:xfrm>
            <a:off x="8847649" y="2102718"/>
            <a:ext cx="177768" cy="751245"/>
          </a:xfrm>
          <a:custGeom>
            <a:avLst/>
            <a:gdLst>
              <a:gd name="connisteX0" fmla="*/ 0 w 178435"/>
              <a:gd name="connsiteY0" fmla="*/ 0 h 756285"/>
              <a:gd name="connisteX1" fmla="*/ 178435 w 178435"/>
              <a:gd name="connsiteY1" fmla="*/ 756285 h 756285"/>
            </a:gdLst>
            <a:ahLst/>
            <a:cxnLst>
              <a:cxn ang="0">
                <a:pos x="connisteX0" y="connsiteY0"/>
              </a:cxn>
              <a:cxn ang="0">
                <a:pos x="connisteX1" y="connsiteY1"/>
              </a:cxn>
            </a:cxnLst>
            <a:rect l="l" t="t" r="r" b="b"/>
            <a:pathLst>
              <a:path w="178435" h="756285">
                <a:moveTo>
                  <a:pt x="0" y="0"/>
                </a:moveTo>
                <a:cubicBezTo>
                  <a:pt x="59690" y="252095"/>
                  <a:pt x="118745" y="504190"/>
                  <a:pt x="178435" y="756285"/>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5" name="任意多边形 14"/>
          <p:cNvSpPr/>
          <p:nvPr/>
        </p:nvSpPr>
        <p:spPr>
          <a:xfrm>
            <a:off x="5990781" y="1628737"/>
            <a:ext cx="45719" cy="521646"/>
          </a:xfrm>
          <a:custGeom>
            <a:avLst/>
            <a:gdLst>
              <a:gd name="connisteX0" fmla="*/ 0 w 0"/>
              <a:gd name="connsiteY0" fmla="*/ 0 h 525145"/>
              <a:gd name="connisteX1" fmla="*/ 0 w 0"/>
              <a:gd name="connsiteY1" fmla="*/ 525145 h 525145"/>
            </a:gdLst>
            <a:ahLst/>
            <a:cxnLst>
              <a:cxn ang="0">
                <a:pos x="connisteX0" y="connsiteY0"/>
              </a:cxn>
              <a:cxn ang="0">
                <a:pos x="connisteX1" y="connsiteY1"/>
              </a:cxn>
            </a:cxnLst>
            <a:rect l="l" t="t" r="r" b="b"/>
            <a:pathLst>
              <a:path h="525145">
                <a:moveTo>
                  <a:pt x="0" y="0"/>
                </a:moveTo>
                <a:cubicBezTo>
                  <a:pt x="0" y="175260"/>
                  <a:pt x="0" y="349885"/>
                  <a:pt x="0" y="525145"/>
                </a:cubicBezTo>
              </a:path>
            </a:pathLst>
          </a:custGeom>
          <a:solidFill>
            <a:srgbClr val="7E487F">
              <a:alpha val="52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solidFill>
              <a:latin typeface="Kaiti SC" charset="-122"/>
              <a:ea typeface="Kaiti SC" charset="-122"/>
              <a:cs typeface="Kaiti SC" charset="-122"/>
            </a:endParaRPr>
          </a:p>
        </p:txBody>
      </p:sp>
      <p:sp>
        <p:nvSpPr>
          <p:cNvPr id="16" name="五边形 15"/>
          <p:cNvSpPr/>
          <p:nvPr/>
        </p:nvSpPr>
        <p:spPr>
          <a:xfrm>
            <a:off x="-1" y="0"/>
            <a:ext cx="3669031" cy="605641"/>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chemeClr val="bg1"/>
                </a:solidFill>
                <a:latin typeface="STKaiti" charset="-122"/>
                <a:ea typeface="STKaiti" charset="-122"/>
                <a:cs typeface="STKaiti" charset="-122"/>
                <a:sym typeface="Arial" panose="020B0604020202020204" pitchFamily="34" charset="0"/>
              </a:rPr>
              <a:t>现代科学思维方法</a:t>
            </a:r>
            <a:endParaRPr lang="zh-CN" altLang="en-US" sz="3200" b="1" dirty="0">
              <a:solidFill>
                <a:schemeClr val="bg1"/>
              </a:solidFill>
              <a:latin typeface="STKaiti" charset="-122"/>
              <a:ea typeface="STKaiti" charset="-122"/>
              <a:cs typeface="STKaiti" charset="-122"/>
              <a:sym typeface="Arial" panose="020B0604020202020204" pitchFamily="34" charset="0"/>
            </a:endParaRPr>
          </a:p>
        </p:txBody>
      </p:sp>
    </p:spTree>
    <p:extLst>
      <p:ext uri="{BB962C8B-B14F-4D97-AF65-F5344CB8AC3E}">
        <p14:creationId xmlns="" xmlns:p14="http://schemas.microsoft.com/office/powerpoint/2010/main" val="1360221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9"/>
          <p:cNvSpPr>
            <a:spLocks noChangeArrowheads="1"/>
          </p:cNvSpPr>
          <p:nvPr/>
        </p:nvSpPr>
        <p:spPr bwMode="auto">
          <a:xfrm>
            <a:off x="1376432" y="2980195"/>
            <a:ext cx="591998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r>
              <a:rPr lang="zh-CN" altLang="en-US" sz="4800" b="1" dirty="0" smtClean="0">
                <a:solidFill>
                  <a:srgbClr val="6A005F"/>
                </a:solidFill>
                <a:latin typeface="华康俪金黑W8(P)" charset="0"/>
                <a:ea typeface="华康俪金黑W8(P)" charset="0"/>
                <a:cs typeface="华康俪金黑W8(P)" charset="0"/>
              </a:rPr>
              <a:t>谢谢观看！</a:t>
            </a:r>
            <a:endParaRPr lang="zh-CN" altLang="en-US" sz="4800" b="1" dirty="0">
              <a:solidFill>
                <a:srgbClr val="6A005F"/>
              </a:solidFill>
              <a:latin typeface="华康俪金黑W8(P)" charset="0"/>
              <a:ea typeface="华康俪金黑W8(P)" charset="0"/>
              <a:cs typeface="华康俪金黑W8(P)" charset="0"/>
            </a:endParaRPr>
          </a:p>
        </p:txBody>
      </p:sp>
      <p:grpSp>
        <p:nvGrpSpPr>
          <p:cNvPr id="7" name="组合 23"/>
          <p:cNvGrpSpPr>
            <a:grpSpLocks/>
          </p:cNvGrpSpPr>
          <p:nvPr/>
        </p:nvGrpSpPr>
        <p:grpSpPr bwMode="auto">
          <a:xfrm>
            <a:off x="-138114" y="4672470"/>
            <a:ext cx="12476575" cy="2190294"/>
            <a:chOff x="-200025" y="5236596"/>
            <a:chExt cx="12534900" cy="1621404"/>
          </a:xfrm>
        </p:grpSpPr>
        <p:pic>
          <p:nvPicPr>
            <p:cNvPr id="8" name="图片 7"/>
            <p:cNvPicPr>
              <a:picLocks noChangeAspect="1"/>
            </p:cNvPicPr>
            <p:nvPr/>
          </p:nvPicPr>
          <p:blipFill rotWithShape="1">
            <a:blip r:embed="rId2" cstate="hqprint">
              <a:extLst>
                <a:ext uri="{28A0092B-C50C-407E-A947-70E740481C1C}">
                  <a14:useLocalDpi xmlns="" xmlns:a14="http://schemas.microsoft.com/office/drawing/2010/main" val="0"/>
                </a:ext>
              </a:extLst>
            </a:blip>
            <a:srcRect l="-1163" t="-5069" r="-973" b="28208"/>
            <a:stretch/>
          </p:blipFill>
          <p:spPr>
            <a:xfrm>
              <a:off x="-200025" y="5236596"/>
              <a:ext cx="12534900" cy="1621404"/>
            </a:xfrm>
            <a:custGeom>
              <a:avLst/>
              <a:gdLst>
                <a:gd name="connsiteX0" fmla="*/ 0 w 12534900"/>
                <a:gd name="connsiteY0" fmla="*/ 0 h 1621404"/>
                <a:gd name="connsiteX1" fmla="*/ 12534900 w 12534900"/>
                <a:gd name="connsiteY1" fmla="*/ 0 h 1621404"/>
                <a:gd name="connsiteX2" fmla="*/ 12534900 w 12534900"/>
                <a:gd name="connsiteY2" fmla="*/ 1621404 h 1621404"/>
                <a:gd name="connsiteX3" fmla="*/ 0 w 12534900"/>
                <a:gd name="connsiteY3" fmla="*/ 1621404 h 1621404"/>
              </a:gdLst>
              <a:ahLst/>
              <a:cxnLst>
                <a:cxn ang="0">
                  <a:pos x="connsiteX0" y="connsiteY0"/>
                </a:cxn>
                <a:cxn ang="0">
                  <a:pos x="connsiteX1" y="connsiteY1"/>
                </a:cxn>
                <a:cxn ang="0">
                  <a:pos x="connsiteX2" y="connsiteY2"/>
                </a:cxn>
                <a:cxn ang="0">
                  <a:pos x="connsiteX3" y="connsiteY3"/>
                </a:cxn>
              </a:cxnLst>
              <a:rect l="l" t="t" r="r" b="b"/>
              <a:pathLst>
                <a:path w="12534900" h="1621404">
                  <a:moveTo>
                    <a:pt x="0" y="0"/>
                  </a:moveTo>
                  <a:lnTo>
                    <a:pt x="12534900" y="0"/>
                  </a:lnTo>
                  <a:lnTo>
                    <a:pt x="12534900" y="1621404"/>
                  </a:lnTo>
                  <a:lnTo>
                    <a:pt x="0" y="1621404"/>
                  </a:lnTo>
                  <a:close/>
                </a:path>
              </a:pathLst>
            </a:custGeom>
          </p:spPr>
        </p:pic>
        <p:sp>
          <p:nvSpPr>
            <p:cNvPr id="9" name="矩形 8"/>
            <p:cNvSpPr/>
            <p:nvPr/>
          </p:nvSpPr>
          <p:spPr>
            <a:xfrm>
              <a:off x="5042604" y="5734570"/>
              <a:ext cx="101585"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5195978" y="5734570"/>
              <a:ext cx="99594"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5347361" y="5734570"/>
              <a:ext cx="101586" cy="13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p:cNvSpPr/>
          <p:nvPr/>
        </p:nvSpPr>
        <p:spPr>
          <a:xfrm>
            <a:off x="5278438" y="0"/>
            <a:ext cx="6913562" cy="101441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3" name="图片 12"/>
          <p:cNvPicPr>
            <a:picLocks noChangeAspect="1"/>
          </p:cNvPicPr>
          <p:nvPr/>
        </p:nvPicPr>
        <p:blipFill rotWithShape="1">
          <a:blip r:embed="rId3" cstate="print">
            <a:extLst>
              <a:ext uri="{28A0092B-C50C-407E-A947-70E740481C1C}">
                <a14:useLocalDpi xmlns="" xmlns:a14="http://schemas.microsoft.com/office/drawing/2010/main" val="0"/>
              </a:ext>
            </a:extLst>
          </a:blip>
          <a:srcRect t="44612" b="27318"/>
          <a:stretch/>
        </p:blipFill>
        <p:spPr>
          <a:xfrm>
            <a:off x="-9053" y="0"/>
            <a:ext cx="12201053" cy="3424750"/>
          </a:xfrm>
          <a:custGeom>
            <a:avLst/>
            <a:gdLst>
              <a:gd name="connsiteX0" fmla="*/ 857061 w 12192000"/>
              <a:gd name="connsiteY0" fmla="*/ 0 h 3422209"/>
              <a:gd name="connsiteX1" fmla="*/ 7429877 w 12192000"/>
              <a:gd name="connsiteY1" fmla="*/ 9053 h 3422209"/>
              <a:gd name="connsiteX2" fmla="*/ 12182946 w 12192000"/>
              <a:gd name="connsiteY2" fmla="*/ 126748 h 3422209"/>
              <a:gd name="connsiteX3" fmla="*/ 12192000 w 12192000"/>
              <a:gd name="connsiteY3" fmla="*/ 3422209 h 3422209"/>
              <a:gd name="connsiteX4" fmla="*/ 0 w 12192000"/>
              <a:gd name="connsiteY4" fmla="*/ 1622352 h 3422209"/>
              <a:gd name="connsiteX5" fmla="*/ 0 w 12192000"/>
              <a:gd name="connsiteY5" fmla="*/ 419602 h 342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2209">
                <a:moveTo>
                  <a:pt x="857061" y="0"/>
                </a:moveTo>
                <a:lnTo>
                  <a:pt x="7429877" y="9053"/>
                </a:lnTo>
                <a:lnTo>
                  <a:pt x="12182946" y="126748"/>
                </a:lnTo>
                <a:lnTo>
                  <a:pt x="12192000" y="3422209"/>
                </a:lnTo>
                <a:lnTo>
                  <a:pt x="0" y="1622352"/>
                </a:lnTo>
                <a:lnTo>
                  <a:pt x="0" y="419602"/>
                </a:lnTo>
                <a:close/>
              </a:path>
            </a:pathLst>
          </a:custGeom>
        </p:spPr>
      </p:pic>
      <p:sp>
        <p:nvSpPr>
          <p:cNvPr id="14" name="直角三角形 13"/>
          <p:cNvSpPr/>
          <p:nvPr/>
        </p:nvSpPr>
        <p:spPr>
          <a:xfrm flipV="1">
            <a:off x="0" y="0"/>
            <a:ext cx="3032125" cy="2706688"/>
          </a:xfrm>
          <a:prstGeom prst="rtTriangle">
            <a:avLst/>
          </a:prstGeom>
          <a:solidFill>
            <a:srgbClr val="6A005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连接符 17"/>
          <p:cNvCxnSpPr>
            <a:cxnSpLocks/>
          </p:cNvCxnSpPr>
          <p:nvPr/>
        </p:nvCxnSpPr>
        <p:spPr>
          <a:xfrm flipH="1">
            <a:off x="1046072" y="1992886"/>
            <a:ext cx="33511" cy="194133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flipV="1">
            <a:off x="626835" y="2818518"/>
            <a:ext cx="4705077" cy="4984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766560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flipV="1">
            <a:off x="-6754" y="3180027"/>
            <a:ext cx="4875934" cy="277415"/>
          </a:xfrm>
          <a:prstGeom prst="rect">
            <a:avLst/>
          </a:prstGeom>
          <a:solidFill>
            <a:srgbClr val="6A1F5F">
              <a:alpha val="49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2" name="组合 8"/>
          <p:cNvGrpSpPr/>
          <p:nvPr/>
        </p:nvGrpSpPr>
        <p:grpSpPr bwMode="auto">
          <a:xfrm flipV="1">
            <a:off x="4364677" y="3063822"/>
            <a:ext cx="1735931" cy="1734740"/>
            <a:chOff x="0" y="0"/>
            <a:chExt cx="1970470" cy="1970470"/>
          </a:xfrm>
          <a:solidFill>
            <a:srgbClr val="6A1F5F">
              <a:alpha val="87000"/>
            </a:srgbClr>
          </a:solidFill>
        </p:grpSpPr>
        <p:sp>
          <p:nvSpPr>
            <p:cNvPr id="5"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6"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sp>
        <p:nvSpPr>
          <p:cNvPr id="10" name="矩形 9"/>
          <p:cNvSpPr>
            <a:spLocks noChangeArrowheads="1"/>
          </p:cNvSpPr>
          <p:nvPr/>
        </p:nvSpPr>
        <p:spPr bwMode="auto">
          <a:xfrm>
            <a:off x="4740" y="2458342"/>
            <a:ext cx="7106722" cy="276225"/>
          </a:xfrm>
          <a:prstGeom prst="rect">
            <a:avLst/>
          </a:prstGeom>
          <a:solidFill>
            <a:srgbClr val="6A1F5F">
              <a:alpha val="44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4" name="组合 3"/>
          <p:cNvGrpSpPr/>
          <p:nvPr/>
        </p:nvGrpSpPr>
        <p:grpSpPr bwMode="auto">
          <a:xfrm>
            <a:off x="6605085" y="1108791"/>
            <a:ext cx="1734741" cy="1735931"/>
            <a:chOff x="0" y="0"/>
            <a:chExt cx="1970470" cy="1970470"/>
          </a:xfrm>
          <a:solidFill>
            <a:srgbClr val="6A1F5F">
              <a:alpha val="77000"/>
            </a:srgbClr>
          </a:solidFill>
        </p:grpSpPr>
        <p:sp>
          <p:nvSpPr>
            <p:cNvPr id="12"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13"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11" name="组合 47"/>
          <p:cNvGrpSpPr/>
          <p:nvPr/>
        </p:nvGrpSpPr>
        <p:grpSpPr>
          <a:xfrm>
            <a:off x="6871286" y="1357821"/>
            <a:ext cx="1244010" cy="1244013"/>
            <a:chOff x="4481014" y="1320593"/>
            <a:chExt cx="1244010" cy="1244013"/>
          </a:xfrm>
        </p:grpSpPr>
        <p:grpSp>
          <p:nvGrpSpPr>
            <p:cNvPr id="14"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18" name="椭圆 1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16" name="文本框 3"/>
            <p:cNvSpPr>
              <a:spLocks noChangeArrowheads="1"/>
            </p:cNvSpPr>
            <p:nvPr/>
          </p:nvSpPr>
          <p:spPr bwMode="auto">
            <a:xfrm>
              <a:off x="4721190" y="1497806"/>
              <a:ext cx="763656" cy="900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163A5A"/>
                  </a:solidFill>
                  <a:sym typeface="方正兰亭黑_GBK" panose="02000000000000000000" pitchFamily="2" charset="-122"/>
                </a:rPr>
                <a:t>Step</a:t>
              </a:r>
              <a:endParaRPr lang="en-US" altLang="zh-CN" sz="2700" dirty="0">
                <a:solidFill>
                  <a:srgbClr val="163A5A"/>
                </a:solidFill>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000" dirty="0">
                  <a:solidFill>
                    <a:srgbClr val="163A5A"/>
                  </a:solidFill>
                  <a:sym typeface="方正兰亭黑_GBK" panose="02000000000000000000" pitchFamily="2" charset="-122"/>
                </a:rPr>
                <a:t>01</a:t>
              </a:r>
              <a:endParaRPr lang="zh-CN" altLang="en-US" sz="4500" dirty="0">
                <a:solidFill>
                  <a:srgbClr val="163A5A"/>
                </a:solidFill>
                <a:sym typeface="方正兰亭黑_GBK" panose="02000000000000000000" pitchFamily="2" charset="-122"/>
              </a:endParaRPr>
            </a:p>
          </p:txBody>
        </p:sp>
      </p:grpSp>
      <p:grpSp>
        <p:nvGrpSpPr>
          <p:cNvPr id="15" name="组合 48"/>
          <p:cNvGrpSpPr/>
          <p:nvPr/>
        </p:nvGrpSpPr>
        <p:grpSpPr>
          <a:xfrm>
            <a:off x="4598731" y="3300020"/>
            <a:ext cx="1244010" cy="1244013"/>
            <a:chOff x="2824855" y="3294915"/>
            <a:chExt cx="1244010" cy="1244013"/>
          </a:xfrm>
        </p:grpSpPr>
        <p:grpSp>
          <p:nvGrpSpPr>
            <p:cNvPr id="19" name="组合 39"/>
            <p:cNvGrpSpPr/>
            <p:nvPr/>
          </p:nvGrpSpPr>
          <p:grpSpPr>
            <a:xfrm>
              <a:off x="2824855" y="3294915"/>
              <a:ext cx="1244010" cy="124401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sp>
            <p:nvSpPr>
              <p:cNvPr id="23" name="椭圆 2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3A5A"/>
                  </a:solidFill>
                  <a:ea typeface="微软雅黑" panose="020B0503020204020204" pitchFamily="34" charset="-122"/>
                </a:endParaRPr>
              </a:p>
            </p:txBody>
          </p:sp>
        </p:grpSp>
        <p:sp>
          <p:nvSpPr>
            <p:cNvPr id="21" name="文本框 16"/>
            <p:cNvSpPr>
              <a:spLocks noChangeArrowheads="1"/>
            </p:cNvSpPr>
            <p:nvPr/>
          </p:nvSpPr>
          <p:spPr bwMode="auto">
            <a:xfrm>
              <a:off x="3077373" y="3471863"/>
              <a:ext cx="755641" cy="900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163A5A"/>
                  </a:solidFill>
                  <a:sym typeface="方正兰亭黑_GBK" panose="02000000000000000000" pitchFamily="2" charset="-122"/>
                </a:rPr>
                <a:t>Step</a:t>
              </a:r>
            </a:p>
            <a:p>
              <a:pPr algn="ctr" eaLnBrk="1" hangingPunct="1">
                <a:spcBef>
                  <a:spcPct val="0"/>
                </a:spcBef>
                <a:buFont typeface="Arial" panose="020B0604020202020204" pitchFamily="34" charset="0"/>
                <a:buNone/>
              </a:pPr>
              <a:r>
                <a:rPr lang="en-US" altLang="zh-CN" sz="4000" dirty="0">
                  <a:solidFill>
                    <a:srgbClr val="163A5A"/>
                  </a:solidFill>
                  <a:sym typeface="方正兰亭黑_GBK" panose="02000000000000000000" pitchFamily="2" charset="-122"/>
                </a:rPr>
                <a:t>02</a:t>
              </a:r>
              <a:endParaRPr lang="zh-CN" altLang="en-US" sz="4000" dirty="0">
                <a:solidFill>
                  <a:srgbClr val="163A5A"/>
                </a:solidFill>
                <a:sym typeface="方正兰亭黑_GBK" panose="02000000000000000000" pitchFamily="2" charset="-122"/>
              </a:endParaRPr>
            </a:p>
          </p:txBody>
        </p:sp>
      </p:grpSp>
      <p:sp>
        <p:nvSpPr>
          <p:cNvPr id="29" name="矩形 11"/>
          <p:cNvSpPr>
            <a:spLocks noChangeArrowheads="1"/>
          </p:cNvSpPr>
          <p:nvPr/>
        </p:nvSpPr>
        <p:spPr bwMode="auto">
          <a:xfrm flipV="1">
            <a:off x="7330870" y="3041320"/>
            <a:ext cx="4874629" cy="277415"/>
          </a:xfrm>
          <a:prstGeom prst="rect">
            <a:avLst/>
          </a:prstGeom>
          <a:solidFill>
            <a:srgbClr val="6A1F5F">
              <a:alpha val="45000"/>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smtClean="0">
                <a:solidFill>
                  <a:srgbClr val="FFFFFF"/>
                </a:solidFill>
                <a:sym typeface="方正兰亭黑_GBK" panose="02000000000000000000" pitchFamily="2" charset="-122"/>
              </a:rPr>
              <a:t>      </a:t>
            </a:r>
            <a:endParaRPr lang="zh-CN" altLang="zh-CN" sz="1800" dirty="0">
              <a:solidFill>
                <a:srgbClr val="FFFFFF"/>
              </a:solidFill>
              <a:sym typeface="方正兰亭黑_GBK" panose="02000000000000000000" pitchFamily="2" charset="-122"/>
            </a:endParaRPr>
          </a:p>
        </p:txBody>
      </p:sp>
      <p:grpSp>
        <p:nvGrpSpPr>
          <p:cNvPr id="20" name="组合 13"/>
          <p:cNvGrpSpPr/>
          <p:nvPr/>
        </p:nvGrpSpPr>
        <p:grpSpPr bwMode="auto">
          <a:xfrm flipV="1">
            <a:off x="6463501" y="3020479"/>
            <a:ext cx="1734741" cy="1734740"/>
            <a:chOff x="0" y="0"/>
            <a:chExt cx="1970470" cy="1970470"/>
          </a:xfrm>
          <a:solidFill>
            <a:srgbClr val="6A1F5F">
              <a:alpha val="81000"/>
            </a:srgbClr>
          </a:solidFill>
        </p:grpSpPr>
        <p:sp>
          <p:nvSpPr>
            <p:cNvPr id="31"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sp>
          <p:nvSpPr>
            <p:cNvPr id="32"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dirty="0">
                <a:ea typeface="微软雅黑" panose="020B0503020204020204" pitchFamily="34" charset="-122"/>
              </a:endParaRPr>
            </a:p>
          </p:txBody>
        </p:sp>
      </p:grpSp>
      <p:grpSp>
        <p:nvGrpSpPr>
          <p:cNvPr id="24" name="组合 49"/>
          <p:cNvGrpSpPr/>
          <p:nvPr/>
        </p:nvGrpSpPr>
        <p:grpSpPr>
          <a:xfrm>
            <a:off x="6739346" y="3256412"/>
            <a:ext cx="1244010" cy="1244013"/>
            <a:chOff x="4700208" y="3294650"/>
            <a:chExt cx="1244010" cy="1244013"/>
          </a:xfrm>
        </p:grpSpPr>
        <p:grpSp>
          <p:nvGrpSpPr>
            <p:cNvPr id="25" name="组合 36"/>
            <p:cNvGrpSpPr/>
            <p:nvPr/>
          </p:nvGrpSpPr>
          <p:grpSpPr>
            <a:xfrm>
              <a:off x="4700208" y="3294650"/>
              <a:ext cx="1244010" cy="124401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7" name="椭圆 36"/>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5" name="文本框 24"/>
            <p:cNvSpPr>
              <a:spLocks noChangeArrowheads="1"/>
            </p:cNvSpPr>
            <p:nvPr/>
          </p:nvSpPr>
          <p:spPr bwMode="auto">
            <a:xfrm>
              <a:off x="4902571" y="3483769"/>
              <a:ext cx="843807" cy="95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ym typeface="方正兰亭黑_GBK" panose="02000000000000000000" pitchFamily="2" charset="-122"/>
                </a:rPr>
                <a:t>Step</a:t>
              </a:r>
              <a:endParaRPr lang="en-US" altLang="zh-CN" sz="2700" dirty="0">
                <a:sym typeface="方正兰亭黑_GBK" panose="02000000000000000000" pitchFamily="2" charset="-122"/>
              </a:endParaRPr>
            </a:p>
            <a:p>
              <a:pPr algn="ctr" eaLnBrk="1" hangingPunct="1">
                <a:spcBef>
                  <a:spcPct val="0"/>
                </a:spcBef>
                <a:buFont typeface="Arial" panose="020B0604020202020204" pitchFamily="34" charset="0"/>
                <a:buNone/>
              </a:pPr>
              <a:r>
                <a:rPr lang="zh-CN" altLang="en-US" sz="4400" dirty="0" smtClean="0">
                  <a:sym typeface="方正兰亭黑_GBK" panose="02000000000000000000" pitchFamily="2" charset="-122"/>
                </a:rPr>
                <a:t> </a:t>
              </a:r>
              <a:r>
                <a:rPr lang="en-US" altLang="zh-CN" sz="4400" dirty="0" smtClean="0">
                  <a:sym typeface="方正兰亭黑_GBK" panose="02000000000000000000" pitchFamily="2" charset="-122"/>
                </a:rPr>
                <a:t>03</a:t>
              </a:r>
              <a:endParaRPr lang="zh-CN" altLang="en-US" sz="4400" dirty="0">
                <a:sym typeface="方正兰亭黑_GBK" panose="02000000000000000000" pitchFamily="2" charset="-122"/>
              </a:endParaRPr>
            </a:p>
          </p:txBody>
        </p:sp>
      </p:grpSp>
      <p:sp>
        <p:nvSpPr>
          <p:cNvPr id="38" name="圆角矩形 37"/>
          <p:cNvSpPr>
            <a:spLocks noChangeArrowheads="1"/>
          </p:cNvSpPr>
          <p:nvPr/>
        </p:nvSpPr>
        <p:spPr bwMode="auto">
          <a:xfrm>
            <a:off x="1075857" y="266635"/>
            <a:ext cx="4661953" cy="362388"/>
          </a:xfrm>
          <a:prstGeom prst="roundRect">
            <a:avLst>
              <a:gd name="adj" fmla="val 29541"/>
            </a:avLst>
          </a:prstGeom>
          <a:solidFill>
            <a:schemeClr val="bg1">
              <a:alpha val="0"/>
            </a:schemeClr>
          </a:solidFill>
          <a:ln w="25400">
            <a:noFill/>
            <a:round/>
            <a:headEnd/>
            <a:tailEnd/>
          </a:ln>
        </p:spPr>
        <p:txBody>
          <a:bodyPr anchor="ctr"/>
          <a:lstStyle/>
          <a:p>
            <a:pPr marL="0" lvl="1" algn="ctr">
              <a:buClr>
                <a:srgbClr val="C00000"/>
              </a:buClr>
            </a:pPr>
            <a:r>
              <a:rPr lang="zh-CN" altLang="en-US" sz="2400" b="1" dirty="0" smtClean="0">
                <a:latin typeface="Kaiti SC" charset="-122"/>
                <a:ea typeface="Kaiti SC" charset="-122"/>
                <a:cs typeface="Kaiti SC" charset="-122"/>
                <a:sym typeface="仿宋_GB2312" pitchFamily="49" charset="-122"/>
              </a:rPr>
              <a:t>实践</a:t>
            </a:r>
            <a:endParaRPr lang="zh-CN" altLang="en-US" sz="2400" b="1" dirty="0">
              <a:latin typeface="Kaiti SC" charset="-122"/>
              <a:ea typeface="Kaiti SC" charset="-122"/>
              <a:cs typeface="Kaiti SC" charset="-122"/>
              <a:sym typeface="仿宋_GB2312" pitchFamily="49" charset="-122"/>
            </a:endParaRPr>
          </a:p>
        </p:txBody>
      </p:sp>
      <p:sp>
        <p:nvSpPr>
          <p:cNvPr id="40" name="矩形 39"/>
          <p:cNvSpPr/>
          <p:nvPr/>
        </p:nvSpPr>
        <p:spPr>
          <a:xfrm>
            <a:off x="8474087" y="3476969"/>
            <a:ext cx="3347799" cy="584775"/>
          </a:xfrm>
          <a:prstGeom prst="rect">
            <a:avLst/>
          </a:prstGeom>
        </p:spPr>
        <p:txBody>
          <a:bodyPr wrap="square">
            <a:spAutoFit/>
          </a:bodyPr>
          <a:lstStyle/>
          <a:p>
            <a:pPr algn="ctr"/>
            <a:r>
              <a:rPr lang="zh-CN" altLang="en-US" sz="3200" b="1" dirty="0" smtClean="0">
                <a:solidFill>
                  <a:srgbClr val="E31DBD"/>
                </a:solidFill>
                <a:latin typeface="Kaiti SC" charset="-122"/>
                <a:ea typeface="Kaiti SC" charset="-122"/>
                <a:cs typeface="Kaiti SC" charset="-122"/>
              </a:rPr>
              <a:t>能动认识论</a:t>
            </a:r>
            <a:endParaRPr lang="zh-CN" altLang="en-US" sz="3200" b="1" dirty="0">
              <a:solidFill>
                <a:srgbClr val="E31DBD"/>
              </a:solidFill>
              <a:latin typeface="Kaiti SC" charset="-122"/>
              <a:ea typeface="Kaiti SC" charset="-122"/>
              <a:cs typeface="Kaiti SC" charset="-122"/>
            </a:endParaRPr>
          </a:p>
        </p:txBody>
      </p:sp>
      <p:sp>
        <p:nvSpPr>
          <p:cNvPr id="41" name="矩形 40"/>
          <p:cNvSpPr/>
          <p:nvPr/>
        </p:nvSpPr>
        <p:spPr>
          <a:xfrm>
            <a:off x="108510" y="991411"/>
            <a:ext cx="6516534" cy="1477328"/>
          </a:xfrm>
          <a:prstGeom prst="rect">
            <a:avLst/>
          </a:prstGeom>
        </p:spPr>
        <p:txBody>
          <a:bodyPr wrap="square">
            <a:spAutoFit/>
          </a:bodyPr>
          <a:lstStyle/>
          <a:p>
            <a:pPr algn="just"/>
            <a:r>
              <a:rPr lang="zh-CN" altLang="en-US" b="1" dirty="0" smtClean="0">
                <a:solidFill>
                  <a:schemeClr val="bg2">
                    <a:lumMod val="25000"/>
                  </a:schemeClr>
                </a:solidFill>
                <a:latin typeface="Kaiti SC" charset="-122"/>
                <a:ea typeface="Kaiti SC" charset="-122"/>
                <a:cs typeface="Kaiti SC" charset="-122"/>
              </a:rPr>
              <a:t>中国哲学史上一般称为“践行”“实行”“行”与“知”对应，主要指道德伦理行为。西方哲学家也有论述，如康德认为实践是理性自主的道德活动，黑格尔认为实践是主观改造客观对象的创造性精神活动，费尔巴哈把实践与物质性活动联系起来，但仅限于日常生活活动，并将实践等同于生物适应环境的活动。</a:t>
            </a:r>
            <a:endParaRPr lang="zh-CN" altLang="en-US" b="1" i="0" dirty="0" smtClean="0">
              <a:solidFill>
                <a:schemeClr val="bg2">
                  <a:lumMod val="25000"/>
                </a:schemeClr>
              </a:solidFill>
              <a:latin typeface="Kaiti SC" charset="-122"/>
              <a:ea typeface="Kaiti SC" charset="-122"/>
              <a:cs typeface="Kaiti SC" charset="-122"/>
            </a:endParaRPr>
          </a:p>
        </p:txBody>
      </p:sp>
      <p:sp>
        <p:nvSpPr>
          <p:cNvPr id="43" name="矩形 42"/>
          <p:cNvSpPr/>
          <p:nvPr/>
        </p:nvSpPr>
        <p:spPr>
          <a:xfrm>
            <a:off x="412934" y="4798562"/>
            <a:ext cx="4597605" cy="1754326"/>
          </a:xfrm>
          <a:prstGeom prst="rect">
            <a:avLst/>
          </a:prstGeom>
        </p:spPr>
        <p:txBody>
          <a:bodyPr wrap="square">
            <a:spAutoFit/>
          </a:bodyPr>
          <a:lstStyle/>
          <a:p>
            <a:r>
              <a:rPr lang="zh-CN" altLang="en-US" b="1" dirty="0" smtClean="0">
                <a:solidFill>
                  <a:schemeClr val="bg2">
                    <a:lumMod val="25000"/>
                  </a:schemeClr>
                </a:solidFill>
                <a:latin typeface="Kaiti SC" charset="-122"/>
                <a:ea typeface="Kaiti SC" charset="-122"/>
                <a:cs typeface="Kaiti SC" charset="-122"/>
              </a:rPr>
              <a:t>马克思认为实践是感性的‘对象性的物质活动，全部社会生活在本质上是实践的。</a:t>
            </a:r>
            <a:endParaRPr lang="en-US" altLang="zh-CN" b="1" dirty="0" smtClean="0">
              <a:solidFill>
                <a:schemeClr val="bg2">
                  <a:lumMod val="25000"/>
                </a:schemeClr>
              </a:solidFill>
              <a:latin typeface="Kaiti SC" charset="-122"/>
              <a:ea typeface="Kaiti SC" charset="-122"/>
              <a:cs typeface="Kaiti SC" charset="-122"/>
            </a:endParaRPr>
          </a:p>
          <a:p>
            <a:endParaRPr lang="en-US" altLang="zh-CN" b="1" dirty="0" smtClean="0">
              <a:solidFill>
                <a:schemeClr val="bg2">
                  <a:lumMod val="25000"/>
                </a:schemeClr>
              </a:solidFill>
              <a:latin typeface="Kaiti SC" charset="-122"/>
              <a:ea typeface="Kaiti SC" charset="-122"/>
              <a:cs typeface="Kaiti SC" charset="-122"/>
            </a:endParaRPr>
          </a:p>
          <a:p>
            <a:endParaRPr lang="en-US" altLang="zh-CN" b="1" dirty="0" smtClean="0">
              <a:solidFill>
                <a:schemeClr val="bg2">
                  <a:lumMod val="25000"/>
                </a:schemeClr>
              </a:solidFill>
              <a:latin typeface="Kaiti SC" charset="-122"/>
              <a:ea typeface="Kaiti SC" charset="-122"/>
              <a:cs typeface="Kaiti SC" charset="-122"/>
            </a:endParaRPr>
          </a:p>
          <a:p>
            <a:r>
              <a:rPr lang="zh-CN" altLang="en-US" b="1" dirty="0" smtClean="0">
                <a:solidFill>
                  <a:srgbClr val="FF0000"/>
                </a:solidFill>
                <a:latin typeface="Kaiti SC" charset="-122"/>
                <a:ea typeface="Kaiti SC" charset="-122"/>
                <a:cs typeface="Kaiti SC" charset="-122"/>
              </a:rPr>
              <a:t>哲学家们只是用不同的方式解释世界，而问题在于改变世界。</a:t>
            </a:r>
            <a:endParaRPr lang="zh-CN" altLang="en-US" b="1" dirty="0">
              <a:solidFill>
                <a:srgbClr val="FF0000"/>
              </a:solidFill>
              <a:latin typeface="Kaiti SC" charset="-122"/>
              <a:ea typeface="Kaiti SC" charset="-122"/>
              <a:cs typeface="Kaiti SC" charset="-122"/>
            </a:endParaRPr>
          </a:p>
        </p:txBody>
      </p:sp>
      <p:sp>
        <p:nvSpPr>
          <p:cNvPr id="58" name="Freeform 76"/>
          <p:cNvSpPr>
            <a:spLocks noEditPoints="1"/>
          </p:cNvSpPr>
          <p:nvPr/>
        </p:nvSpPr>
        <p:spPr bwMode="auto">
          <a:xfrm>
            <a:off x="9123390" y="1369686"/>
            <a:ext cx="1818130" cy="1383884"/>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1">
              <a:lumMod val="75000"/>
              <a:alpha val="43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
        <p:nvSpPr>
          <p:cNvPr id="7" name="矩形 6"/>
          <p:cNvSpPr/>
          <p:nvPr/>
        </p:nvSpPr>
        <p:spPr>
          <a:xfrm>
            <a:off x="8381497" y="1464956"/>
            <a:ext cx="3735321" cy="584775"/>
          </a:xfrm>
          <a:prstGeom prst="rect">
            <a:avLst/>
          </a:prstGeom>
        </p:spPr>
        <p:txBody>
          <a:bodyPr wrap="square">
            <a:spAutoFit/>
          </a:bodyPr>
          <a:lstStyle/>
          <a:p>
            <a:pPr algn="ctr">
              <a:buClr>
                <a:schemeClr val="folHlink"/>
              </a:buClr>
              <a:buSzPct val="120000"/>
            </a:pPr>
            <a:r>
              <a:rPr lang="zh-CN" altLang="en-US" sz="3200" b="1" i="0" dirty="0" smtClean="0">
                <a:latin typeface="Kaiti SC" charset="-122"/>
                <a:ea typeface="Kaiti SC" charset="-122"/>
                <a:cs typeface="Kaiti SC" charset="-122"/>
              </a:rPr>
              <a:t>哲学史上的实践</a:t>
            </a:r>
            <a:endParaRPr lang="zh-CN" altLang="en-US" sz="3200" b="1" i="0" dirty="0">
              <a:latin typeface="Kaiti SC" charset="-122"/>
              <a:ea typeface="Kaiti SC" charset="-122"/>
              <a:cs typeface="Kaiti SC" charset="-122"/>
            </a:endParaRPr>
          </a:p>
        </p:txBody>
      </p:sp>
      <p:sp>
        <p:nvSpPr>
          <p:cNvPr id="9" name="矩形 8"/>
          <p:cNvSpPr/>
          <p:nvPr/>
        </p:nvSpPr>
        <p:spPr>
          <a:xfrm>
            <a:off x="5343896" y="4662129"/>
            <a:ext cx="6772922" cy="2031325"/>
          </a:xfrm>
          <a:prstGeom prst="rect">
            <a:avLst/>
          </a:prstGeom>
        </p:spPr>
        <p:txBody>
          <a:bodyPr wrap="square">
            <a:spAutoFit/>
          </a:bodyPr>
          <a:lstStyle/>
          <a:p>
            <a:r>
              <a:rPr lang="en-US" altLang="zh-CN" b="1" dirty="0">
                <a:solidFill>
                  <a:schemeClr val="bg2">
                    <a:lumMod val="25000"/>
                  </a:schemeClr>
                </a:solidFill>
                <a:latin typeface="Kaiti SC" charset="-122"/>
                <a:ea typeface="Kaiti SC" charset="-122"/>
                <a:cs typeface="Kaiti SC" charset="-122"/>
              </a:rPr>
              <a:t> </a:t>
            </a:r>
            <a:r>
              <a:rPr lang="zh-CN" altLang="en-US" b="1" dirty="0">
                <a:solidFill>
                  <a:schemeClr val="bg2">
                    <a:lumMod val="25000"/>
                  </a:schemeClr>
                </a:solidFill>
                <a:latin typeface="Kaiti SC" charset="-122"/>
                <a:ea typeface="Kaiti SC" charset="-122"/>
                <a:cs typeface="Kaiti SC" charset="-122"/>
              </a:rPr>
              <a:t>马克思主义引入了实践的概念</a:t>
            </a:r>
            <a:r>
              <a:rPr lang="zh-CN" altLang="en-US" b="1" dirty="0" smtClean="0">
                <a:solidFill>
                  <a:schemeClr val="bg2">
                    <a:lumMod val="25000"/>
                  </a:schemeClr>
                </a:solidFill>
                <a:latin typeface="Kaiti SC" charset="-122"/>
                <a:ea typeface="Kaiti SC" charset="-122"/>
                <a:cs typeface="Kaiti SC" charset="-122"/>
              </a:rPr>
              <a:t>，引入了辩证法，创建</a:t>
            </a:r>
            <a:r>
              <a:rPr lang="zh-CN" altLang="en-US" b="1" dirty="0">
                <a:solidFill>
                  <a:schemeClr val="bg2">
                    <a:lumMod val="25000"/>
                  </a:schemeClr>
                </a:solidFill>
                <a:latin typeface="Kaiti SC" charset="-122"/>
                <a:ea typeface="Kaiti SC" charset="-122"/>
                <a:cs typeface="Kaiti SC" charset="-122"/>
              </a:rPr>
              <a:t>了能动的反映论，认为认识是主体对客体的能动反映，具有两个特点</a:t>
            </a:r>
            <a:r>
              <a:rPr lang="zh-CN" altLang="en-US" b="1" dirty="0">
                <a:solidFill>
                  <a:schemeClr val="bg2">
                    <a:lumMod val="25000"/>
                  </a:schemeClr>
                </a:solidFill>
                <a:latin typeface="Kaiti SC" charset="-122"/>
                <a:ea typeface="Kaiti SC" charset="-122"/>
                <a:cs typeface="Kaiti SC" charset="-122"/>
                <a:sym typeface="Wingdings" charset="2"/>
              </a:rPr>
              <a:t>：</a:t>
            </a:r>
            <a:endParaRPr lang="en-US" altLang="zh-CN" b="1" dirty="0">
              <a:solidFill>
                <a:schemeClr val="bg2">
                  <a:lumMod val="25000"/>
                </a:schemeClr>
              </a:solidFill>
              <a:latin typeface="Kaiti SC" charset="-122"/>
              <a:ea typeface="Kaiti SC" charset="-122"/>
              <a:cs typeface="Kaiti SC" charset="-122"/>
              <a:sym typeface="Wingdings" charset="2"/>
            </a:endParaRPr>
          </a:p>
          <a:p>
            <a:r>
              <a:rPr lang="zh-CN" altLang="en-US" b="1" dirty="0">
                <a:solidFill>
                  <a:schemeClr val="bg2">
                    <a:lumMod val="25000"/>
                  </a:schemeClr>
                </a:solidFill>
                <a:latin typeface="Kaiti SC" charset="-122"/>
                <a:ea typeface="Kaiti SC" charset="-122"/>
                <a:cs typeface="Kaiti SC" charset="-122"/>
                <a:sym typeface="Wingdings" charset="2"/>
              </a:rPr>
              <a:t>（</a:t>
            </a:r>
            <a:r>
              <a:rPr lang="en-US" altLang="zh-CN" b="1" dirty="0">
                <a:solidFill>
                  <a:schemeClr val="bg2">
                    <a:lumMod val="25000"/>
                  </a:schemeClr>
                </a:solidFill>
                <a:latin typeface="Kaiti SC" charset="-122"/>
                <a:ea typeface="Kaiti SC" charset="-122"/>
                <a:cs typeface="Kaiti SC" charset="-122"/>
                <a:sym typeface="Wingdings" charset="2"/>
              </a:rPr>
              <a:t>1</a:t>
            </a:r>
            <a:r>
              <a:rPr lang="zh-CN" altLang="en-US" b="1" dirty="0">
                <a:solidFill>
                  <a:schemeClr val="bg2">
                    <a:lumMod val="25000"/>
                  </a:schemeClr>
                </a:solidFill>
                <a:latin typeface="Kaiti SC" charset="-122"/>
                <a:ea typeface="Kaiti SC" charset="-122"/>
                <a:cs typeface="Kaiti SC" charset="-122"/>
                <a:sym typeface="Wingdings" charset="2"/>
              </a:rPr>
              <a:t>）反映具有摹写性，指人的认识作为对客观事物的反映，必然要以客观事物为原型。</a:t>
            </a:r>
            <a:endParaRPr lang="en-US" altLang="zh-CN" b="1" dirty="0">
              <a:solidFill>
                <a:schemeClr val="bg2">
                  <a:lumMod val="25000"/>
                </a:schemeClr>
              </a:solidFill>
              <a:latin typeface="Kaiti SC" charset="-122"/>
              <a:ea typeface="Kaiti SC" charset="-122"/>
              <a:cs typeface="Kaiti SC" charset="-122"/>
              <a:sym typeface="Wingdings" charset="2"/>
            </a:endParaRPr>
          </a:p>
          <a:p>
            <a:r>
              <a:rPr lang="zh-CN" altLang="en-US" b="1" dirty="0">
                <a:solidFill>
                  <a:schemeClr val="bg2">
                    <a:lumMod val="25000"/>
                  </a:schemeClr>
                </a:solidFill>
                <a:latin typeface="Kaiti SC" charset="-122"/>
                <a:ea typeface="Kaiti SC" charset="-122"/>
                <a:cs typeface="Kaiti SC" charset="-122"/>
                <a:sym typeface="Wingdings" charset="2"/>
              </a:rPr>
              <a:t>（</a:t>
            </a:r>
            <a:r>
              <a:rPr lang="en-US" altLang="zh-CN" b="1" dirty="0">
                <a:solidFill>
                  <a:schemeClr val="bg2">
                    <a:lumMod val="25000"/>
                  </a:schemeClr>
                </a:solidFill>
                <a:latin typeface="Kaiti SC" charset="-122"/>
                <a:ea typeface="Kaiti SC" charset="-122"/>
                <a:cs typeface="Kaiti SC" charset="-122"/>
                <a:sym typeface="Wingdings" charset="2"/>
              </a:rPr>
              <a:t>2</a:t>
            </a:r>
            <a:r>
              <a:rPr lang="zh-CN" altLang="en-US" b="1" dirty="0">
                <a:solidFill>
                  <a:schemeClr val="bg2">
                    <a:lumMod val="25000"/>
                  </a:schemeClr>
                </a:solidFill>
                <a:latin typeface="Kaiti SC" charset="-122"/>
                <a:ea typeface="Kaiti SC" charset="-122"/>
                <a:cs typeface="Kaiti SC" charset="-122"/>
                <a:sym typeface="Wingdings" charset="2"/>
              </a:rPr>
              <a:t>）反映具有创造性，指在反映过程中，不仅有人对对象信息的接受，而且还有人对对象信息的分析、选择、运演、重组、整合和建构。</a:t>
            </a:r>
            <a:endParaRPr lang="zh-CN" altLang="en-US" b="1" dirty="0">
              <a:solidFill>
                <a:schemeClr val="bg2">
                  <a:lumMod val="25000"/>
                </a:schemeClr>
              </a:solidFill>
              <a:latin typeface="Kaiti SC" charset="-122"/>
              <a:ea typeface="Kaiti SC" charset="-122"/>
              <a:cs typeface="Kaiti SC" charset="-122"/>
            </a:endParaRPr>
          </a:p>
        </p:txBody>
      </p:sp>
    </p:spTree>
    <p:extLst>
      <p:ext uri="{BB962C8B-B14F-4D97-AF65-F5344CB8AC3E}">
        <p14:creationId xmlns="" xmlns:p14="http://schemas.microsoft.com/office/powerpoint/2010/main" val="1647963496"/>
      </p:ext>
    </p:extLst>
  </p:cSld>
  <p:clrMapOvr>
    <a:masterClrMapping/>
  </p:clrMapOvr>
  <p:transition>
    <p:wedg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4215741"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实践</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实践的本质</a:t>
            </a:r>
            <a:endParaRPr kumimoji="1" lang="zh-CN" altLang="en-US" sz="3200" b="1" dirty="0">
              <a:latin typeface="Kaiti SC" charset="-122"/>
              <a:ea typeface="Kaiti SC" charset="-122"/>
              <a:cs typeface="Kaiti SC" charset="-122"/>
            </a:endParaRPr>
          </a:p>
        </p:txBody>
      </p:sp>
      <p:sp>
        <p:nvSpPr>
          <p:cNvPr id="3" name="AutoShape 4"/>
          <p:cNvSpPr/>
          <p:nvPr/>
        </p:nvSpPr>
        <p:spPr bwMode="auto">
          <a:xfrm rot="9660000" flipH="1">
            <a:off x="1300887" y="1196105"/>
            <a:ext cx="3082925" cy="4388099"/>
          </a:xfrm>
          <a:prstGeom prst="rtTriangle">
            <a:avLst/>
          </a:prstGeom>
          <a:solidFill>
            <a:srgbClr val="5A1B58">
              <a:alpha val="21000"/>
            </a:srgbClr>
          </a:solidFill>
          <a:ln w="9525">
            <a:noFill/>
            <a:miter/>
          </a:ln>
        </p:spPr>
        <p:txBody>
          <a:bodyPr anchor="ctr"/>
          <a:lstStyle/>
          <a:p>
            <a:pPr eaLnBrk="1" fontAlgn="auto" hangingPunct="1">
              <a:spcBef>
                <a:spcPts val="0"/>
              </a:spcBef>
              <a:spcAft>
                <a:spcPts val="0"/>
              </a:spcAft>
              <a:defRPr/>
            </a:pPr>
            <a:endParaRPr lang="zh-CN" altLang="en-US" sz="5000" dirty="0">
              <a:latin typeface="Arial" panose="020B0604020202020204" pitchFamily="34" charset="0"/>
              <a:ea typeface="宋体" panose="02010600030101010101" pitchFamily="2" charset="-122"/>
              <a:cs typeface="+mn-cs"/>
            </a:endParaRPr>
          </a:p>
        </p:txBody>
      </p:sp>
      <p:grpSp>
        <p:nvGrpSpPr>
          <p:cNvPr id="4" name="Group 3"/>
          <p:cNvGrpSpPr>
            <a:grpSpLocks/>
          </p:cNvGrpSpPr>
          <p:nvPr/>
        </p:nvGrpSpPr>
        <p:grpSpPr bwMode="auto">
          <a:xfrm rot="-1140000">
            <a:off x="1276659" y="997414"/>
            <a:ext cx="3082925" cy="4594225"/>
            <a:chOff x="0" y="0"/>
            <a:chExt cx="3748" cy="5795"/>
          </a:xfrm>
        </p:grpSpPr>
        <p:sp>
          <p:nvSpPr>
            <p:cNvPr id="5" name="AutoShape 4"/>
            <p:cNvSpPr/>
            <p:nvPr/>
          </p:nvSpPr>
          <p:spPr>
            <a:xfrm rot="-10800000" flipH="1">
              <a:off x="-10" y="254"/>
              <a:ext cx="3748" cy="5535"/>
            </a:xfrm>
            <a:prstGeom prst="rtTriangle">
              <a:avLst/>
            </a:prstGeom>
            <a:solidFill>
              <a:srgbClr val="5A1B58">
                <a:alpha val="21000"/>
              </a:srgbClr>
            </a:solidFill>
            <a:ln w="9525">
              <a:noFill/>
              <a:miter/>
            </a:ln>
          </p:spPr>
          <p:txBody>
            <a:bodyPr anchor="ctr"/>
            <a:lstStyle/>
            <a:p>
              <a:pPr eaLnBrk="1" fontAlgn="auto" hangingPunct="1">
                <a:spcBef>
                  <a:spcPts val="0"/>
                </a:spcBef>
                <a:spcAft>
                  <a:spcPts val="0"/>
                </a:spcAft>
                <a:defRPr/>
              </a:pPr>
              <a:endParaRPr lang="zh-CN" altLang="en-US" sz="5000" dirty="0">
                <a:latin typeface="Arial" panose="020B0604020202020204" pitchFamily="34" charset="0"/>
                <a:ea typeface="宋体" panose="02010600030101010101" pitchFamily="2" charset="-122"/>
                <a:cs typeface="+mn-cs"/>
              </a:endParaRPr>
            </a:p>
          </p:txBody>
        </p:sp>
        <p:sp>
          <p:nvSpPr>
            <p:cNvPr id="6" name="AutoShape 5"/>
            <p:cNvSpPr/>
            <p:nvPr/>
          </p:nvSpPr>
          <p:spPr>
            <a:xfrm rot="-10800000" flipH="1">
              <a:off x="0" y="-2"/>
              <a:ext cx="3227" cy="5795"/>
            </a:xfrm>
            <a:prstGeom prst="rtTriangle">
              <a:avLst/>
            </a:prstGeom>
            <a:solidFill>
              <a:srgbClr val="5A1B58">
                <a:alpha val="35000"/>
              </a:srgbClr>
            </a:solidFill>
            <a:ln w="9525">
              <a:noFill/>
              <a:miter/>
            </a:ln>
          </p:spPr>
          <p:txBody>
            <a:bodyPr anchor="ctr"/>
            <a:lstStyle/>
            <a:p>
              <a:pPr eaLnBrk="1" fontAlgn="auto" hangingPunct="1">
                <a:spcBef>
                  <a:spcPts val="0"/>
                </a:spcBef>
                <a:spcAft>
                  <a:spcPts val="0"/>
                </a:spcAft>
                <a:defRPr/>
              </a:pPr>
              <a:endParaRPr lang="zh-CN" altLang="en-US" sz="5000" dirty="0">
                <a:latin typeface="Arial" panose="020B0604020202020204" pitchFamily="34" charset="0"/>
                <a:ea typeface="宋体" panose="02010600030101010101" pitchFamily="2" charset="-122"/>
                <a:cs typeface="+mn-cs"/>
              </a:endParaRPr>
            </a:p>
          </p:txBody>
        </p:sp>
      </p:grpSp>
      <p:sp>
        <p:nvSpPr>
          <p:cNvPr id="7" name="Oval 2"/>
          <p:cNvSpPr>
            <a:spLocks noChangeArrowheads="1"/>
          </p:cNvSpPr>
          <p:nvPr/>
        </p:nvSpPr>
        <p:spPr bwMode="auto">
          <a:xfrm flipV="1">
            <a:off x="778059" y="5966521"/>
            <a:ext cx="2613025" cy="173037"/>
          </a:xfrm>
          <a:prstGeom prst="ellipse">
            <a:avLst/>
          </a:prstGeom>
          <a:solidFill>
            <a:schemeClr val="bg1">
              <a:lumMod val="75000"/>
              <a:alpha val="74000"/>
            </a:schemeClr>
          </a:solidFill>
          <a:ln>
            <a:noFill/>
          </a:ln>
          <a:extLst/>
        </p:spPr>
        <p:txBody>
          <a:bodyPr anchor="ctr"/>
          <a:lstStyle>
            <a:lvl1pPr>
              <a:defRPr>
                <a:solidFill>
                  <a:schemeClr val="tx1"/>
                </a:solidFill>
                <a:latin typeface="等线" charset="0"/>
                <a:ea typeface="等线" charset="0"/>
                <a:cs typeface="等线" charset="0"/>
              </a:defRPr>
            </a:lvl1pPr>
            <a:lvl2pPr marL="742950" indent="-285750">
              <a:defRPr>
                <a:solidFill>
                  <a:schemeClr val="tx1"/>
                </a:solidFill>
                <a:latin typeface="等线" charset="0"/>
                <a:ea typeface="等线" charset="0"/>
                <a:cs typeface="等线" charset="0"/>
              </a:defRPr>
            </a:lvl2pPr>
            <a:lvl3pPr marL="1143000" indent="-228600">
              <a:defRPr>
                <a:solidFill>
                  <a:schemeClr val="tx1"/>
                </a:solidFill>
                <a:latin typeface="等线" charset="0"/>
                <a:ea typeface="等线" charset="0"/>
                <a:cs typeface="等线" charset="0"/>
              </a:defRPr>
            </a:lvl3pPr>
            <a:lvl4pPr marL="1600200" indent="-228600">
              <a:defRPr>
                <a:solidFill>
                  <a:schemeClr val="tx1"/>
                </a:solidFill>
                <a:latin typeface="等线" charset="0"/>
                <a:ea typeface="等线" charset="0"/>
                <a:cs typeface="等线" charset="0"/>
              </a:defRPr>
            </a:lvl4pPr>
            <a:lvl5pPr marL="2057400" indent="-228600">
              <a:defRPr>
                <a:solidFill>
                  <a:schemeClr val="tx1"/>
                </a:solidFill>
                <a:latin typeface="等线" charset="0"/>
                <a:ea typeface="等线" charset="0"/>
                <a:cs typeface="等线" charset="0"/>
              </a:defRPr>
            </a:lvl5pPr>
            <a:lvl6pPr marL="2514600" indent="-228600" fontAlgn="base">
              <a:spcBef>
                <a:spcPct val="0"/>
              </a:spcBef>
              <a:spcAft>
                <a:spcPct val="0"/>
              </a:spcAft>
              <a:defRPr>
                <a:solidFill>
                  <a:schemeClr val="tx1"/>
                </a:solidFill>
                <a:latin typeface="等线" charset="0"/>
                <a:ea typeface="等线" charset="0"/>
                <a:cs typeface="等线" charset="0"/>
              </a:defRPr>
            </a:lvl6pPr>
            <a:lvl7pPr marL="2971800" indent="-228600" fontAlgn="base">
              <a:spcBef>
                <a:spcPct val="0"/>
              </a:spcBef>
              <a:spcAft>
                <a:spcPct val="0"/>
              </a:spcAft>
              <a:defRPr>
                <a:solidFill>
                  <a:schemeClr val="tx1"/>
                </a:solidFill>
                <a:latin typeface="等线" charset="0"/>
                <a:ea typeface="等线" charset="0"/>
                <a:cs typeface="等线" charset="0"/>
              </a:defRPr>
            </a:lvl7pPr>
            <a:lvl8pPr marL="3429000" indent="-228600" fontAlgn="base">
              <a:spcBef>
                <a:spcPct val="0"/>
              </a:spcBef>
              <a:spcAft>
                <a:spcPct val="0"/>
              </a:spcAft>
              <a:defRPr>
                <a:solidFill>
                  <a:schemeClr val="tx1"/>
                </a:solidFill>
                <a:latin typeface="等线" charset="0"/>
                <a:ea typeface="等线" charset="0"/>
                <a:cs typeface="等线" charset="0"/>
              </a:defRPr>
            </a:lvl8pPr>
            <a:lvl9pPr marL="3886200" indent="-228600" fontAlgn="base">
              <a:spcBef>
                <a:spcPct val="0"/>
              </a:spcBef>
              <a:spcAft>
                <a:spcPct val="0"/>
              </a:spcAft>
              <a:defRPr>
                <a:solidFill>
                  <a:schemeClr val="tx1"/>
                </a:solidFill>
                <a:latin typeface="等线" charset="0"/>
                <a:ea typeface="等线" charset="0"/>
                <a:cs typeface="等线" charset="0"/>
              </a:defRPr>
            </a:lvl9pPr>
          </a:lstStyle>
          <a:p>
            <a:pPr eaLnBrk="1" hangingPunct="1">
              <a:defRPr/>
            </a:pPr>
            <a:endParaRPr lang="zh-CN" altLang="en-US" sz="5000">
              <a:latin typeface="Arial" charset="0"/>
              <a:ea typeface="宋体" charset="0"/>
              <a:cs typeface="宋体" charset="0"/>
            </a:endParaRPr>
          </a:p>
        </p:txBody>
      </p:sp>
      <p:sp>
        <p:nvSpPr>
          <p:cNvPr id="10" name="文本框 9"/>
          <p:cNvSpPr txBox="1"/>
          <p:nvPr/>
        </p:nvSpPr>
        <p:spPr>
          <a:xfrm>
            <a:off x="5111617" y="2767046"/>
            <a:ext cx="5424266" cy="461665"/>
          </a:xfrm>
          <a:prstGeom prst="rect">
            <a:avLst/>
          </a:prstGeom>
          <a:noFill/>
        </p:spPr>
        <p:txBody>
          <a:bodyPr wrap="square" rtlCol="0">
            <a:spAutoFit/>
            <a:scene3d>
              <a:camera prst="orthographicFront"/>
              <a:lightRig rig="threePt" dir="t"/>
            </a:scene3d>
          </a:bodyPr>
          <a:lstStyle/>
          <a:p>
            <a:r>
              <a:rPr lang="en-US" altLang="zh-CN" sz="2400" dirty="0">
                <a:solidFill>
                  <a:srgbClr val="0070C0"/>
                </a:solidFill>
                <a:effectLst>
                  <a:outerShdw blurRad="38100" dist="19050" dir="2700000" algn="tl" rotWithShape="0">
                    <a:schemeClr val="dk1">
                      <a:alpha val="40000"/>
                    </a:schemeClr>
                  </a:outerShdw>
                </a:effectLst>
              </a:rPr>
              <a:t>“</a:t>
            </a:r>
            <a:r>
              <a:rPr lang="zh-CN" altLang="en-US" sz="2400" dirty="0">
                <a:solidFill>
                  <a:srgbClr val="0070C0"/>
                </a:solidFill>
                <a:effectLst>
                  <a:outerShdw blurRad="38100" dist="19050" dir="2700000" algn="tl" rotWithShape="0">
                    <a:schemeClr val="dk1">
                      <a:alpha val="40000"/>
                    </a:schemeClr>
                  </a:outerShdw>
                </a:effectLst>
              </a:rPr>
              <a:t>全部社会生活在本质上是实践的</a:t>
            </a:r>
            <a:r>
              <a:rPr lang="en-US" altLang="zh-CN" sz="2400" dirty="0" smtClean="0">
                <a:solidFill>
                  <a:srgbClr val="0070C0"/>
                </a:solidFill>
                <a:effectLst>
                  <a:outerShdw blurRad="38100" dist="19050" dir="2700000" algn="tl" rotWithShape="0">
                    <a:schemeClr val="dk1">
                      <a:alpha val="40000"/>
                    </a:schemeClr>
                  </a:outerShdw>
                </a:effectLst>
              </a:rPr>
              <a:t>”</a:t>
            </a:r>
            <a:r>
              <a:rPr lang="zh-CN" altLang="en-US" sz="2400" dirty="0" smtClean="0">
                <a:solidFill>
                  <a:srgbClr val="0070C0"/>
                </a:solidFill>
                <a:effectLst>
                  <a:outerShdw blurRad="38100" dist="19050" dir="2700000" algn="tl" rotWithShape="0">
                    <a:schemeClr val="dk1">
                      <a:alpha val="40000"/>
                    </a:schemeClr>
                  </a:outerShdw>
                </a:effectLst>
              </a:rPr>
              <a:t>。</a:t>
            </a:r>
            <a:endParaRPr lang="en-US" altLang="zh-CN" sz="2400" dirty="0">
              <a:solidFill>
                <a:srgbClr val="0070C0"/>
              </a:solidFill>
              <a:effectLst>
                <a:outerShdw blurRad="38100" dist="19050" dir="2700000" algn="tl" rotWithShape="0">
                  <a:schemeClr val="dk1">
                    <a:alpha val="40000"/>
                  </a:schemeClr>
                </a:outerShdw>
              </a:effectLst>
            </a:endParaRPr>
          </a:p>
        </p:txBody>
      </p:sp>
      <p:grpSp>
        <p:nvGrpSpPr>
          <p:cNvPr id="12" name="组合 59"/>
          <p:cNvGrpSpPr/>
          <p:nvPr/>
        </p:nvGrpSpPr>
        <p:grpSpPr>
          <a:xfrm>
            <a:off x="3526849" y="3366733"/>
            <a:ext cx="8343761" cy="2506880"/>
            <a:chOff x="1264428" y="1152525"/>
            <a:chExt cx="6847285" cy="2795588"/>
          </a:xfrm>
        </p:grpSpPr>
        <p:sp>
          <p:nvSpPr>
            <p:cNvPr id="13" name="圆角矩形 12"/>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4" name="圆角矩形 13"/>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5" name="矩形 14"/>
          <p:cNvSpPr/>
          <p:nvPr/>
        </p:nvSpPr>
        <p:spPr>
          <a:xfrm>
            <a:off x="4059908" y="3817897"/>
            <a:ext cx="7277642" cy="1569660"/>
          </a:xfrm>
          <a:prstGeom prst="rect">
            <a:avLst/>
          </a:prstGeom>
        </p:spPr>
        <p:txBody>
          <a:bodyPr wrap="square">
            <a:spAutoFit/>
          </a:bodyPr>
          <a:lstStyle/>
          <a:p>
            <a:pPr algn="just"/>
            <a:r>
              <a:rPr lang="zh-CN" altLang="en-US" sz="2400" b="1" dirty="0" smtClean="0">
                <a:solidFill>
                  <a:schemeClr val="bg2">
                    <a:lumMod val="25000"/>
                  </a:schemeClr>
                </a:solidFill>
                <a:latin typeface="Kaiti SC" charset="-122"/>
                <a:ea typeface="Kaiti SC" charset="-122"/>
                <a:cs typeface="Kaiti SC" charset="-122"/>
              </a:rPr>
              <a:t>实践是人类生存和发展的最基本的活动，是人类社会生活的本质，是人</a:t>
            </a:r>
            <a:r>
              <a:rPr lang="zh-CN" altLang="en-US" sz="2400" b="1" dirty="0">
                <a:solidFill>
                  <a:schemeClr val="bg2">
                    <a:lumMod val="25000"/>
                  </a:schemeClr>
                </a:solidFill>
                <a:latin typeface="Kaiti SC" charset="-122"/>
                <a:ea typeface="Kaiti SC" charset="-122"/>
                <a:cs typeface="Kaiti SC" charset="-122"/>
              </a:rPr>
              <a:t>的认识产生和发展的基础，也是真理与价值统一的基础</a:t>
            </a:r>
            <a:r>
              <a:rPr lang="zh-CN" altLang="en-US" sz="2400" b="1" dirty="0" smtClean="0">
                <a:solidFill>
                  <a:schemeClr val="bg2">
                    <a:lumMod val="25000"/>
                  </a:schemeClr>
                </a:solidFill>
                <a:latin typeface="Kaiti SC" charset="-122"/>
                <a:ea typeface="Kaiti SC" charset="-122"/>
                <a:cs typeface="Kaiti SC" charset="-122"/>
              </a:rPr>
              <a:t>。</a:t>
            </a:r>
            <a:endParaRPr lang="en-US" altLang="zh-CN" sz="2400" b="1" dirty="0" smtClean="0">
              <a:solidFill>
                <a:schemeClr val="bg2">
                  <a:lumMod val="25000"/>
                </a:schemeClr>
              </a:solidFill>
              <a:latin typeface="Kaiti SC" charset="-122"/>
              <a:ea typeface="Kaiti SC" charset="-122"/>
              <a:cs typeface="Kaiti SC" charset="-122"/>
            </a:endParaRPr>
          </a:p>
          <a:p>
            <a:pPr algn="just"/>
            <a:r>
              <a:rPr lang="zh-CN" altLang="en-US" sz="2400" b="1" dirty="0" smtClean="0">
                <a:solidFill>
                  <a:srgbClr val="FF0000"/>
                </a:solidFill>
                <a:latin typeface="Kaiti SC" charset="-122"/>
                <a:ea typeface="Kaiti SC" charset="-122"/>
                <a:cs typeface="Kaiti SC" charset="-122"/>
              </a:rPr>
              <a:t>实践</a:t>
            </a:r>
            <a:r>
              <a:rPr lang="zh-CN" altLang="en-US" sz="2400" b="1" dirty="0">
                <a:solidFill>
                  <a:srgbClr val="FF0000"/>
                </a:solidFill>
                <a:latin typeface="Kaiti SC" charset="-122"/>
                <a:ea typeface="Kaiti SC" charset="-122"/>
                <a:cs typeface="Kaiti SC" charset="-122"/>
              </a:rPr>
              <a:t>是</a:t>
            </a:r>
            <a:r>
              <a:rPr lang="zh-CN" altLang="en-US" sz="2400" b="1" dirty="0" smtClean="0">
                <a:solidFill>
                  <a:srgbClr val="FF0000"/>
                </a:solidFill>
                <a:latin typeface="Kaiti SC" charset="-122"/>
                <a:ea typeface="Kaiti SC" charset="-122"/>
                <a:cs typeface="Kaiti SC" charset="-122"/>
              </a:rPr>
              <a:t>人类能动地改造世界的社会性的物质活动</a:t>
            </a:r>
            <a:r>
              <a:rPr lang="zh-CN" altLang="en-US" sz="2400" b="1" dirty="0">
                <a:solidFill>
                  <a:srgbClr val="FF0000"/>
                </a:solidFill>
                <a:latin typeface="Kaiti SC" charset="-122"/>
                <a:ea typeface="Kaiti SC" charset="-122"/>
                <a:cs typeface="Kaiti SC" charset="-122"/>
              </a:rPr>
              <a:t>。</a:t>
            </a:r>
          </a:p>
        </p:txBody>
      </p:sp>
      <p:sp>
        <p:nvSpPr>
          <p:cNvPr id="19" name="Bent Arrow 5"/>
          <p:cNvSpPr/>
          <p:nvPr/>
        </p:nvSpPr>
        <p:spPr>
          <a:xfrm>
            <a:off x="5694199" y="1097810"/>
            <a:ext cx="1109390" cy="1487047"/>
          </a:xfrm>
          <a:prstGeom prst="bentArrow">
            <a:avLst>
              <a:gd name="adj1" fmla="val 4167"/>
              <a:gd name="adj2" fmla="val 5833"/>
              <a:gd name="adj3" fmla="val 13750"/>
              <a:gd name="adj4" fmla="val 484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Bent Arrow 11"/>
          <p:cNvSpPr/>
          <p:nvPr/>
        </p:nvSpPr>
        <p:spPr>
          <a:xfrm>
            <a:off x="5694199" y="2017444"/>
            <a:ext cx="1123096" cy="532090"/>
          </a:xfrm>
          <a:prstGeom prst="bentArrow">
            <a:avLst>
              <a:gd name="adj1" fmla="val 6138"/>
              <a:gd name="adj2" fmla="val 8344"/>
              <a:gd name="adj3" fmla="val 17656"/>
              <a:gd name="adj4" fmla="val 43750"/>
            </a:avLst>
          </a:prstGeom>
          <a:solidFill>
            <a:srgbClr val="6A1F5F">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3" name="Bent Arrow 5"/>
          <p:cNvSpPr/>
          <p:nvPr/>
        </p:nvSpPr>
        <p:spPr>
          <a:xfrm>
            <a:off x="5694245" y="1557195"/>
            <a:ext cx="1136756" cy="992340"/>
          </a:xfrm>
          <a:prstGeom prst="bentArrow">
            <a:avLst>
              <a:gd name="adj1" fmla="val 4167"/>
              <a:gd name="adj2" fmla="val 5833"/>
              <a:gd name="adj3" fmla="val 13750"/>
              <a:gd name="adj4" fmla="val 43750"/>
            </a:avLst>
          </a:prstGeom>
          <a:solidFill>
            <a:schemeClr val="accent1">
              <a:lumMod val="7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4" name="文本框 23"/>
          <p:cNvSpPr txBox="1"/>
          <p:nvPr/>
        </p:nvSpPr>
        <p:spPr>
          <a:xfrm>
            <a:off x="4924345" y="324345"/>
            <a:ext cx="615553" cy="2465699"/>
          </a:xfrm>
          <a:prstGeom prst="rect">
            <a:avLst/>
          </a:prstGeom>
          <a:noFill/>
        </p:spPr>
        <p:txBody>
          <a:bodyPr vert="eaVert" wrap="square" rtlCol="0">
            <a:spAutoFit/>
          </a:bodyPr>
          <a:lstStyle/>
          <a:p>
            <a:r>
              <a:rPr kumimoji="1" lang="zh-CN" altLang="en-US" sz="2800" b="1" dirty="0" smtClean="0">
                <a:solidFill>
                  <a:srgbClr val="7B3971"/>
                </a:solidFill>
                <a:latin typeface="Kaiti SC" charset="-122"/>
                <a:ea typeface="Kaiti SC" charset="-122"/>
                <a:cs typeface="Kaiti SC" charset="-122"/>
              </a:rPr>
              <a:t>三个基本特征</a:t>
            </a:r>
            <a:endParaRPr kumimoji="1" lang="zh-CN" altLang="en-US" sz="2800" b="1" dirty="0">
              <a:solidFill>
                <a:srgbClr val="7B3971"/>
              </a:solidFill>
              <a:latin typeface="Kaiti SC" charset="-122"/>
              <a:ea typeface="Kaiti SC" charset="-122"/>
              <a:cs typeface="Kaiti SC" charset="-122"/>
            </a:endParaRPr>
          </a:p>
        </p:txBody>
      </p:sp>
      <p:sp>
        <p:nvSpPr>
          <p:cNvPr id="26" name="矩形 25"/>
          <p:cNvSpPr/>
          <p:nvPr/>
        </p:nvSpPr>
        <p:spPr>
          <a:xfrm>
            <a:off x="6957890" y="895291"/>
            <a:ext cx="3300904" cy="461665"/>
          </a:xfrm>
          <a:prstGeom prst="rect">
            <a:avLst/>
          </a:prstGeom>
        </p:spPr>
        <p:txBody>
          <a:bodyPr wrap="none">
            <a:spAutoFit/>
          </a:bodyPr>
          <a:lstStyle/>
          <a:p>
            <a:pPr marL="342900" indent="-342900">
              <a:buClr>
                <a:srgbClr val="7B3971"/>
              </a:buClr>
              <a:buFont typeface="ZapfDingbatsITC" charset="0"/>
              <a:buChar char="✤"/>
            </a:pPr>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实践具有</a:t>
            </a:r>
            <a:r>
              <a:rPr lang="zh-CN" altLang="en-US" sz="2400" b="1" dirty="0" smtClean="0">
                <a:solidFill>
                  <a:srgbClr val="FF0000"/>
                </a:solidFill>
                <a:effectLst>
                  <a:outerShdw blurRad="38100" dist="19050" dir="2700000" algn="tl" rotWithShape="0">
                    <a:schemeClr val="dk1">
                      <a:alpha val="40000"/>
                    </a:schemeClr>
                  </a:outerShdw>
                </a:effectLst>
                <a:latin typeface="Kaiti SC" charset="-122"/>
                <a:ea typeface="Kaiti SC" charset="-122"/>
                <a:cs typeface="Kaiti SC" charset="-122"/>
              </a:rPr>
              <a:t>直接现实性</a:t>
            </a:r>
            <a:endParaRPr lang="zh-CN" altLang="en-US" sz="2400" b="1" dirty="0">
              <a:solidFill>
                <a:srgbClr val="FF0000"/>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27" name="矩形 26"/>
          <p:cNvSpPr/>
          <p:nvPr/>
        </p:nvSpPr>
        <p:spPr>
          <a:xfrm>
            <a:off x="6957890" y="1398118"/>
            <a:ext cx="3300904" cy="461665"/>
          </a:xfrm>
          <a:prstGeom prst="rect">
            <a:avLst/>
          </a:prstGeom>
        </p:spPr>
        <p:txBody>
          <a:bodyPr wrap="none">
            <a:spAutoFit/>
          </a:bodyPr>
          <a:lstStyle/>
          <a:p>
            <a:pPr marL="342900" indent="-342900">
              <a:buClr>
                <a:srgbClr val="7B3971"/>
              </a:buClr>
              <a:buFont typeface="ZapfDingbatsITC" charset="0"/>
              <a:buChar char="✤"/>
            </a:pPr>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实践具有</a:t>
            </a:r>
            <a:r>
              <a:rPr lang="zh-CN" altLang="en-US" sz="2400" b="1" dirty="0" smtClean="0">
                <a:solidFill>
                  <a:srgbClr val="FF0000"/>
                </a:solidFill>
                <a:effectLst>
                  <a:outerShdw blurRad="38100" dist="19050" dir="2700000" algn="tl" rotWithShape="0">
                    <a:schemeClr val="dk1">
                      <a:alpha val="40000"/>
                    </a:schemeClr>
                  </a:outerShdw>
                </a:effectLst>
                <a:latin typeface="Kaiti SC" charset="-122"/>
                <a:ea typeface="Kaiti SC" charset="-122"/>
                <a:cs typeface="Kaiti SC" charset="-122"/>
              </a:rPr>
              <a:t>主观能动性</a:t>
            </a:r>
            <a:endParaRPr lang="zh-CN" altLang="en-US" sz="2400" b="1" dirty="0">
              <a:solidFill>
                <a:srgbClr val="FF0000"/>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28" name="矩形 27"/>
          <p:cNvSpPr/>
          <p:nvPr/>
        </p:nvSpPr>
        <p:spPr>
          <a:xfrm>
            <a:off x="6957890" y="1936918"/>
            <a:ext cx="3300904" cy="461665"/>
          </a:xfrm>
          <a:prstGeom prst="rect">
            <a:avLst/>
          </a:prstGeom>
        </p:spPr>
        <p:txBody>
          <a:bodyPr wrap="none">
            <a:spAutoFit/>
          </a:bodyPr>
          <a:lstStyle/>
          <a:p>
            <a:pPr marL="342900" indent="-342900">
              <a:buClr>
                <a:srgbClr val="7B3971"/>
              </a:buClr>
              <a:buFont typeface="ZapfDingbatsITC" charset="0"/>
              <a:buChar char="✤"/>
            </a:pPr>
            <a:r>
              <a:rPr lang="zh-CN" altLang="en-US" sz="2400" b="1"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rPr>
              <a:t>实践具有</a:t>
            </a:r>
            <a:r>
              <a:rPr lang="zh-CN" altLang="en-US" sz="2400" b="1" dirty="0" smtClean="0">
                <a:solidFill>
                  <a:srgbClr val="FF0000"/>
                </a:solidFill>
                <a:effectLst>
                  <a:outerShdw blurRad="38100" dist="19050" dir="2700000" algn="tl" rotWithShape="0">
                    <a:schemeClr val="dk1">
                      <a:alpha val="40000"/>
                    </a:schemeClr>
                  </a:outerShdw>
                </a:effectLst>
                <a:latin typeface="Kaiti SC" charset="-122"/>
                <a:ea typeface="Kaiti SC" charset="-122"/>
                <a:cs typeface="Kaiti SC" charset="-122"/>
              </a:rPr>
              <a:t>社会历史性</a:t>
            </a:r>
            <a:endParaRPr lang="zh-CN" altLang="en-US" sz="2400" b="1" dirty="0">
              <a:solidFill>
                <a:srgbClr val="FF0000"/>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sp>
        <p:nvSpPr>
          <p:cNvPr id="31" name="Freeform 76"/>
          <p:cNvSpPr>
            <a:spLocks noEditPoints="1"/>
          </p:cNvSpPr>
          <p:nvPr/>
        </p:nvSpPr>
        <p:spPr bwMode="auto">
          <a:xfrm>
            <a:off x="10150483" y="2532699"/>
            <a:ext cx="1454735" cy="1046186"/>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2">
              <a:lumMod val="75000"/>
              <a:alpha val="61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gency FB" panose="020B0503020202020204" pitchFamily="34" charset="0"/>
            </a:endParaRPr>
          </a:p>
        </p:txBody>
      </p:sp>
      <p:sp>
        <p:nvSpPr>
          <p:cNvPr id="25" name="矩形 24"/>
          <p:cNvSpPr/>
          <p:nvPr/>
        </p:nvSpPr>
        <p:spPr>
          <a:xfrm>
            <a:off x="3889516" y="5976280"/>
            <a:ext cx="7725747" cy="587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BDB513"/>
                </a:solidFill>
              </a:rPr>
              <a:t>哲学家们只是用不同的方式解释世界，问题在于改变世界。</a:t>
            </a:r>
            <a:endParaRPr lang="zh-CN" altLang="en-US" dirty="0">
              <a:solidFill>
                <a:srgbClr val="BDB513"/>
              </a:solidFill>
            </a:endParaRPr>
          </a:p>
        </p:txBody>
      </p:sp>
    </p:spTree>
    <p:extLst>
      <p:ext uri="{BB962C8B-B14F-4D97-AF65-F5344CB8AC3E}">
        <p14:creationId xmlns="" xmlns:p14="http://schemas.microsoft.com/office/powerpoint/2010/main" val="266816001"/>
      </p:ext>
    </p:extLst>
  </p:cSld>
  <p:clrMapOvr>
    <a:masterClrMapping/>
  </p:clrMapOvr>
  <p:transition>
    <p:pull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502326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实践</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实践的基本结构</a:t>
            </a:r>
            <a:endParaRPr kumimoji="1" lang="zh-CN" altLang="en-US" sz="3200" b="1" dirty="0">
              <a:latin typeface="Kaiti SC" charset="-122"/>
              <a:ea typeface="Kaiti SC" charset="-122"/>
              <a:cs typeface="Kaiti SC" charset="-122"/>
            </a:endParaRPr>
          </a:p>
        </p:txBody>
      </p:sp>
      <p:sp>
        <p:nvSpPr>
          <p:cNvPr id="3" name="椭圆 2"/>
          <p:cNvSpPr/>
          <p:nvPr/>
        </p:nvSpPr>
        <p:spPr>
          <a:xfrm>
            <a:off x="1639519" y="1241148"/>
            <a:ext cx="2431997" cy="1631665"/>
          </a:xfrm>
          <a:prstGeom prst="ellipse">
            <a:avLst/>
          </a:prstGeom>
          <a:solidFill>
            <a:srgbClr val="6A1F5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0"/>
                <a:ea typeface="Microsoft YaHei" charset="0"/>
                <a:cs typeface="Microsoft YaHei" charset="0"/>
              </a:rPr>
              <a:t>基本结构</a:t>
            </a:r>
            <a:endParaRPr kumimoji="1" lang="zh-CN" altLang="en-US" sz="2400" dirty="0">
              <a:solidFill>
                <a:schemeClr val="bg1"/>
              </a:solidFill>
              <a:latin typeface="Microsoft YaHei" charset="0"/>
              <a:ea typeface="Microsoft YaHei" charset="0"/>
              <a:cs typeface="Microsoft YaHei" charset="0"/>
            </a:endParaRPr>
          </a:p>
        </p:txBody>
      </p:sp>
      <p:sp>
        <p:nvSpPr>
          <p:cNvPr id="4" name="圆角矩形 3"/>
          <p:cNvSpPr/>
          <p:nvPr/>
        </p:nvSpPr>
        <p:spPr>
          <a:xfrm>
            <a:off x="347526" y="3610358"/>
            <a:ext cx="1396302"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latin typeface="Microsoft YaHei" charset="0"/>
                <a:ea typeface="Microsoft YaHei" charset="0"/>
                <a:cs typeface="Microsoft YaHei" charset="0"/>
              </a:rPr>
              <a:t>主体</a:t>
            </a:r>
            <a:endParaRPr kumimoji="1" lang="zh-CN" altLang="en-US" sz="2800" dirty="0">
              <a:latin typeface="Microsoft YaHei" charset="0"/>
              <a:ea typeface="Microsoft YaHei" charset="0"/>
              <a:cs typeface="Microsoft YaHei" charset="0"/>
            </a:endParaRPr>
          </a:p>
        </p:txBody>
      </p:sp>
      <p:sp>
        <p:nvSpPr>
          <p:cNvPr id="5" name="圆角矩形 4"/>
          <p:cNvSpPr/>
          <p:nvPr/>
        </p:nvSpPr>
        <p:spPr>
          <a:xfrm>
            <a:off x="2088429" y="4017005"/>
            <a:ext cx="1396302"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latin typeface="Microsoft YaHei" charset="0"/>
                <a:ea typeface="Microsoft YaHei" charset="0"/>
                <a:cs typeface="Microsoft YaHei" charset="0"/>
              </a:rPr>
              <a:t>客体</a:t>
            </a:r>
            <a:endParaRPr kumimoji="1" lang="zh-CN" altLang="en-US" sz="2800" dirty="0">
              <a:latin typeface="Microsoft YaHei" charset="0"/>
              <a:ea typeface="Microsoft YaHei" charset="0"/>
              <a:cs typeface="Microsoft YaHei" charset="0"/>
            </a:endParaRPr>
          </a:p>
        </p:txBody>
      </p:sp>
      <p:sp>
        <p:nvSpPr>
          <p:cNvPr id="6" name="圆角矩形 5"/>
          <p:cNvSpPr/>
          <p:nvPr/>
        </p:nvSpPr>
        <p:spPr>
          <a:xfrm>
            <a:off x="3829333" y="3724659"/>
            <a:ext cx="1396302" cy="1290918"/>
          </a:xfrm>
          <a:prstGeom prst="roundRect">
            <a:avLst/>
          </a:prstGeom>
          <a:solidFill>
            <a:srgbClr val="6A1F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latin typeface="Microsoft YaHei" charset="0"/>
                <a:ea typeface="Microsoft YaHei" charset="0"/>
                <a:cs typeface="Microsoft YaHei" charset="0"/>
              </a:rPr>
              <a:t>中介</a:t>
            </a:r>
            <a:endParaRPr kumimoji="1" lang="zh-CN" altLang="en-US" sz="2800" dirty="0">
              <a:latin typeface="Microsoft YaHei" charset="0"/>
              <a:ea typeface="Microsoft YaHei" charset="0"/>
              <a:cs typeface="Microsoft YaHei" charset="0"/>
            </a:endParaRPr>
          </a:p>
        </p:txBody>
      </p:sp>
      <p:sp>
        <p:nvSpPr>
          <p:cNvPr id="7" name="下箭头 6"/>
          <p:cNvSpPr/>
          <p:nvPr/>
        </p:nvSpPr>
        <p:spPr>
          <a:xfrm rot="2288565">
            <a:off x="1329095" y="2587594"/>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p:cNvSpPr/>
          <p:nvPr/>
        </p:nvSpPr>
        <p:spPr>
          <a:xfrm>
            <a:off x="2536850" y="2960815"/>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下箭头 8"/>
          <p:cNvSpPr/>
          <p:nvPr/>
        </p:nvSpPr>
        <p:spPr>
          <a:xfrm rot="20229034">
            <a:off x="3697104" y="2695958"/>
            <a:ext cx="499461" cy="9681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5514234" y="1416525"/>
            <a:ext cx="6251943" cy="176634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2400" dirty="0" smtClean="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rPr>
              <a:t>实践的主体、客体和中介是不断发展变化的，因而实践的基本结构也是历史地变化发展的，这种变化主要表现为主体客体化与客体主体化的双向运动。</a:t>
            </a:r>
            <a:endParaRPr lang="zh-CN" altLang="en-US" sz="2400" dirty="0">
              <a:solidFill>
                <a:schemeClr val="tx1"/>
              </a:solidFill>
              <a:effectLst>
                <a:outerShdw blurRad="38100" dist="19050" dir="2700000" algn="tl" rotWithShape="0">
                  <a:schemeClr val="dk1">
                    <a:alpha val="40000"/>
                  </a:schemeClr>
                </a:outerShdw>
              </a:effectLst>
              <a:latin typeface="Kaiti SC" charset="-122"/>
              <a:ea typeface="Kaiti SC" charset="-122"/>
              <a:cs typeface="Kaiti SC" charset="-122"/>
            </a:endParaRPr>
          </a:p>
        </p:txBody>
      </p:sp>
      <p:grpSp>
        <p:nvGrpSpPr>
          <p:cNvPr id="11" name="组合 2"/>
          <p:cNvGrpSpPr/>
          <p:nvPr/>
        </p:nvGrpSpPr>
        <p:grpSpPr>
          <a:xfrm>
            <a:off x="6247020" y="938527"/>
            <a:ext cx="653661" cy="613089"/>
            <a:chOff x="2614375" y="1638063"/>
            <a:chExt cx="495926" cy="495926"/>
          </a:xfrm>
        </p:grpSpPr>
        <p:grpSp>
          <p:nvGrpSpPr>
            <p:cNvPr id="12"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3" name="TextBox 1"/>
            <p:cNvSpPr txBox="1"/>
            <p:nvPr/>
          </p:nvSpPr>
          <p:spPr>
            <a:xfrm>
              <a:off x="2655125" y="1685971"/>
              <a:ext cx="444352" cy="400110"/>
            </a:xfrm>
            <a:prstGeom prst="rect">
              <a:avLst/>
            </a:prstGeom>
            <a:noFill/>
          </p:spPr>
          <p:txBody>
            <a:bodyPr wrap="none" rtlCol="0">
              <a:spAutoFit/>
            </a:bodyPr>
            <a:lstStyle/>
            <a:p>
              <a:r>
                <a:rPr lang="en-US" altLang="zh-CN" sz="2000" dirty="0" smtClean="0">
                  <a:ea typeface="微软雅黑" panose="020B0503020204020204" pitchFamily="34" charset="-122"/>
                </a:rPr>
                <a:t>01</a:t>
              </a:r>
              <a:endParaRPr lang="zh-CN" altLang="en-US" dirty="0">
                <a:ea typeface="微软雅黑" panose="020B0503020204020204" pitchFamily="34" charset="-122"/>
              </a:endParaRPr>
            </a:p>
          </p:txBody>
        </p:sp>
      </p:grpSp>
      <p:sp>
        <p:nvSpPr>
          <p:cNvPr id="16" name="圆角矩形 15"/>
          <p:cNvSpPr/>
          <p:nvPr/>
        </p:nvSpPr>
        <p:spPr>
          <a:xfrm>
            <a:off x="5514234" y="3678866"/>
            <a:ext cx="6251943" cy="1766343"/>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2400" dirty="0" smtClean="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sym typeface="+mn-ea"/>
              </a:rPr>
              <a:t>主体客体化与客体主体化的双向运动是人类实践活动两个不可分割的方面，他们互为前提、互为媒介，人类就是通过这种运动形式不断解决着现实世界的矛盾。</a:t>
            </a:r>
            <a:endParaRPr lang="zh-CN" altLang="en-US" sz="2400" dirty="0">
              <a:solidFill>
                <a:schemeClr val="bg2">
                  <a:lumMod val="25000"/>
                </a:schemeClr>
              </a:solidFill>
              <a:effectLst>
                <a:outerShdw blurRad="38100" dist="19050" dir="2700000" algn="tl" rotWithShape="0">
                  <a:schemeClr val="dk1">
                    <a:alpha val="40000"/>
                  </a:schemeClr>
                </a:outerShdw>
              </a:effectLst>
              <a:latin typeface="Kaiti SC" charset="-122"/>
              <a:ea typeface="Kaiti SC" charset="-122"/>
              <a:cs typeface="Kaiti SC" charset="-122"/>
              <a:sym typeface="+mn-ea"/>
            </a:endParaRPr>
          </a:p>
        </p:txBody>
      </p:sp>
      <p:grpSp>
        <p:nvGrpSpPr>
          <p:cNvPr id="17" name="组合 2"/>
          <p:cNvGrpSpPr/>
          <p:nvPr/>
        </p:nvGrpSpPr>
        <p:grpSpPr>
          <a:xfrm>
            <a:off x="10644208" y="3265323"/>
            <a:ext cx="653661" cy="613089"/>
            <a:chOff x="2614375" y="1638063"/>
            <a:chExt cx="495926" cy="495926"/>
          </a:xfrm>
        </p:grpSpPr>
        <p:grpSp>
          <p:nvGrpSpPr>
            <p:cNvPr id="18"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9" name="TextBox 1"/>
            <p:cNvSpPr txBox="1"/>
            <p:nvPr/>
          </p:nvSpPr>
          <p:spPr>
            <a:xfrm>
              <a:off x="2655125" y="1685971"/>
              <a:ext cx="344422" cy="323648"/>
            </a:xfrm>
            <a:prstGeom prst="rect">
              <a:avLst/>
            </a:prstGeom>
            <a:noFill/>
          </p:spPr>
          <p:txBody>
            <a:bodyPr wrap="none" rtlCol="0">
              <a:spAutoFit/>
            </a:bodyPr>
            <a:lstStyle/>
            <a:p>
              <a:r>
                <a:rPr lang="en-US" altLang="zh-CN" sz="2000" dirty="0" smtClean="0">
                  <a:ea typeface="微软雅黑" panose="020B0503020204020204" pitchFamily="34" charset="-122"/>
                </a:rPr>
                <a:t>02</a:t>
              </a:r>
              <a:endParaRPr lang="zh-CN" altLang="en-US" dirty="0">
                <a:ea typeface="微软雅黑" panose="020B0503020204020204" pitchFamily="34" charset="-122"/>
              </a:endParaRPr>
            </a:p>
          </p:txBody>
        </p:sp>
      </p:grpSp>
    </p:spTree>
    <p:extLst>
      <p:ext uri="{BB962C8B-B14F-4D97-AF65-F5344CB8AC3E}">
        <p14:creationId xmlns="" xmlns:p14="http://schemas.microsoft.com/office/powerpoint/2010/main" val="430673871"/>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0"/>
            <a:ext cx="5557653" cy="620713"/>
          </a:xfrm>
          <a:prstGeom prst="homePlate">
            <a:avLst/>
          </a:prstGeom>
          <a:solidFill>
            <a:srgbClr val="5A1B5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200" b="1" dirty="0" smtClean="0">
                <a:latin typeface="Kaiti SC" charset="-122"/>
                <a:ea typeface="Kaiti SC" charset="-122"/>
                <a:cs typeface="Kaiti SC" charset="-122"/>
              </a:rPr>
              <a:t>实践</a:t>
            </a:r>
            <a:r>
              <a:rPr kumimoji="1" lang="en-US" altLang="zh-CN" sz="3200" b="1" dirty="0" smtClean="0">
                <a:latin typeface="Kaiti SC" charset="-122"/>
                <a:ea typeface="Kaiti SC" charset="-122"/>
                <a:cs typeface="Kaiti SC" charset="-122"/>
              </a:rPr>
              <a:t>——</a:t>
            </a:r>
            <a:r>
              <a:rPr kumimoji="1" lang="zh-CN" altLang="en-US" sz="3200" b="1" dirty="0" smtClean="0">
                <a:latin typeface="Kaiti SC" charset="-122"/>
                <a:ea typeface="Kaiti SC" charset="-122"/>
                <a:cs typeface="Kaiti SC" charset="-122"/>
              </a:rPr>
              <a:t>实践形式的多样性</a:t>
            </a:r>
            <a:endParaRPr kumimoji="1" lang="zh-CN" altLang="en-US" sz="3200" b="1" dirty="0">
              <a:latin typeface="Kaiti SC" charset="-122"/>
              <a:ea typeface="Kaiti SC" charset="-122"/>
              <a:cs typeface="Kaiti SC" charset="-122"/>
            </a:endParaRPr>
          </a:p>
        </p:txBody>
      </p:sp>
      <p:sp>
        <p:nvSpPr>
          <p:cNvPr id="3" name="圆角矩形 2"/>
          <p:cNvSpPr/>
          <p:nvPr/>
        </p:nvSpPr>
        <p:spPr>
          <a:xfrm>
            <a:off x="1214426" y="4001458"/>
            <a:ext cx="9900878" cy="431891"/>
          </a:xfrm>
          <a:prstGeom prst="roundRect">
            <a:avLst>
              <a:gd name="adj" fmla="val 12535"/>
            </a:avLst>
          </a:prstGeom>
          <a:gradFill>
            <a:gsLst>
              <a:gs pos="47000">
                <a:srgbClr val="6A1F5F">
                  <a:lumMod val="78000"/>
                  <a:alpha val="51000"/>
                </a:srgbClr>
              </a:gs>
              <a:gs pos="100000">
                <a:srgbClr val="FAFCFB"/>
              </a:gs>
            </a:gsLst>
            <a:lin ang="3000000" scaled="0"/>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grpSp>
        <p:nvGrpSpPr>
          <p:cNvPr id="4" name="Group 337"/>
          <p:cNvGrpSpPr/>
          <p:nvPr/>
        </p:nvGrpSpPr>
        <p:grpSpPr>
          <a:xfrm>
            <a:off x="1345585" y="4628692"/>
            <a:ext cx="3324935" cy="838443"/>
            <a:chOff x="1" y="0"/>
            <a:chExt cx="4392858" cy="2872248"/>
          </a:xfrm>
        </p:grpSpPr>
        <p:sp>
          <p:nvSpPr>
            <p:cNvPr id="5"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tx1">
                <a:lumMod val="95000"/>
                <a:lumOff val="5000"/>
                <a:alpha val="62000"/>
              </a:schemeClr>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335"/>
            <p:cNvSpPr/>
            <p:nvPr/>
          </p:nvSpPr>
          <p:spPr>
            <a:xfrm>
              <a:off x="1046346" y="803513"/>
              <a:ext cx="2419994" cy="1265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物质生产实践</a:t>
              </a:r>
              <a:endParaRPr lang="id-ID"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 name="Shape 333"/>
          <p:cNvSpPr/>
          <p:nvPr/>
        </p:nvSpPr>
        <p:spPr>
          <a:xfrm>
            <a:off x="4564925" y="4650198"/>
            <a:ext cx="3225880" cy="7954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50000"/>
            </a:schemeClr>
          </a:solidFill>
          <a:ln w="12700" cap="flat">
            <a:noFill/>
            <a:miter lim="400000"/>
          </a:ln>
          <a:effectLst/>
        </p:spPr>
        <p:txBody>
          <a:bodyPr wrap="square" lIns="0" tIns="0" rIns="0" bIns="0" numCol="1" anchor="ctr">
            <a:noAutofit/>
          </a:bodyPr>
          <a:lstStyle/>
          <a:p>
            <a:pPr lvl="0" algn="ctr">
              <a:lnSpc>
                <a:spcPct val="120000"/>
              </a:lnSpc>
              <a:defRPr sz="11200"/>
            </a:pPr>
            <a:r>
              <a:rPr lang="zh-CN" altLang="en-US" sz="20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社会政治实践</a:t>
            </a:r>
            <a:endParaRPr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337"/>
          <p:cNvGrpSpPr/>
          <p:nvPr/>
        </p:nvGrpSpPr>
        <p:grpSpPr>
          <a:xfrm>
            <a:off x="7685209" y="4628692"/>
            <a:ext cx="3324935" cy="838443"/>
            <a:chOff x="1" y="0"/>
            <a:chExt cx="4392858" cy="2872248"/>
          </a:xfrm>
        </p:grpSpPr>
        <p:sp>
          <p:nvSpPr>
            <p:cNvPr id="9"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tx1">
                <a:lumMod val="95000"/>
                <a:lumOff val="5000"/>
                <a:alpha val="62000"/>
              </a:schemeClr>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Shape 335"/>
            <p:cNvSpPr/>
            <p:nvPr/>
          </p:nvSpPr>
          <p:spPr>
            <a:xfrm>
              <a:off x="1299755" y="803513"/>
              <a:ext cx="2166585" cy="1265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科学文化实践</a:t>
              </a:r>
              <a:endParaRPr lang="id-ID"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11" name="图片 10"/>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195692" y="1458851"/>
            <a:ext cx="2814452" cy="2434338"/>
          </a:xfrm>
          <a:prstGeom prst="rect">
            <a:avLst/>
          </a:prstGeom>
        </p:spPr>
      </p:pic>
      <p:pic>
        <p:nvPicPr>
          <p:cNvPr id="13" name="图片 1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14426" y="1524104"/>
            <a:ext cx="3350499" cy="2377783"/>
          </a:xfrm>
          <a:prstGeom prst="rect">
            <a:avLst/>
          </a:prstGeom>
        </p:spPr>
      </p:pic>
      <p:pic>
        <p:nvPicPr>
          <p:cNvPr id="14" name="图片 1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127455" y="1250697"/>
            <a:ext cx="4420863" cy="2455845"/>
          </a:xfrm>
          <a:prstGeom prst="rect">
            <a:avLst/>
          </a:prstGeom>
        </p:spPr>
      </p:pic>
      <p:sp>
        <p:nvSpPr>
          <p:cNvPr id="15" name="圆角矩形 14"/>
          <p:cNvSpPr/>
          <p:nvPr/>
        </p:nvSpPr>
        <p:spPr>
          <a:xfrm>
            <a:off x="4823927" y="5868955"/>
            <a:ext cx="2286000" cy="699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6699"/>
                </a:solidFill>
                <a:latin typeface="微软雅黑" pitchFamily="34" charset="-122"/>
                <a:ea typeface="微软雅黑" pitchFamily="34" charset="-122"/>
              </a:rPr>
              <a:t>虚拟实践</a:t>
            </a:r>
            <a:endParaRPr lang="zh-CN" altLang="en-US" sz="2400" b="1" dirty="0">
              <a:solidFill>
                <a:srgbClr val="FF6699"/>
              </a:solidFill>
              <a:latin typeface="微软雅黑" pitchFamily="34" charset="-122"/>
              <a:ea typeface="微软雅黑" pitchFamily="34" charset="-122"/>
            </a:endParaRPr>
          </a:p>
        </p:txBody>
      </p:sp>
    </p:spTree>
    <p:extLst>
      <p:ext uri="{BB962C8B-B14F-4D97-AF65-F5344CB8AC3E}">
        <p14:creationId xmlns="" xmlns:p14="http://schemas.microsoft.com/office/powerpoint/2010/main" val="1246703859"/>
      </p:ext>
    </p:extLst>
  </p:cSld>
  <p:clrMapOvr>
    <a:masterClrMapping/>
  </p:clrMapOvr>
  <p:transition>
    <p:wheel spokes="2"/>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主题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主题4" id="{FAC82616-71AD-AD47-AC75-20D10F33AEB3}" vid="{21C4180F-8DBA-934E-AE4E-2CA0B9AEF2D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主题4</Template>
  <TotalTime>2354</TotalTime>
  <Words>3896</Words>
  <Application>Microsoft Office PowerPoint</Application>
  <PresentationFormat>自定义</PresentationFormat>
  <Paragraphs>374</Paragraphs>
  <Slides>51</Slides>
  <Notes>4</Notes>
  <HiddenSlides>0</HiddenSlides>
  <MMClips>0</MMClips>
  <ScaleCrop>false</ScaleCrop>
  <HeadingPairs>
    <vt:vector size="4" baseType="variant">
      <vt:variant>
        <vt:lpstr>主题</vt:lpstr>
      </vt:variant>
      <vt:variant>
        <vt:i4>1</vt:i4>
      </vt:variant>
      <vt:variant>
        <vt:lpstr>幻灯片标题</vt:lpstr>
      </vt:variant>
      <vt:variant>
        <vt:i4>51</vt:i4>
      </vt:variant>
    </vt:vector>
  </HeadingPairs>
  <TitlesOfParts>
    <vt:vector size="52" baseType="lpstr">
      <vt:lpstr>主题4</vt:lpstr>
      <vt:lpstr>幻灯片 1</vt:lpstr>
      <vt:lpstr>幻灯片 2</vt:lpstr>
      <vt:lpstr>幻灯片 3</vt:lpstr>
      <vt:lpstr>幻灯片 4</vt:lpstr>
      <vt:lpstr>美国剪羊毛？</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dell</cp:lastModifiedBy>
  <cp:revision>230</cp:revision>
  <dcterms:created xsi:type="dcterms:W3CDTF">2018-08-27T07:19:45Z</dcterms:created>
  <dcterms:modified xsi:type="dcterms:W3CDTF">2019-04-01T01:56:05Z</dcterms:modified>
</cp:coreProperties>
</file>